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9"/>
  </p:notesMasterIdLst>
  <p:sldIdLst>
    <p:sldId id="385" r:id="rId2"/>
    <p:sldId id="390" r:id="rId3"/>
    <p:sldId id="435" r:id="rId4"/>
    <p:sldId id="387" r:id="rId5"/>
    <p:sldId id="389" r:id="rId6"/>
    <p:sldId id="428" r:id="rId7"/>
    <p:sldId id="388" r:id="rId8"/>
    <p:sldId id="429" r:id="rId9"/>
    <p:sldId id="432" r:id="rId10"/>
    <p:sldId id="430" r:id="rId11"/>
    <p:sldId id="431" r:id="rId12"/>
    <p:sldId id="386" r:id="rId13"/>
    <p:sldId id="367" r:id="rId14"/>
    <p:sldId id="423" r:id="rId15"/>
    <p:sldId id="332" r:id="rId16"/>
    <p:sldId id="345" r:id="rId17"/>
    <p:sldId id="336" r:id="rId18"/>
    <p:sldId id="366" r:id="rId19"/>
    <p:sldId id="384" r:id="rId20"/>
    <p:sldId id="346" r:id="rId21"/>
    <p:sldId id="335" r:id="rId22"/>
    <p:sldId id="334" r:id="rId23"/>
    <p:sldId id="344" r:id="rId24"/>
    <p:sldId id="282" r:id="rId25"/>
    <p:sldId id="310" r:id="rId26"/>
    <p:sldId id="299" r:id="rId27"/>
    <p:sldId id="291" r:id="rId28"/>
    <p:sldId id="261" r:id="rId29"/>
    <p:sldId id="266" r:id="rId30"/>
    <p:sldId id="272" r:id="rId31"/>
    <p:sldId id="392" r:id="rId32"/>
    <p:sldId id="393" r:id="rId33"/>
    <p:sldId id="394" r:id="rId34"/>
    <p:sldId id="395" r:id="rId35"/>
    <p:sldId id="396" r:id="rId36"/>
    <p:sldId id="397" r:id="rId37"/>
    <p:sldId id="398" r:id="rId38"/>
    <p:sldId id="399" r:id="rId39"/>
    <p:sldId id="400" r:id="rId40"/>
    <p:sldId id="401" r:id="rId41"/>
    <p:sldId id="402" r:id="rId42"/>
    <p:sldId id="403" r:id="rId43"/>
    <p:sldId id="405" r:id="rId44"/>
    <p:sldId id="404" r:id="rId45"/>
    <p:sldId id="406" r:id="rId46"/>
    <p:sldId id="407" r:id="rId47"/>
    <p:sldId id="408" r:id="rId48"/>
    <p:sldId id="409" r:id="rId49"/>
    <p:sldId id="364" r:id="rId50"/>
    <p:sldId id="410" r:id="rId51"/>
    <p:sldId id="411" r:id="rId52"/>
    <p:sldId id="412" r:id="rId53"/>
    <p:sldId id="413" r:id="rId54"/>
    <p:sldId id="414" r:id="rId55"/>
    <p:sldId id="415" r:id="rId56"/>
    <p:sldId id="416" r:id="rId57"/>
    <p:sldId id="417" r:id="rId58"/>
    <p:sldId id="418" r:id="rId59"/>
    <p:sldId id="419" r:id="rId60"/>
    <p:sldId id="420" r:id="rId61"/>
    <p:sldId id="421" r:id="rId62"/>
    <p:sldId id="422" r:id="rId63"/>
    <p:sldId id="425" r:id="rId64"/>
    <p:sldId id="433" r:id="rId65"/>
    <p:sldId id="427" r:id="rId66"/>
    <p:sldId id="434" r:id="rId67"/>
    <p:sldId id="436" r:id="rId68"/>
  </p:sldIdLst>
  <p:sldSz cx="9144000" cy="6858000" type="screen4x3"/>
  <p:notesSz cx="6797675" cy="9926638"/>
  <p:defaultTextStyle>
    <a:defPPr>
      <a:defRPr lang="de-DE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>
          <p15:clr>
            <a:srgbClr val="A4A3A4"/>
          </p15:clr>
        </p15:guide>
        <p15:guide id="2" pos="214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3B3E3"/>
    <a:srgbClr val="8AB0CC"/>
    <a:srgbClr val="375F7D"/>
    <a:srgbClr val="742674"/>
    <a:srgbClr val="3A86C4"/>
    <a:srgbClr val="AF65BB"/>
    <a:srgbClr val="71A8D5"/>
    <a:srgbClr val="7393D3"/>
    <a:srgbClr val="C997D1"/>
    <a:srgbClr val="D5BBE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734" autoAdjust="0"/>
    <p:restoredTop sz="89518" autoAdjust="0"/>
  </p:normalViewPr>
  <p:slideViewPr>
    <p:cSldViewPr snapToGrid="0">
      <p:cViewPr varScale="1">
        <p:scale>
          <a:sx n="102" d="100"/>
          <a:sy n="102" d="100"/>
        </p:scale>
        <p:origin x="222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97" d="100"/>
          <a:sy n="97" d="100"/>
        </p:scale>
        <p:origin x="-2598" y="-90"/>
      </p:cViewPr>
      <p:guideLst>
        <p:guide orient="horz" pos="3127"/>
        <p:guide pos="2141"/>
      </p:guideLst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wmf"/><Relationship Id="rId1" Type="http://schemas.openxmlformats.org/officeDocument/2006/relationships/image" Target="../media/image1.png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4.png"/></Relationships>
</file>

<file path=ppt/drawings/_rels/vmlDrawing1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5.png"/><Relationship Id="rId1" Type="http://schemas.openxmlformats.org/officeDocument/2006/relationships/image" Target="../media/image10.png"/><Relationship Id="rId4" Type="http://schemas.openxmlformats.org/officeDocument/2006/relationships/image" Target="../media/image14.png"/></Relationships>
</file>

<file path=ppt/drawings/_rels/vmlDrawing12.v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image" Target="../media/image57.png"/></Relationships>
</file>

<file path=ppt/drawings/_rels/vmlDrawing13.v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image" Target="../media/image1.png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0.png"/><Relationship Id="rId1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png"/><Relationship Id="rId1" Type="http://schemas.openxmlformats.org/officeDocument/2006/relationships/image" Target="../media/image1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png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0.png"/><Relationship Id="rId1" Type="http://schemas.openxmlformats.org/officeDocument/2006/relationships/image" Target="../media/image1.png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10.png"/><Relationship Id="rId1" Type="http://schemas.openxmlformats.org/officeDocument/2006/relationships/image" Target="../media/image55.png"/><Relationship Id="rId6" Type="http://schemas.openxmlformats.org/officeDocument/2006/relationships/image" Target="../media/image14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5.png"/><Relationship Id="rId1" Type="http://schemas.openxmlformats.org/officeDocument/2006/relationships/image" Target="../media/image56.png"/><Relationship Id="rId6" Type="http://schemas.openxmlformats.org/officeDocument/2006/relationships/image" Target="../media/image14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4.png"/><Relationship Id="rId1" Type="http://schemas.openxmlformats.org/officeDocument/2006/relationships/image" Target="../media/image113.png"/><Relationship Id="rId4" Type="http://schemas.openxmlformats.org/officeDocument/2006/relationships/image" Target="../media/image116.png"/></Relationships>
</file>

<file path=ppt/drawings/_rels/vmlDrawing9.v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png"/><Relationship Id="rId1" Type="http://schemas.openxmlformats.org/officeDocument/2006/relationships/image" Target="../media/image14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de-DE"/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9688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de-DE"/>
          </a:p>
        </p:txBody>
      </p:sp>
      <p:sp>
        <p:nvSpPr>
          <p:cNvPr id="645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5988" y="744538"/>
            <a:ext cx="4965700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6451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450" y="4714875"/>
            <a:ext cx="5438775" cy="446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451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8163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de-DE"/>
          </a:p>
        </p:txBody>
      </p:sp>
      <p:sp>
        <p:nvSpPr>
          <p:cNvPr id="645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22F8A940-BC08-4D0C-9A0F-E4FECF6E1F13}" type="slidenum">
              <a:rPr lang="de-DE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8402113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8307832-527F-482C-B56A-856B05B684BE}" type="slidenum">
              <a:rPr lang="de-DE"/>
              <a:pPr/>
              <a:t>1</a:t>
            </a:fld>
            <a:endParaRPr lang="de-DE"/>
          </a:p>
        </p:txBody>
      </p:sp>
      <p:sp>
        <p:nvSpPr>
          <p:cNvPr id="274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274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de-DE"/>
              <a:t>Vorstellung der Module</a:t>
            </a:r>
          </a:p>
          <a:p>
            <a:endParaRPr lang="de-DE"/>
          </a:p>
          <a:p>
            <a:r>
              <a:rPr lang="de-DE"/>
              <a:t>Administration</a:t>
            </a:r>
          </a:p>
          <a:p>
            <a:r>
              <a:rPr lang="de-DE"/>
              <a:t>Users – Benutzerverwaltung, who is who</a:t>
            </a:r>
          </a:p>
          <a:p>
            <a:r>
              <a:rPr lang="de-DE"/>
              <a:t>Projects – Hierarchie, Zugirff auf Daten, Projektweite Einstellungen</a:t>
            </a:r>
          </a:p>
          <a:p>
            <a:r>
              <a:rPr lang="de-DE"/>
              <a:t>Beide Module werden ueber Proxytabellen in andere Module gespiegelt um Unabhaengigkeit zu ermoeglichen</a:t>
            </a:r>
          </a:p>
          <a:p>
            <a:endParaRPr lang="de-DE"/>
          </a:p>
          <a:p>
            <a:r>
              <a:rPr lang="de-DE"/>
              <a:t>Thesauri</a:t>
            </a:r>
          </a:p>
          <a:p>
            <a:r>
              <a:rPr lang="de-DE"/>
              <a:t>References – Datenbank und Webclient in Berlin entwickelt</a:t>
            </a:r>
          </a:p>
          <a:p>
            <a:r>
              <a:rPr lang="de-DE"/>
              <a:t>Gazetteer – Daten von Getty Museum. wird langsam von Webservices ersetzt (Geonames, Google-Maps)</a:t>
            </a:r>
          </a:p>
          <a:p>
            <a:r>
              <a:rPr lang="de-DE"/>
              <a:t>Agents</a:t>
            </a:r>
          </a:p>
          <a:p>
            <a:r>
              <a:rPr lang="de-DE"/>
              <a:t>ScientificTerms</a:t>
            </a:r>
          </a:p>
          <a:p>
            <a:r>
              <a:rPr lang="de-DE"/>
              <a:t>TaxonNames</a:t>
            </a:r>
          </a:p>
          <a:p>
            <a:endParaRPr lang="de-DE"/>
          </a:p>
          <a:p>
            <a:r>
              <a:rPr lang="de-DE"/>
              <a:t>Biodiversitätsdaten</a:t>
            </a:r>
          </a:p>
          <a:p>
            <a:r>
              <a:rPr lang="de-DE"/>
              <a:t>SamplingPlots – in Entwicklung</a:t>
            </a:r>
          </a:p>
          <a:p>
            <a:r>
              <a:rPr lang="de-DE"/>
              <a:t>Resources – Datenbank und Webclient in Berlin entwickelt, kaum genutzt, da einfache Bildverwaltung von Modulen selbst abgedeckt wird</a:t>
            </a:r>
          </a:p>
          <a:p>
            <a:r>
              <a:rPr lang="de-DE"/>
              <a:t>Descriptions – noch MS-Access, wuerde auch Oekologische Daten abdecken</a:t>
            </a:r>
          </a:p>
          <a:p>
            <a:r>
              <a:rPr lang="de-DE"/>
              <a:t>Collection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8307832-527F-482C-B56A-856B05B684BE}" type="slidenum">
              <a:rPr lang="de-DE"/>
              <a:pPr/>
              <a:t>4</a:t>
            </a:fld>
            <a:endParaRPr lang="de-DE"/>
          </a:p>
        </p:txBody>
      </p:sp>
      <p:sp>
        <p:nvSpPr>
          <p:cNvPr id="274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274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de-DE"/>
              <a:t>Vorstellung der Module</a:t>
            </a:r>
          </a:p>
          <a:p>
            <a:endParaRPr lang="de-DE"/>
          </a:p>
          <a:p>
            <a:r>
              <a:rPr lang="de-DE"/>
              <a:t>Administration</a:t>
            </a:r>
          </a:p>
          <a:p>
            <a:r>
              <a:rPr lang="de-DE"/>
              <a:t>Users – Benutzerverwaltung, who is who</a:t>
            </a:r>
          </a:p>
          <a:p>
            <a:r>
              <a:rPr lang="de-DE"/>
              <a:t>Projects – Hierarchie, Zugirff auf Daten, Projektweite Einstellungen</a:t>
            </a:r>
          </a:p>
          <a:p>
            <a:r>
              <a:rPr lang="de-DE"/>
              <a:t>Beide Module werden ueber Proxytabellen in andere Module gespiegelt um Unabhaengigkeit zu ermoeglichen</a:t>
            </a:r>
          </a:p>
          <a:p>
            <a:endParaRPr lang="de-DE"/>
          </a:p>
          <a:p>
            <a:r>
              <a:rPr lang="de-DE"/>
              <a:t>Thesauri</a:t>
            </a:r>
          </a:p>
          <a:p>
            <a:r>
              <a:rPr lang="de-DE"/>
              <a:t>References – Datenbank und Webclient in Berlin entwickelt</a:t>
            </a:r>
          </a:p>
          <a:p>
            <a:r>
              <a:rPr lang="de-DE"/>
              <a:t>Gazetteer – Daten von Getty Museum. wird langsam von Webservices ersetzt (Geonames, Google-Maps)</a:t>
            </a:r>
          </a:p>
          <a:p>
            <a:r>
              <a:rPr lang="de-DE"/>
              <a:t>Agents</a:t>
            </a:r>
          </a:p>
          <a:p>
            <a:r>
              <a:rPr lang="de-DE"/>
              <a:t>ScientificTerms</a:t>
            </a:r>
          </a:p>
          <a:p>
            <a:r>
              <a:rPr lang="de-DE"/>
              <a:t>TaxonNames</a:t>
            </a:r>
          </a:p>
          <a:p>
            <a:endParaRPr lang="de-DE"/>
          </a:p>
          <a:p>
            <a:r>
              <a:rPr lang="de-DE"/>
              <a:t>Biodiversitätsdaten</a:t>
            </a:r>
          </a:p>
          <a:p>
            <a:r>
              <a:rPr lang="de-DE"/>
              <a:t>SamplingPlots – in Entwicklung</a:t>
            </a:r>
          </a:p>
          <a:p>
            <a:r>
              <a:rPr lang="de-DE"/>
              <a:t>Resources – Datenbank und Webclient in Berlin entwickelt, kaum genutzt, da einfache Bildverwaltung von Modulen selbst abgedeckt wird</a:t>
            </a:r>
          </a:p>
          <a:p>
            <a:r>
              <a:rPr lang="de-DE"/>
              <a:t>Descriptions – noch MS-Access, wuerde auch Oekologische Daten abdecken</a:t>
            </a:r>
          </a:p>
          <a:p>
            <a:r>
              <a:rPr lang="de-DE"/>
              <a:t>Collection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8307832-527F-482C-B56A-856B05B684BE}" type="slidenum">
              <a:rPr lang="de-DE"/>
              <a:pPr/>
              <a:t>5</a:t>
            </a:fld>
            <a:endParaRPr lang="de-DE"/>
          </a:p>
        </p:txBody>
      </p:sp>
      <p:sp>
        <p:nvSpPr>
          <p:cNvPr id="274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274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de-DE"/>
              <a:t>Vorstellung der Module</a:t>
            </a:r>
          </a:p>
          <a:p>
            <a:endParaRPr lang="de-DE"/>
          </a:p>
          <a:p>
            <a:r>
              <a:rPr lang="de-DE"/>
              <a:t>Administration</a:t>
            </a:r>
          </a:p>
          <a:p>
            <a:r>
              <a:rPr lang="de-DE"/>
              <a:t>Users – Benutzerverwaltung, who is who</a:t>
            </a:r>
          </a:p>
          <a:p>
            <a:r>
              <a:rPr lang="de-DE"/>
              <a:t>Projects – Hierarchie, Zugirff auf Daten, Projektweite Einstellungen</a:t>
            </a:r>
          </a:p>
          <a:p>
            <a:r>
              <a:rPr lang="de-DE"/>
              <a:t>Beide Module werden ueber Proxytabellen in andere Module gespiegelt um Unabhaengigkeit zu ermoeglichen</a:t>
            </a:r>
          </a:p>
          <a:p>
            <a:endParaRPr lang="de-DE"/>
          </a:p>
          <a:p>
            <a:r>
              <a:rPr lang="de-DE"/>
              <a:t>Thesauri</a:t>
            </a:r>
          </a:p>
          <a:p>
            <a:r>
              <a:rPr lang="de-DE"/>
              <a:t>References – Datenbank und Webclient in Berlin entwickelt</a:t>
            </a:r>
          </a:p>
          <a:p>
            <a:r>
              <a:rPr lang="de-DE"/>
              <a:t>Gazetteer – Daten von Getty Museum. wird langsam von Webservices ersetzt (Geonames, Google-Maps)</a:t>
            </a:r>
          </a:p>
          <a:p>
            <a:r>
              <a:rPr lang="de-DE"/>
              <a:t>Agents</a:t>
            </a:r>
          </a:p>
          <a:p>
            <a:r>
              <a:rPr lang="de-DE"/>
              <a:t>ScientificTerms</a:t>
            </a:r>
          </a:p>
          <a:p>
            <a:r>
              <a:rPr lang="de-DE"/>
              <a:t>TaxonNames</a:t>
            </a:r>
          </a:p>
          <a:p>
            <a:endParaRPr lang="de-DE"/>
          </a:p>
          <a:p>
            <a:r>
              <a:rPr lang="de-DE"/>
              <a:t>Biodiversitätsdaten</a:t>
            </a:r>
          </a:p>
          <a:p>
            <a:r>
              <a:rPr lang="de-DE"/>
              <a:t>SamplingPlots – in Entwicklung</a:t>
            </a:r>
          </a:p>
          <a:p>
            <a:r>
              <a:rPr lang="de-DE"/>
              <a:t>Resources – Datenbank und Webclient in Berlin entwickelt, kaum genutzt, da einfache Bildverwaltung von Modulen selbst abgedeckt wird</a:t>
            </a:r>
          </a:p>
          <a:p>
            <a:r>
              <a:rPr lang="de-DE"/>
              <a:t>Descriptions – noch MS-Access, wuerde auch Oekologische Daten abdecken</a:t>
            </a:r>
          </a:p>
          <a:p>
            <a:r>
              <a:rPr lang="de-DE"/>
              <a:t>Collection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8307832-527F-482C-B56A-856B05B684BE}" type="slidenum">
              <a:rPr lang="de-DE"/>
              <a:pPr/>
              <a:t>7</a:t>
            </a:fld>
            <a:endParaRPr lang="de-DE"/>
          </a:p>
        </p:txBody>
      </p:sp>
      <p:sp>
        <p:nvSpPr>
          <p:cNvPr id="274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274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de-DE"/>
              <a:t>Vorstellung der Module</a:t>
            </a:r>
          </a:p>
          <a:p>
            <a:endParaRPr lang="de-DE"/>
          </a:p>
          <a:p>
            <a:r>
              <a:rPr lang="de-DE"/>
              <a:t>Administration</a:t>
            </a:r>
          </a:p>
          <a:p>
            <a:r>
              <a:rPr lang="de-DE"/>
              <a:t>Users – Benutzerverwaltung, who is who</a:t>
            </a:r>
          </a:p>
          <a:p>
            <a:r>
              <a:rPr lang="de-DE"/>
              <a:t>Projects – Hierarchie, Zugirff auf Daten, Projektweite Einstellungen</a:t>
            </a:r>
          </a:p>
          <a:p>
            <a:r>
              <a:rPr lang="de-DE"/>
              <a:t>Beide Module werden ueber Proxytabellen in andere Module gespiegelt um Unabhaengigkeit zu ermoeglichen</a:t>
            </a:r>
          </a:p>
          <a:p>
            <a:endParaRPr lang="de-DE"/>
          </a:p>
          <a:p>
            <a:r>
              <a:rPr lang="de-DE"/>
              <a:t>Thesauri</a:t>
            </a:r>
          </a:p>
          <a:p>
            <a:r>
              <a:rPr lang="de-DE"/>
              <a:t>References – Datenbank und Webclient in Berlin entwickelt</a:t>
            </a:r>
          </a:p>
          <a:p>
            <a:r>
              <a:rPr lang="de-DE"/>
              <a:t>Gazetteer – Daten von Getty Museum. wird langsam von Webservices ersetzt (Geonames, Google-Maps)</a:t>
            </a:r>
          </a:p>
          <a:p>
            <a:r>
              <a:rPr lang="de-DE"/>
              <a:t>Agents</a:t>
            </a:r>
          </a:p>
          <a:p>
            <a:r>
              <a:rPr lang="de-DE"/>
              <a:t>ScientificTerms</a:t>
            </a:r>
          </a:p>
          <a:p>
            <a:r>
              <a:rPr lang="de-DE"/>
              <a:t>TaxonNames</a:t>
            </a:r>
          </a:p>
          <a:p>
            <a:endParaRPr lang="de-DE"/>
          </a:p>
          <a:p>
            <a:r>
              <a:rPr lang="de-DE"/>
              <a:t>Biodiversitätsdaten</a:t>
            </a:r>
          </a:p>
          <a:p>
            <a:r>
              <a:rPr lang="de-DE"/>
              <a:t>SamplingPlots – in Entwicklung</a:t>
            </a:r>
          </a:p>
          <a:p>
            <a:r>
              <a:rPr lang="de-DE"/>
              <a:t>Resources – Datenbank und Webclient in Berlin entwickelt, kaum genutzt, da einfache Bildverwaltung von Modulen selbst abgedeckt wird</a:t>
            </a:r>
          </a:p>
          <a:p>
            <a:r>
              <a:rPr lang="de-DE"/>
              <a:t>Descriptions – noch MS-Access, wuerde auch Oekologische Daten abdecken</a:t>
            </a:r>
          </a:p>
          <a:p>
            <a:r>
              <a:rPr lang="de-DE"/>
              <a:t>Collection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F8A940-BC08-4D0C-9A0F-E4FECF6E1F13}" type="slidenum">
              <a:rPr lang="de-DE" smtClean="0"/>
              <a:pPr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047020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8307832-527F-482C-B56A-856B05B684BE}" type="slidenum">
              <a:rPr lang="de-DE"/>
              <a:pPr/>
              <a:t>12</a:t>
            </a:fld>
            <a:endParaRPr lang="de-DE"/>
          </a:p>
        </p:txBody>
      </p:sp>
      <p:sp>
        <p:nvSpPr>
          <p:cNvPr id="274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274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de-DE"/>
              <a:t>Vorstellung der Module</a:t>
            </a:r>
          </a:p>
          <a:p>
            <a:endParaRPr lang="de-DE"/>
          </a:p>
          <a:p>
            <a:r>
              <a:rPr lang="de-DE"/>
              <a:t>Administration</a:t>
            </a:r>
          </a:p>
          <a:p>
            <a:r>
              <a:rPr lang="de-DE"/>
              <a:t>Users – Benutzerverwaltung, who is who</a:t>
            </a:r>
          </a:p>
          <a:p>
            <a:r>
              <a:rPr lang="de-DE"/>
              <a:t>Projects – Hierarchie, Zugirff auf Daten, Projektweite Einstellungen</a:t>
            </a:r>
          </a:p>
          <a:p>
            <a:r>
              <a:rPr lang="de-DE"/>
              <a:t>Beide Module werden ueber Proxytabellen in andere Module gespiegelt um Unabhaengigkeit zu ermoeglichen</a:t>
            </a:r>
          </a:p>
          <a:p>
            <a:endParaRPr lang="de-DE"/>
          </a:p>
          <a:p>
            <a:r>
              <a:rPr lang="de-DE"/>
              <a:t>Thesauri</a:t>
            </a:r>
          </a:p>
          <a:p>
            <a:r>
              <a:rPr lang="de-DE"/>
              <a:t>References – Datenbank und Webclient in Berlin entwickelt</a:t>
            </a:r>
          </a:p>
          <a:p>
            <a:r>
              <a:rPr lang="de-DE"/>
              <a:t>Gazetteer – Daten von Getty Museum. wird langsam von Webservices ersetzt (Geonames, Google-Maps)</a:t>
            </a:r>
          </a:p>
          <a:p>
            <a:r>
              <a:rPr lang="de-DE"/>
              <a:t>Agents</a:t>
            </a:r>
          </a:p>
          <a:p>
            <a:r>
              <a:rPr lang="de-DE"/>
              <a:t>ScientificTerms</a:t>
            </a:r>
          </a:p>
          <a:p>
            <a:r>
              <a:rPr lang="de-DE"/>
              <a:t>TaxonNames</a:t>
            </a:r>
          </a:p>
          <a:p>
            <a:endParaRPr lang="de-DE"/>
          </a:p>
          <a:p>
            <a:r>
              <a:rPr lang="de-DE"/>
              <a:t>Biodiversitätsdaten</a:t>
            </a:r>
          </a:p>
          <a:p>
            <a:r>
              <a:rPr lang="de-DE"/>
              <a:t>SamplingPlots – in Entwicklung</a:t>
            </a:r>
          </a:p>
          <a:p>
            <a:r>
              <a:rPr lang="de-DE"/>
              <a:t>Resources – Datenbank und Webclient in Berlin entwickelt, kaum genutzt, da einfache Bildverwaltung von Modulen selbst abgedeckt wird</a:t>
            </a:r>
          </a:p>
          <a:p>
            <a:r>
              <a:rPr lang="de-DE"/>
              <a:t>Descriptions – noch MS-Access, wuerde auch Oekologische Daten abdecken</a:t>
            </a:r>
          </a:p>
          <a:p>
            <a:r>
              <a:rPr lang="de-DE"/>
              <a:t>Collection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F8A940-BC08-4D0C-9A0F-E4FECF6E1F13}" type="slidenum">
              <a:rPr lang="de-DE" smtClean="0"/>
              <a:pPr/>
              <a:t>61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994455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</p:spTree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</p:spTree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</p:spTree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</p:spTree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</p:spTree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0" name="Text Box 26"/>
          <p:cNvSpPr txBox="1">
            <a:spLocks noChangeArrowheads="1"/>
          </p:cNvSpPr>
          <p:nvPr userDrawn="1"/>
        </p:nvSpPr>
        <p:spPr bwMode="auto">
          <a:xfrm>
            <a:off x="7381875" y="838200"/>
            <a:ext cx="1781175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r"/>
            <a:r>
              <a:rPr lang="de-DE" sz="1000">
                <a:solidFill>
                  <a:schemeClr val="bg1"/>
                </a:solidFill>
              </a:rPr>
              <a:t>www.diversityworkbench.net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fade/>
  </p:transition>
  <p:txStyles>
    <p:titleStyle>
      <a:lvl1pPr algn="l" rtl="0" fontAlgn="base">
        <a:spcBef>
          <a:spcPct val="0"/>
        </a:spcBef>
        <a:spcAft>
          <a:spcPct val="0"/>
        </a:spcAft>
        <a:defRPr sz="2800">
          <a:solidFill>
            <a:srgbClr val="1041A4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2800">
          <a:solidFill>
            <a:srgbClr val="1041A4"/>
          </a:solidFill>
          <a:latin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2800">
          <a:solidFill>
            <a:srgbClr val="1041A4"/>
          </a:solidFill>
          <a:latin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2800">
          <a:solidFill>
            <a:srgbClr val="1041A4"/>
          </a:solidFill>
          <a:latin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2800">
          <a:solidFill>
            <a:srgbClr val="1041A4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800">
          <a:solidFill>
            <a:srgbClr val="1041A4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800">
          <a:solidFill>
            <a:srgbClr val="1041A4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800">
          <a:solidFill>
            <a:srgbClr val="1041A4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800">
          <a:solidFill>
            <a:srgbClr val="1041A4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0"/>
        </a:spcBef>
        <a:spcAft>
          <a:spcPct val="5000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0"/>
        </a:spcBef>
        <a:spcAft>
          <a:spcPct val="50000"/>
        </a:spcAft>
        <a:buChar char="–"/>
        <a:defRPr sz="20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0"/>
        </a:spcBef>
        <a:spcAft>
          <a:spcPct val="50000"/>
        </a:spcAft>
        <a:buChar char="•"/>
        <a:defRPr sz="16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0"/>
        </a:spcBef>
        <a:spcAft>
          <a:spcPct val="50000"/>
        </a:spcAft>
        <a:buChar char="–"/>
        <a:defRPr sz="12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0"/>
        </a:spcBef>
        <a:spcAft>
          <a:spcPct val="50000"/>
        </a:spcAft>
        <a:buChar char="»"/>
        <a:defRPr sz="12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0"/>
        </a:spcBef>
        <a:spcAft>
          <a:spcPct val="50000"/>
        </a:spcAft>
        <a:buChar char="»"/>
        <a:defRPr sz="12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0"/>
        </a:spcBef>
        <a:spcAft>
          <a:spcPct val="50000"/>
        </a:spcAft>
        <a:buChar char="»"/>
        <a:defRPr sz="12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0"/>
        </a:spcBef>
        <a:spcAft>
          <a:spcPct val="50000"/>
        </a:spcAft>
        <a:buChar char="»"/>
        <a:defRPr sz="12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0"/>
        </a:spcBef>
        <a:spcAft>
          <a:spcPct val="50000"/>
        </a:spcAft>
        <a:buChar char="»"/>
        <a:defRPr sz="12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3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5.png"/><Relationship Id="rId12" Type="http://schemas.openxmlformats.org/officeDocument/2006/relationships/oleObject" Target="../embeddings/oleObject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.png"/><Relationship Id="rId11" Type="http://schemas.openxmlformats.org/officeDocument/2006/relationships/image" Target="../media/image7.png"/><Relationship Id="rId5" Type="http://schemas.openxmlformats.org/officeDocument/2006/relationships/image" Target="../media/image1.png"/><Relationship Id="rId15" Type="http://schemas.openxmlformats.org/officeDocument/2006/relationships/image" Target="../media/image9.png"/><Relationship Id="rId10" Type="http://schemas.openxmlformats.org/officeDocument/2006/relationships/image" Target="../media/image2.wmf"/><Relationship Id="rId4" Type="http://schemas.openxmlformats.org/officeDocument/2006/relationships/oleObject" Target="../embeddings/oleObject1.bin"/><Relationship Id="rId9" Type="http://schemas.openxmlformats.org/officeDocument/2006/relationships/oleObject" Target="../embeddings/oleObject2.bin"/><Relationship Id="rId1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9.png"/><Relationship Id="rId3" Type="http://schemas.openxmlformats.org/officeDocument/2006/relationships/image" Target="../media/image19.png"/><Relationship Id="rId7" Type="http://schemas.openxmlformats.org/officeDocument/2006/relationships/image" Target="../media/image33.png"/><Relationship Id="rId12" Type="http://schemas.openxmlformats.org/officeDocument/2006/relationships/image" Target="../media/image38.png"/><Relationship Id="rId2" Type="http://schemas.openxmlformats.org/officeDocument/2006/relationships/image" Target="../media/image18.png"/><Relationship Id="rId16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image" Target="../media/image12.png"/><Relationship Id="rId15" Type="http://schemas.openxmlformats.org/officeDocument/2006/relationships/image" Target="../media/image41.png"/><Relationship Id="rId10" Type="http://schemas.openxmlformats.org/officeDocument/2006/relationships/image" Target="../media/image36.png"/><Relationship Id="rId4" Type="http://schemas.openxmlformats.org/officeDocument/2006/relationships/image" Target="../media/image13.png"/><Relationship Id="rId9" Type="http://schemas.openxmlformats.org/officeDocument/2006/relationships/image" Target="../media/image35.png"/><Relationship Id="rId14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oleObject" Target="../embeddings/oleObject14.bin"/><Relationship Id="rId3" Type="http://schemas.openxmlformats.org/officeDocument/2006/relationships/notesSlide" Target="../notesSlides/notesSlide6.xml"/><Relationship Id="rId7" Type="http://schemas.openxmlformats.org/officeDocument/2006/relationships/oleObject" Target="../embeddings/oleObject13.bin"/><Relationship Id="rId12" Type="http://schemas.openxmlformats.org/officeDocument/2006/relationships/image" Target="../media/image44.pn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45.png"/><Relationship Id="rId1" Type="http://schemas.openxmlformats.org/officeDocument/2006/relationships/vmlDrawing" Target="../drawings/vmlDrawing5.vml"/><Relationship Id="rId6" Type="http://schemas.openxmlformats.org/officeDocument/2006/relationships/image" Target="../media/image4.png"/><Relationship Id="rId11" Type="http://schemas.openxmlformats.org/officeDocument/2006/relationships/image" Target="../media/image11.png"/><Relationship Id="rId5" Type="http://schemas.openxmlformats.org/officeDocument/2006/relationships/image" Target="../media/image1.png"/><Relationship Id="rId15" Type="http://schemas.openxmlformats.org/officeDocument/2006/relationships/image" Target="../media/image7.png"/><Relationship Id="rId10" Type="http://schemas.openxmlformats.org/officeDocument/2006/relationships/image" Target="../media/image6.png"/><Relationship Id="rId4" Type="http://schemas.openxmlformats.org/officeDocument/2006/relationships/oleObject" Target="../embeddings/oleObject12.bin"/><Relationship Id="rId9" Type="http://schemas.openxmlformats.org/officeDocument/2006/relationships/image" Target="../media/image5.png"/><Relationship Id="rId14" Type="http://schemas.openxmlformats.org/officeDocument/2006/relationships/image" Target="../media/image2.wm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Relationship Id="rId9" Type="http://schemas.openxmlformats.org/officeDocument/2006/relationships/image" Target="../media/image5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7.png"/><Relationship Id="rId7" Type="http://schemas.openxmlformats.org/officeDocument/2006/relationships/image" Target="../media/image52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Relationship Id="rId9" Type="http://schemas.openxmlformats.org/officeDocument/2006/relationships/image" Target="../media/image5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6.bin"/><Relationship Id="rId13" Type="http://schemas.openxmlformats.org/officeDocument/2006/relationships/oleObject" Target="../embeddings/oleObject18.bin"/><Relationship Id="rId18" Type="http://schemas.openxmlformats.org/officeDocument/2006/relationships/image" Target="../media/image58.png"/><Relationship Id="rId3" Type="http://schemas.openxmlformats.org/officeDocument/2006/relationships/image" Target="../media/image59.png"/><Relationship Id="rId21" Type="http://schemas.openxmlformats.org/officeDocument/2006/relationships/image" Target="../media/image14.png"/><Relationship Id="rId7" Type="http://schemas.openxmlformats.org/officeDocument/2006/relationships/image" Target="../media/image61.png"/><Relationship Id="rId12" Type="http://schemas.openxmlformats.org/officeDocument/2006/relationships/image" Target="../media/image56.png"/><Relationship Id="rId17" Type="http://schemas.openxmlformats.org/officeDocument/2006/relationships/oleObject" Target="../embeddings/oleObject19.bin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64.jpeg"/><Relationship Id="rId20" Type="http://schemas.openxmlformats.org/officeDocument/2006/relationships/oleObject" Target="../embeddings/oleObject20.bin"/><Relationship Id="rId1" Type="http://schemas.openxmlformats.org/officeDocument/2006/relationships/vmlDrawing" Target="../drawings/vmlDrawing6.vml"/><Relationship Id="rId6" Type="http://schemas.openxmlformats.org/officeDocument/2006/relationships/image" Target="../media/image55.png"/><Relationship Id="rId11" Type="http://schemas.openxmlformats.org/officeDocument/2006/relationships/oleObject" Target="../embeddings/oleObject17.bin"/><Relationship Id="rId24" Type="http://schemas.openxmlformats.org/officeDocument/2006/relationships/image" Target="../media/image67.png"/><Relationship Id="rId5" Type="http://schemas.openxmlformats.org/officeDocument/2006/relationships/oleObject" Target="../embeddings/oleObject15.bin"/><Relationship Id="rId15" Type="http://schemas.openxmlformats.org/officeDocument/2006/relationships/image" Target="../media/image63.png"/><Relationship Id="rId23" Type="http://schemas.openxmlformats.org/officeDocument/2006/relationships/image" Target="../media/image66.png"/><Relationship Id="rId10" Type="http://schemas.openxmlformats.org/officeDocument/2006/relationships/image" Target="../media/image62.png"/><Relationship Id="rId19" Type="http://schemas.openxmlformats.org/officeDocument/2006/relationships/image" Target="../media/image11.png"/><Relationship Id="rId4" Type="http://schemas.openxmlformats.org/officeDocument/2006/relationships/image" Target="../media/image60.png"/><Relationship Id="rId9" Type="http://schemas.openxmlformats.org/officeDocument/2006/relationships/image" Target="../media/image10.png"/><Relationship Id="rId14" Type="http://schemas.openxmlformats.org/officeDocument/2006/relationships/image" Target="../media/image57.png"/><Relationship Id="rId22" Type="http://schemas.openxmlformats.org/officeDocument/2006/relationships/image" Target="../media/image65.png"/></Relationships>
</file>

<file path=ppt/slides/_rels/slide16.xml.rels><?xml version="1.0" encoding="UTF-8" standalone="yes"?>
<Relationships xmlns="http://schemas.openxmlformats.org/package/2006/relationships"><Relationship Id="rId13" Type="http://schemas.openxmlformats.org/officeDocument/2006/relationships/oleObject" Target="../embeddings/oleObject24.bin"/><Relationship Id="rId18" Type="http://schemas.openxmlformats.org/officeDocument/2006/relationships/image" Target="../media/image58.png"/><Relationship Id="rId26" Type="http://schemas.openxmlformats.org/officeDocument/2006/relationships/image" Target="../media/image69.png"/><Relationship Id="rId39" Type="http://schemas.openxmlformats.org/officeDocument/2006/relationships/image" Target="../media/image82.png"/><Relationship Id="rId21" Type="http://schemas.openxmlformats.org/officeDocument/2006/relationships/image" Target="../media/image14.png"/><Relationship Id="rId34" Type="http://schemas.openxmlformats.org/officeDocument/2006/relationships/image" Target="../media/image77.png"/><Relationship Id="rId7" Type="http://schemas.openxmlformats.org/officeDocument/2006/relationships/oleObject" Target="../embeddings/oleObject22.bin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64.jpeg"/><Relationship Id="rId20" Type="http://schemas.openxmlformats.org/officeDocument/2006/relationships/oleObject" Target="../embeddings/oleObject26.bin"/><Relationship Id="rId29" Type="http://schemas.openxmlformats.org/officeDocument/2006/relationships/image" Target="../media/image72.png"/><Relationship Id="rId41" Type="http://schemas.openxmlformats.org/officeDocument/2006/relationships/image" Target="../media/image84.png"/><Relationship Id="rId1" Type="http://schemas.openxmlformats.org/officeDocument/2006/relationships/vmlDrawing" Target="../drawings/vmlDrawing7.vml"/><Relationship Id="rId6" Type="http://schemas.openxmlformats.org/officeDocument/2006/relationships/image" Target="../media/image60.png"/><Relationship Id="rId11" Type="http://schemas.openxmlformats.org/officeDocument/2006/relationships/image" Target="../media/image10.png"/><Relationship Id="rId24" Type="http://schemas.openxmlformats.org/officeDocument/2006/relationships/image" Target="../media/image67.png"/><Relationship Id="rId32" Type="http://schemas.openxmlformats.org/officeDocument/2006/relationships/image" Target="../media/image75.png"/><Relationship Id="rId37" Type="http://schemas.openxmlformats.org/officeDocument/2006/relationships/image" Target="../media/image80.png"/><Relationship Id="rId40" Type="http://schemas.openxmlformats.org/officeDocument/2006/relationships/image" Target="../media/image83.png"/><Relationship Id="rId5" Type="http://schemas.openxmlformats.org/officeDocument/2006/relationships/image" Target="../media/image59.png"/><Relationship Id="rId15" Type="http://schemas.openxmlformats.org/officeDocument/2006/relationships/image" Target="../media/image63.png"/><Relationship Id="rId23" Type="http://schemas.openxmlformats.org/officeDocument/2006/relationships/image" Target="../media/image66.png"/><Relationship Id="rId28" Type="http://schemas.openxmlformats.org/officeDocument/2006/relationships/image" Target="../media/image71.png"/><Relationship Id="rId36" Type="http://schemas.openxmlformats.org/officeDocument/2006/relationships/image" Target="../media/image79.png"/><Relationship Id="rId10" Type="http://schemas.openxmlformats.org/officeDocument/2006/relationships/oleObject" Target="../embeddings/oleObject23.bin"/><Relationship Id="rId19" Type="http://schemas.openxmlformats.org/officeDocument/2006/relationships/image" Target="../media/image11.png"/><Relationship Id="rId31" Type="http://schemas.openxmlformats.org/officeDocument/2006/relationships/image" Target="../media/image74.png"/><Relationship Id="rId4" Type="http://schemas.openxmlformats.org/officeDocument/2006/relationships/image" Target="../media/image56.png"/><Relationship Id="rId9" Type="http://schemas.openxmlformats.org/officeDocument/2006/relationships/image" Target="../media/image61.png"/><Relationship Id="rId14" Type="http://schemas.openxmlformats.org/officeDocument/2006/relationships/image" Target="../media/image57.png"/><Relationship Id="rId22" Type="http://schemas.openxmlformats.org/officeDocument/2006/relationships/image" Target="../media/image65.png"/><Relationship Id="rId27" Type="http://schemas.openxmlformats.org/officeDocument/2006/relationships/image" Target="../media/image70.png"/><Relationship Id="rId30" Type="http://schemas.openxmlformats.org/officeDocument/2006/relationships/image" Target="../media/image73.png"/><Relationship Id="rId35" Type="http://schemas.openxmlformats.org/officeDocument/2006/relationships/image" Target="../media/image78.png"/><Relationship Id="rId8" Type="http://schemas.openxmlformats.org/officeDocument/2006/relationships/image" Target="../media/image55.png"/><Relationship Id="rId3" Type="http://schemas.openxmlformats.org/officeDocument/2006/relationships/oleObject" Target="../embeddings/oleObject21.bin"/><Relationship Id="rId12" Type="http://schemas.openxmlformats.org/officeDocument/2006/relationships/image" Target="../media/image62.png"/><Relationship Id="rId17" Type="http://schemas.openxmlformats.org/officeDocument/2006/relationships/oleObject" Target="../embeddings/oleObject25.bin"/><Relationship Id="rId25" Type="http://schemas.openxmlformats.org/officeDocument/2006/relationships/image" Target="../media/image68.png"/><Relationship Id="rId33" Type="http://schemas.openxmlformats.org/officeDocument/2006/relationships/image" Target="../media/image76.png"/><Relationship Id="rId38" Type="http://schemas.openxmlformats.org/officeDocument/2006/relationships/image" Target="../media/image8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image" Target="../media/image70.png"/><Relationship Id="rId7" Type="http://schemas.openxmlformats.org/officeDocument/2006/relationships/image" Target="../media/image86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png"/><Relationship Id="rId5" Type="http://schemas.openxmlformats.org/officeDocument/2006/relationships/image" Target="../media/image82.png"/><Relationship Id="rId10" Type="http://schemas.openxmlformats.org/officeDocument/2006/relationships/image" Target="../media/image89.png"/><Relationship Id="rId4" Type="http://schemas.openxmlformats.org/officeDocument/2006/relationships/image" Target="../media/image84.png"/><Relationship Id="rId9" Type="http://schemas.openxmlformats.org/officeDocument/2006/relationships/image" Target="../media/image8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13" Type="http://schemas.openxmlformats.org/officeDocument/2006/relationships/image" Target="../media/image92.png"/><Relationship Id="rId18" Type="http://schemas.openxmlformats.org/officeDocument/2006/relationships/image" Target="../media/image94.png"/><Relationship Id="rId3" Type="http://schemas.openxmlformats.org/officeDocument/2006/relationships/image" Target="../media/image77.png"/><Relationship Id="rId21" Type="http://schemas.openxmlformats.org/officeDocument/2006/relationships/image" Target="../media/image96.png"/><Relationship Id="rId7" Type="http://schemas.openxmlformats.org/officeDocument/2006/relationships/image" Target="../media/image71.png"/><Relationship Id="rId12" Type="http://schemas.openxmlformats.org/officeDocument/2006/relationships/image" Target="../media/image74.png"/><Relationship Id="rId17" Type="http://schemas.openxmlformats.org/officeDocument/2006/relationships/image" Target="../media/image82.png"/><Relationship Id="rId2" Type="http://schemas.openxmlformats.org/officeDocument/2006/relationships/image" Target="../media/image69.png"/><Relationship Id="rId16" Type="http://schemas.openxmlformats.org/officeDocument/2006/relationships/image" Target="../media/image78.png"/><Relationship Id="rId20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png"/><Relationship Id="rId11" Type="http://schemas.openxmlformats.org/officeDocument/2006/relationships/image" Target="../media/image73.png"/><Relationship Id="rId5" Type="http://schemas.openxmlformats.org/officeDocument/2006/relationships/image" Target="../media/image70.png"/><Relationship Id="rId15" Type="http://schemas.openxmlformats.org/officeDocument/2006/relationships/image" Target="../media/image93.png"/><Relationship Id="rId23" Type="http://schemas.openxmlformats.org/officeDocument/2006/relationships/image" Target="../media/image89.png"/><Relationship Id="rId10" Type="http://schemas.openxmlformats.org/officeDocument/2006/relationships/image" Target="../media/image91.png"/><Relationship Id="rId19" Type="http://schemas.openxmlformats.org/officeDocument/2006/relationships/image" Target="../media/image95.png"/><Relationship Id="rId4" Type="http://schemas.openxmlformats.org/officeDocument/2006/relationships/image" Target="../media/image76.png"/><Relationship Id="rId9" Type="http://schemas.openxmlformats.org/officeDocument/2006/relationships/image" Target="../media/image90.png"/><Relationship Id="rId14" Type="http://schemas.openxmlformats.org/officeDocument/2006/relationships/image" Target="../media/image75.png"/><Relationship Id="rId22" Type="http://schemas.openxmlformats.org/officeDocument/2006/relationships/image" Target="../media/image8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jpeg"/><Relationship Id="rId13" Type="http://schemas.openxmlformats.org/officeDocument/2006/relationships/image" Target="../media/image108.png"/><Relationship Id="rId3" Type="http://schemas.openxmlformats.org/officeDocument/2006/relationships/image" Target="../media/image98.png"/><Relationship Id="rId7" Type="http://schemas.openxmlformats.org/officeDocument/2006/relationships/image" Target="../media/image102.jpeg"/><Relationship Id="rId12" Type="http://schemas.openxmlformats.org/officeDocument/2006/relationships/image" Target="../media/image107.png"/><Relationship Id="rId17" Type="http://schemas.openxmlformats.org/officeDocument/2006/relationships/image" Target="../media/image112.png"/><Relationship Id="rId2" Type="http://schemas.openxmlformats.org/officeDocument/2006/relationships/image" Target="../media/image97.jpeg"/><Relationship Id="rId16" Type="http://schemas.openxmlformats.org/officeDocument/2006/relationships/image" Target="../media/image1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1.jpeg"/><Relationship Id="rId11" Type="http://schemas.openxmlformats.org/officeDocument/2006/relationships/image" Target="../media/image106.png"/><Relationship Id="rId5" Type="http://schemas.openxmlformats.org/officeDocument/2006/relationships/image" Target="../media/image100.jpeg"/><Relationship Id="rId15" Type="http://schemas.openxmlformats.org/officeDocument/2006/relationships/image" Target="../media/image110.png"/><Relationship Id="rId10" Type="http://schemas.openxmlformats.org/officeDocument/2006/relationships/image" Target="../media/image105.png"/><Relationship Id="rId4" Type="http://schemas.openxmlformats.org/officeDocument/2006/relationships/image" Target="../media/image99.jpeg"/><Relationship Id="rId9" Type="http://schemas.openxmlformats.org/officeDocument/2006/relationships/image" Target="../media/image104.png"/><Relationship Id="rId14" Type="http://schemas.openxmlformats.org/officeDocument/2006/relationships/image" Target="../media/image10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7.png"/><Relationship Id="rId3" Type="http://schemas.openxmlformats.org/officeDocument/2006/relationships/oleObject" Target="../embeddings/oleObject4.bin"/><Relationship Id="rId7" Type="http://schemas.openxmlformats.org/officeDocument/2006/relationships/image" Target="../media/image10.png"/><Relationship Id="rId12" Type="http://schemas.openxmlformats.org/officeDocument/2006/relationships/image" Target="../media/image2.wmf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7.xml"/><Relationship Id="rId16" Type="http://schemas.openxmlformats.org/officeDocument/2006/relationships/oleObject" Target="../embeddings/oleObject7.bin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5.bin"/><Relationship Id="rId11" Type="http://schemas.openxmlformats.org/officeDocument/2006/relationships/oleObject" Target="../embeddings/oleObject6.bin"/><Relationship Id="rId5" Type="http://schemas.openxmlformats.org/officeDocument/2006/relationships/image" Target="../media/image4.png"/><Relationship Id="rId15" Type="http://schemas.openxmlformats.org/officeDocument/2006/relationships/image" Target="../media/image8.png"/><Relationship Id="rId10" Type="http://schemas.openxmlformats.org/officeDocument/2006/relationships/image" Target="../media/image11.png"/><Relationship Id="rId4" Type="http://schemas.openxmlformats.org/officeDocument/2006/relationships/image" Target="../media/image1.png"/><Relationship Id="rId9" Type="http://schemas.openxmlformats.org/officeDocument/2006/relationships/image" Target="../media/image6.png"/><Relationship Id="rId1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png"/><Relationship Id="rId13" Type="http://schemas.openxmlformats.org/officeDocument/2006/relationships/image" Target="../media/image123.png"/><Relationship Id="rId18" Type="http://schemas.openxmlformats.org/officeDocument/2006/relationships/oleObject" Target="../embeddings/oleObject30.bin"/><Relationship Id="rId3" Type="http://schemas.openxmlformats.org/officeDocument/2006/relationships/oleObject" Target="../embeddings/oleObject27.bin"/><Relationship Id="rId21" Type="http://schemas.openxmlformats.org/officeDocument/2006/relationships/image" Target="../media/image116.png"/><Relationship Id="rId7" Type="http://schemas.openxmlformats.org/officeDocument/2006/relationships/image" Target="../media/image119.png"/><Relationship Id="rId12" Type="http://schemas.openxmlformats.org/officeDocument/2006/relationships/image" Target="../media/image114.png"/><Relationship Id="rId17" Type="http://schemas.openxmlformats.org/officeDocument/2006/relationships/oleObject" Target="../embeddings/oleObject29.bin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25.png"/><Relationship Id="rId20" Type="http://schemas.openxmlformats.org/officeDocument/2006/relationships/oleObject" Target="../embeddings/oleObject31.bin"/><Relationship Id="rId1" Type="http://schemas.openxmlformats.org/officeDocument/2006/relationships/vmlDrawing" Target="../drawings/vmlDrawing8.vml"/><Relationship Id="rId6" Type="http://schemas.openxmlformats.org/officeDocument/2006/relationships/image" Target="../media/image118.png"/><Relationship Id="rId11" Type="http://schemas.openxmlformats.org/officeDocument/2006/relationships/oleObject" Target="../embeddings/oleObject28.bin"/><Relationship Id="rId5" Type="http://schemas.openxmlformats.org/officeDocument/2006/relationships/image" Target="../media/image117.png"/><Relationship Id="rId15" Type="http://schemas.openxmlformats.org/officeDocument/2006/relationships/image" Target="../media/image124.png"/><Relationship Id="rId10" Type="http://schemas.openxmlformats.org/officeDocument/2006/relationships/image" Target="../media/image122.png"/><Relationship Id="rId19" Type="http://schemas.openxmlformats.org/officeDocument/2006/relationships/image" Target="../media/image115.png"/><Relationship Id="rId4" Type="http://schemas.openxmlformats.org/officeDocument/2006/relationships/image" Target="../media/image113.png"/><Relationship Id="rId9" Type="http://schemas.openxmlformats.org/officeDocument/2006/relationships/image" Target="../media/image121.png"/><Relationship Id="rId14" Type="http://schemas.openxmlformats.org/officeDocument/2006/relationships/image" Target="../media/image59.png"/><Relationship Id="rId22" Type="http://schemas.openxmlformats.org/officeDocument/2006/relationships/image" Target="../media/image12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3.png"/><Relationship Id="rId3" Type="http://schemas.openxmlformats.org/officeDocument/2006/relationships/image" Target="../media/image128.png"/><Relationship Id="rId7" Type="http://schemas.openxmlformats.org/officeDocument/2006/relationships/image" Target="../media/image132.pn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1.jpeg"/><Relationship Id="rId5" Type="http://schemas.openxmlformats.org/officeDocument/2006/relationships/image" Target="../media/image130.png"/><Relationship Id="rId4" Type="http://schemas.openxmlformats.org/officeDocument/2006/relationships/image" Target="../media/image129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4.png"/><Relationship Id="rId3" Type="http://schemas.openxmlformats.org/officeDocument/2006/relationships/image" Target="../media/image135.png"/><Relationship Id="rId7" Type="http://schemas.openxmlformats.org/officeDocument/2006/relationships/oleObject" Target="../embeddings/oleObject3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136.png"/><Relationship Id="rId5" Type="http://schemas.openxmlformats.org/officeDocument/2006/relationships/image" Target="../media/image14.png"/><Relationship Id="rId4" Type="http://schemas.openxmlformats.org/officeDocument/2006/relationships/oleObject" Target="../embeddings/oleObject32.bin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137.png"/><Relationship Id="rId5" Type="http://schemas.openxmlformats.org/officeDocument/2006/relationships/image" Target="../media/image134.png"/><Relationship Id="rId4" Type="http://schemas.openxmlformats.org/officeDocument/2006/relationships/oleObject" Target="../embeddings/oleObject34.bin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44.png"/><Relationship Id="rId3" Type="http://schemas.openxmlformats.org/officeDocument/2006/relationships/oleObject" Target="../embeddings/oleObject35.bin"/><Relationship Id="rId7" Type="http://schemas.openxmlformats.org/officeDocument/2006/relationships/oleObject" Target="../embeddings/oleObject36.bin"/><Relationship Id="rId12" Type="http://schemas.openxmlformats.org/officeDocument/2006/relationships/image" Target="../media/image6.png"/><Relationship Id="rId17" Type="http://schemas.openxmlformats.org/officeDocument/2006/relationships/image" Target="../media/image141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40.png"/><Relationship Id="rId1" Type="http://schemas.openxmlformats.org/officeDocument/2006/relationships/vmlDrawing" Target="../drawings/vmlDrawing11.vml"/><Relationship Id="rId6" Type="http://schemas.openxmlformats.org/officeDocument/2006/relationships/image" Target="../media/image139.png"/><Relationship Id="rId11" Type="http://schemas.openxmlformats.org/officeDocument/2006/relationships/image" Target="../media/image11.png"/><Relationship Id="rId5" Type="http://schemas.openxmlformats.org/officeDocument/2006/relationships/image" Target="../media/image138.png"/><Relationship Id="rId15" Type="http://schemas.openxmlformats.org/officeDocument/2006/relationships/image" Target="../media/image14.png"/><Relationship Id="rId10" Type="http://schemas.openxmlformats.org/officeDocument/2006/relationships/image" Target="../media/image1.png"/><Relationship Id="rId4" Type="http://schemas.openxmlformats.org/officeDocument/2006/relationships/image" Target="../media/image10.png"/><Relationship Id="rId9" Type="http://schemas.openxmlformats.org/officeDocument/2006/relationships/oleObject" Target="../embeddings/oleObject37.bin"/><Relationship Id="rId14" Type="http://schemas.openxmlformats.org/officeDocument/2006/relationships/oleObject" Target="../embeddings/oleObject38.bin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144.png"/><Relationship Id="rId3" Type="http://schemas.openxmlformats.org/officeDocument/2006/relationships/image" Target="../media/image139.png"/><Relationship Id="rId7" Type="http://schemas.openxmlformats.org/officeDocument/2006/relationships/oleObject" Target="../embeddings/oleObject40.bin"/><Relationship Id="rId12" Type="http://schemas.openxmlformats.org/officeDocument/2006/relationships/image" Target="../media/image143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63.png"/><Relationship Id="rId11" Type="http://schemas.openxmlformats.org/officeDocument/2006/relationships/oleObject" Target="../embeddings/oleObject42.bin"/><Relationship Id="rId5" Type="http://schemas.openxmlformats.org/officeDocument/2006/relationships/image" Target="../media/image57.png"/><Relationship Id="rId10" Type="http://schemas.openxmlformats.org/officeDocument/2006/relationships/image" Target="../media/image142.png"/><Relationship Id="rId4" Type="http://schemas.openxmlformats.org/officeDocument/2006/relationships/oleObject" Target="../embeddings/oleObject39.bin"/><Relationship Id="rId9" Type="http://schemas.openxmlformats.org/officeDocument/2006/relationships/oleObject" Target="../embeddings/oleObject41.bin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0.png"/><Relationship Id="rId3" Type="http://schemas.openxmlformats.org/officeDocument/2006/relationships/image" Target="../media/image145.jpeg"/><Relationship Id="rId7" Type="http://schemas.openxmlformats.org/officeDocument/2006/relationships/image" Target="../media/image149.jpeg"/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8.png"/><Relationship Id="rId5" Type="http://schemas.openxmlformats.org/officeDocument/2006/relationships/image" Target="../media/image147.jpeg"/><Relationship Id="rId4" Type="http://schemas.openxmlformats.org/officeDocument/2006/relationships/image" Target="../media/image146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9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7.png"/><Relationship Id="rId3" Type="http://schemas.openxmlformats.org/officeDocument/2006/relationships/image" Target="../media/image13.png"/><Relationship Id="rId7" Type="http://schemas.openxmlformats.org/officeDocument/2006/relationships/image" Target="../media/image156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5.png"/><Relationship Id="rId5" Type="http://schemas.openxmlformats.org/officeDocument/2006/relationships/image" Target="../media/image154.png"/><Relationship Id="rId10" Type="http://schemas.openxmlformats.org/officeDocument/2006/relationships/image" Target="../media/image158.png"/><Relationship Id="rId4" Type="http://schemas.openxmlformats.org/officeDocument/2006/relationships/image" Target="../media/image153.png"/><Relationship Id="rId9" Type="http://schemas.openxmlformats.org/officeDocument/2006/relationships/image" Target="../media/image19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oleObject" Target="../embeddings/oleObject10.bin"/><Relationship Id="rId3" Type="http://schemas.openxmlformats.org/officeDocument/2006/relationships/oleObject" Target="../embeddings/oleObject8.bin"/><Relationship Id="rId7" Type="http://schemas.openxmlformats.org/officeDocument/2006/relationships/image" Target="../media/image10.png"/><Relationship Id="rId12" Type="http://schemas.openxmlformats.org/officeDocument/2006/relationships/image" Target="../media/image8.pn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13.png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9.bin"/><Relationship Id="rId11" Type="http://schemas.openxmlformats.org/officeDocument/2006/relationships/image" Target="../media/image9.png"/><Relationship Id="rId5" Type="http://schemas.openxmlformats.org/officeDocument/2006/relationships/image" Target="../media/image4.png"/><Relationship Id="rId15" Type="http://schemas.openxmlformats.org/officeDocument/2006/relationships/image" Target="../media/image12.png"/><Relationship Id="rId10" Type="http://schemas.openxmlformats.org/officeDocument/2006/relationships/image" Target="../media/image11.png"/><Relationship Id="rId4" Type="http://schemas.openxmlformats.org/officeDocument/2006/relationships/image" Target="../media/image1.png"/><Relationship Id="rId9" Type="http://schemas.openxmlformats.org/officeDocument/2006/relationships/image" Target="../media/image6.png"/><Relationship Id="rId1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png"/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4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6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7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8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9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4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11.bin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1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2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3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4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5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6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7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8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9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0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1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2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3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4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5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6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7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8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png"/><Relationship Id="rId2" Type="http://schemas.openxmlformats.org/officeDocument/2006/relationships/image" Target="../media/image189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6.gif"/><Relationship Id="rId13" Type="http://schemas.openxmlformats.org/officeDocument/2006/relationships/image" Target="../media/image201.png"/><Relationship Id="rId3" Type="http://schemas.openxmlformats.org/officeDocument/2006/relationships/image" Target="../media/image192.gif"/><Relationship Id="rId7" Type="http://schemas.openxmlformats.org/officeDocument/2006/relationships/image" Target="../media/image195.png"/><Relationship Id="rId12" Type="http://schemas.openxmlformats.org/officeDocument/2006/relationships/image" Target="../media/image200.png"/><Relationship Id="rId2" Type="http://schemas.openxmlformats.org/officeDocument/2006/relationships/image" Target="../media/image191.gif"/><Relationship Id="rId16" Type="http://schemas.openxmlformats.org/officeDocument/2006/relationships/image" Target="../media/image20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6.png"/><Relationship Id="rId11" Type="http://schemas.openxmlformats.org/officeDocument/2006/relationships/image" Target="../media/image199.gif"/><Relationship Id="rId5" Type="http://schemas.openxmlformats.org/officeDocument/2006/relationships/image" Target="../media/image194.gif"/><Relationship Id="rId15" Type="http://schemas.openxmlformats.org/officeDocument/2006/relationships/image" Target="../media/image203.png"/><Relationship Id="rId10" Type="http://schemas.openxmlformats.org/officeDocument/2006/relationships/image" Target="../media/image198.gif"/><Relationship Id="rId4" Type="http://schemas.openxmlformats.org/officeDocument/2006/relationships/image" Target="../media/image193.gif"/><Relationship Id="rId9" Type="http://schemas.openxmlformats.org/officeDocument/2006/relationships/image" Target="../media/image197.gif"/><Relationship Id="rId14" Type="http://schemas.openxmlformats.org/officeDocument/2006/relationships/image" Target="../media/image20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png"/><Relationship Id="rId3" Type="http://schemas.openxmlformats.org/officeDocument/2006/relationships/image" Target="../media/image18.png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25.png"/><Relationship Id="rId5" Type="http://schemas.openxmlformats.org/officeDocument/2006/relationships/image" Target="../media/image20.jpeg"/><Relationship Id="rId15" Type="http://schemas.openxmlformats.org/officeDocument/2006/relationships/image" Target="../media/image29.png"/><Relationship Id="rId10" Type="http://schemas.openxmlformats.org/officeDocument/2006/relationships/image" Target="../media/image24.png"/><Relationship Id="rId4" Type="http://schemas.openxmlformats.org/officeDocument/2006/relationships/image" Target="../media/image19.png"/><Relationship Id="rId9" Type="http://schemas.openxmlformats.org/officeDocument/2006/relationships/image" Target="../media/image23.png"/><Relationship Id="rId14" Type="http://schemas.openxmlformats.org/officeDocument/2006/relationships/image" Target="../media/image28.png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7.gif"/><Relationship Id="rId3" Type="http://schemas.openxmlformats.org/officeDocument/2006/relationships/image" Target="../media/image192.gif"/><Relationship Id="rId7" Type="http://schemas.openxmlformats.org/officeDocument/2006/relationships/image" Target="../media/image195.png"/><Relationship Id="rId2" Type="http://schemas.openxmlformats.org/officeDocument/2006/relationships/image" Target="../media/image191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6.png"/><Relationship Id="rId11" Type="http://schemas.openxmlformats.org/officeDocument/2006/relationships/image" Target="../media/image203.png"/><Relationship Id="rId5" Type="http://schemas.openxmlformats.org/officeDocument/2006/relationships/image" Target="../media/image194.gif"/><Relationship Id="rId10" Type="http://schemas.openxmlformats.org/officeDocument/2006/relationships/image" Target="../media/image201.png"/><Relationship Id="rId4" Type="http://schemas.openxmlformats.org/officeDocument/2006/relationships/image" Target="../media/image193.gif"/><Relationship Id="rId9" Type="http://schemas.openxmlformats.org/officeDocument/2006/relationships/image" Target="../media/image200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0.png"/><Relationship Id="rId13" Type="http://schemas.openxmlformats.org/officeDocument/2006/relationships/image" Target="../media/image207.gif"/><Relationship Id="rId3" Type="http://schemas.openxmlformats.org/officeDocument/2006/relationships/image" Target="../media/image192.gif"/><Relationship Id="rId7" Type="http://schemas.openxmlformats.org/officeDocument/2006/relationships/image" Target="../media/image198.gif"/><Relationship Id="rId12" Type="http://schemas.openxmlformats.org/officeDocument/2006/relationships/image" Target="../media/image206.gif"/><Relationship Id="rId2" Type="http://schemas.openxmlformats.org/officeDocument/2006/relationships/image" Target="../media/image191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6.png"/><Relationship Id="rId11" Type="http://schemas.openxmlformats.org/officeDocument/2006/relationships/image" Target="../media/image204.png"/><Relationship Id="rId5" Type="http://schemas.openxmlformats.org/officeDocument/2006/relationships/image" Target="../media/image194.gif"/><Relationship Id="rId10" Type="http://schemas.openxmlformats.org/officeDocument/2006/relationships/image" Target="../media/image202.png"/><Relationship Id="rId4" Type="http://schemas.openxmlformats.org/officeDocument/2006/relationships/image" Target="../media/image193.gif"/><Relationship Id="rId9" Type="http://schemas.openxmlformats.org/officeDocument/2006/relationships/image" Target="../media/image201.png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3.png"/><Relationship Id="rId3" Type="http://schemas.openxmlformats.org/officeDocument/2006/relationships/image" Target="../media/image209.png"/><Relationship Id="rId7" Type="http://schemas.openxmlformats.org/officeDocument/2006/relationships/image" Target="../media/image212.png"/><Relationship Id="rId2" Type="http://schemas.openxmlformats.org/officeDocument/2006/relationships/image" Target="../media/image20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1.png"/><Relationship Id="rId5" Type="http://schemas.openxmlformats.org/officeDocument/2006/relationships/image" Target="../media/image210.png"/><Relationship Id="rId10" Type="http://schemas.openxmlformats.org/officeDocument/2006/relationships/image" Target="../media/image215.png"/><Relationship Id="rId4" Type="http://schemas.openxmlformats.org/officeDocument/2006/relationships/image" Target="../media/image133.png"/><Relationship Id="rId9" Type="http://schemas.openxmlformats.org/officeDocument/2006/relationships/image" Target="../media/image214.png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3.bin"/><Relationship Id="rId13" Type="http://schemas.openxmlformats.org/officeDocument/2006/relationships/image" Target="../media/image3.png"/><Relationship Id="rId3" Type="http://schemas.openxmlformats.org/officeDocument/2006/relationships/image" Target="../media/image216.png"/><Relationship Id="rId7" Type="http://schemas.openxmlformats.org/officeDocument/2006/relationships/image" Target="../media/image220.png"/><Relationship Id="rId12" Type="http://schemas.openxmlformats.org/officeDocument/2006/relationships/oleObject" Target="../embeddings/oleObject44.bin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23.png"/><Relationship Id="rId1" Type="http://schemas.openxmlformats.org/officeDocument/2006/relationships/vmlDrawing" Target="../drawings/vmlDrawing13.vml"/><Relationship Id="rId6" Type="http://schemas.openxmlformats.org/officeDocument/2006/relationships/image" Target="../media/image219.png"/><Relationship Id="rId11" Type="http://schemas.openxmlformats.org/officeDocument/2006/relationships/image" Target="../media/image5.png"/><Relationship Id="rId5" Type="http://schemas.openxmlformats.org/officeDocument/2006/relationships/image" Target="../media/image218.png"/><Relationship Id="rId15" Type="http://schemas.openxmlformats.org/officeDocument/2006/relationships/image" Target="../media/image222.png"/><Relationship Id="rId10" Type="http://schemas.openxmlformats.org/officeDocument/2006/relationships/image" Target="../media/image4.png"/><Relationship Id="rId4" Type="http://schemas.openxmlformats.org/officeDocument/2006/relationships/image" Target="../media/image217.png"/><Relationship Id="rId9" Type="http://schemas.openxmlformats.org/officeDocument/2006/relationships/image" Target="../media/image1.png"/><Relationship Id="rId14" Type="http://schemas.openxmlformats.org/officeDocument/2006/relationships/image" Target="../media/image221.png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9.png"/><Relationship Id="rId3" Type="http://schemas.openxmlformats.org/officeDocument/2006/relationships/image" Target="../media/image128.png"/><Relationship Id="rId7" Type="http://schemas.openxmlformats.org/officeDocument/2006/relationships/image" Target="../media/image133.pn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2.png"/><Relationship Id="rId5" Type="http://schemas.openxmlformats.org/officeDocument/2006/relationships/image" Target="../media/image131.jpeg"/><Relationship Id="rId4" Type="http://schemas.openxmlformats.org/officeDocument/2006/relationships/image" Target="../media/image130.png"/><Relationship Id="rId9" Type="http://schemas.openxmlformats.org/officeDocument/2006/relationships/image" Target="../media/image208.png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4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png"/><Relationship Id="rId3" Type="http://schemas.openxmlformats.org/officeDocument/2006/relationships/image" Target="../media/image18.png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25.png"/><Relationship Id="rId5" Type="http://schemas.openxmlformats.org/officeDocument/2006/relationships/image" Target="../media/image20.jpeg"/><Relationship Id="rId15" Type="http://schemas.openxmlformats.org/officeDocument/2006/relationships/image" Target="../media/image29.png"/><Relationship Id="rId10" Type="http://schemas.openxmlformats.org/officeDocument/2006/relationships/image" Target="../media/image24.png"/><Relationship Id="rId4" Type="http://schemas.openxmlformats.org/officeDocument/2006/relationships/image" Target="../media/image19.png"/><Relationship Id="rId9" Type="http://schemas.openxmlformats.org/officeDocument/2006/relationships/image" Target="../media/image23.png"/><Relationship Id="rId1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9.png"/><Relationship Id="rId3" Type="http://schemas.openxmlformats.org/officeDocument/2006/relationships/image" Target="../media/image19.png"/><Relationship Id="rId7" Type="http://schemas.openxmlformats.org/officeDocument/2006/relationships/image" Target="../media/image33.png"/><Relationship Id="rId12" Type="http://schemas.openxmlformats.org/officeDocument/2006/relationships/image" Target="../media/image38.png"/><Relationship Id="rId2" Type="http://schemas.openxmlformats.org/officeDocument/2006/relationships/image" Target="../media/image18.png"/><Relationship Id="rId16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image" Target="../media/image12.png"/><Relationship Id="rId15" Type="http://schemas.openxmlformats.org/officeDocument/2006/relationships/image" Target="../media/image41.png"/><Relationship Id="rId10" Type="http://schemas.openxmlformats.org/officeDocument/2006/relationships/image" Target="../media/image36.png"/><Relationship Id="rId4" Type="http://schemas.openxmlformats.org/officeDocument/2006/relationships/image" Target="../media/image13.png"/><Relationship Id="rId9" Type="http://schemas.openxmlformats.org/officeDocument/2006/relationships/image" Target="../media/image35.png"/><Relationship Id="rId14" Type="http://schemas.openxmlformats.org/officeDocument/2006/relationships/image" Target="../media/image4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410" name="Oval 2"/>
          <p:cNvSpPr>
            <a:spLocks noChangeArrowheads="1"/>
          </p:cNvSpPr>
          <p:nvPr/>
        </p:nvSpPr>
        <p:spPr bwMode="auto">
          <a:xfrm>
            <a:off x="2159000" y="1736725"/>
            <a:ext cx="4824413" cy="1046163"/>
          </a:xfrm>
          <a:prstGeom prst="ellipse">
            <a:avLst/>
          </a:prstGeom>
          <a:gradFill rotWithShape="1"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gamma/>
                  <a:shade val="70588"/>
                  <a:invGamma/>
                  <a:alpha val="50000"/>
                </a:schemeClr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de-DE" sz="2000" b="1" err="1"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Biodiversity</a:t>
            </a:r>
            <a:r>
              <a:rPr lang="de-DE" sz="2000" b="1"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data</a:t>
            </a:r>
          </a:p>
        </p:txBody>
      </p:sp>
      <p:graphicFrame>
        <p:nvGraphicFramePr>
          <p:cNvPr id="273412" name="Object 4"/>
          <p:cNvGraphicFramePr>
            <a:graphicFrameLocks noChangeAspect="1"/>
          </p:cNvGraphicFramePr>
          <p:nvPr/>
        </p:nvGraphicFramePr>
        <p:xfrm>
          <a:off x="337693" y="1720977"/>
          <a:ext cx="712788" cy="1081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9823" name="Image" r:id="rId4" imgW="2539683" imgH="3847619" progId="Photoshop.Image.7">
                  <p:embed/>
                </p:oleObj>
              </mc:Choice>
              <mc:Fallback>
                <p:oleObj name="Image" r:id="rId4" imgW="2539683" imgH="3847619" progId="Photoshop.Image.7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7693" y="1720977"/>
                        <a:ext cx="712788" cy="10810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73413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268538" y="2865692"/>
            <a:ext cx="1368425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73414" name="AutoShape 6"/>
          <p:cNvSpPr>
            <a:spLocks noChangeArrowheads="1"/>
          </p:cNvSpPr>
          <p:nvPr/>
        </p:nvSpPr>
        <p:spPr bwMode="auto">
          <a:xfrm>
            <a:off x="4032250" y="2781300"/>
            <a:ext cx="1081088" cy="1511300"/>
          </a:xfrm>
          <a:prstGeom prst="upArrow">
            <a:avLst>
              <a:gd name="adj1" fmla="val 56537"/>
              <a:gd name="adj2" fmla="val 56190"/>
            </a:avLst>
          </a:prstGeom>
          <a:gradFill rotWithShape="1">
            <a:gsLst>
              <a:gs pos="0">
                <a:srgbClr val="C0C0C0"/>
              </a:gs>
              <a:gs pos="100000">
                <a:srgbClr val="C0C0C0">
                  <a:gamma/>
                  <a:shade val="3922"/>
                  <a:invGamma/>
                  <a:alpha val="0"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273415" name="Rectangle 7"/>
          <p:cNvSpPr>
            <a:spLocks noChangeArrowheads="1"/>
          </p:cNvSpPr>
          <p:nvPr/>
        </p:nvSpPr>
        <p:spPr bwMode="auto">
          <a:xfrm>
            <a:off x="1620838" y="3370517"/>
            <a:ext cx="5867400" cy="1439862"/>
          </a:xfrm>
          <a:prstGeom prst="rect">
            <a:avLst/>
          </a:prstGeom>
          <a:gradFill rotWithShape="1">
            <a:gsLst>
              <a:gs pos="0">
                <a:srgbClr val="C0C0C0">
                  <a:gamma/>
                  <a:shade val="50980"/>
                  <a:invGamma/>
                  <a:alpha val="80000"/>
                </a:srgbClr>
              </a:gs>
              <a:gs pos="100000">
                <a:srgbClr val="C0C0C0">
                  <a:alpha val="0"/>
                </a:srgbClr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de-DE"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Thesauri</a:t>
            </a:r>
          </a:p>
        </p:txBody>
      </p:sp>
      <p:sp>
        <p:nvSpPr>
          <p:cNvPr id="273430" name="AutoShape 22"/>
          <p:cNvSpPr>
            <a:spLocks noChangeArrowheads="1"/>
          </p:cNvSpPr>
          <p:nvPr/>
        </p:nvSpPr>
        <p:spPr bwMode="auto">
          <a:xfrm>
            <a:off x="1096264" y="1524445"/>
            <a:ext cx="2339975" cy="793750"/>
          </a:xfrm>
          <a:prstGeom prst="can">
            <a:avLst>
              <a:gd name="adj" fmla="val 39398"/>
            </a:avLst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de-DE" b="1"/>
          </a:p>
        </p:txBody>
      </p:sp>
      <p:sp>
        <p:nvSpPr>
          <p:cNvPr id="273431" name="WordArt 23"/>
          <p:cNvSpPr>
            <a:spLocks noChangeArrowheads="1" noChangeShapeType="1" noTextEdit="1"/>
          </p:cNvSpPr>
          <p:nvPr/>
        </p:nvSpPr>
        <p:spPr bwMode="auto">
          <a:xfrm>
            <a:off x="1502664" y="1927670"/>
            <a:ext cx="1609725" cy="317500"/>
          </a:xfrm>
          <a:prstGeom prst="rect">
            <a:avLst/>
          </a:prstGeom>
        </p:spPr>
        <p:txBody>
          <a:bodyPr wrap="none" fromWordArt="1">
            <a:prstTxWarp prst="textCanDown">
              <a:avLst>
                <a:gd name="adj" fmla="val 24903"/>
              </a:avLst>
            </a:prstTxWarp>
          </a:bodyPr>
          <a:lstStyle/>
          <a:p>
            <a:pPr algn="ctr"/>
            <a:r>
              <a:rPr lang="de-DE" sz="1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ahoma"/>
                <a:ea typeface="Tahoma"/>
                <a:cs typeface="Tahoma"/>
              </a:rPr>
              <a:t> </a:t>
            </a:r>
            <a:r>
              <a:rPr lang="de-DE" sz="1600" kern="1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ahoma"/>
                <a:ea typeface="Tahoma"/>
                <a:cs typeface="Tahoma"/>
              </a:rPr>
              <a:t>DiversityCollection</a:t>
            </a:r>
            <a:r>
              <a:rPr lang="de-DE" sz="1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ahoma"/>
                <a:ea typeface="Tahoma"/>
                <a:cs typeface="Tahoma"/>
              </a:rPr>
              <a:t> </a:t>
            </a:r>
          </a:p>
        </p:txBody>
      </p:sp>
      <p:pic>
        <p:nvPicPr>
          <p:cNvPr id="273432" name="Picture 24" descr="Morpho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91833" y="1865884"/>
            <a:ext cx="863600" cy="700088"/>
          </a:xfrm>
          <a:prstGeom prst="rect">
            <a:avLst/>
          </a:prstGeom>
          <a:noFill/>
        </p:spPr>
      </p:pic>
      <p:grpSp>
        <p:nvGrpSpPr>
          <p:cNvPr id="2" name="Group 25"/>
          <p:cNvGrpSpPr>
            <a:grpSpLocks/>
          </p:cNvGrpSpPr>
          <p:nvPr/>
        </p:nvGrpSpPr>
        <p:grpSpPr bwMode="auto">
          <a:xfrm>
            <a:off x="6315266" y="1519238"/>
            <a:ext cx="2339975" cy="793750"/>
            <a:chOff x="453" y="1389"/>
            <a:chExt cx="1474" cy="500"/>
          </a:xfrm>
        </p:grpSpPr>
        <p:sp>
          <p:nvSpPr>
            <p:cNvPr id="273434" name="AutoShape 26"/>
            <p:cNvSpPr>
              <a:spLocks noChangeArrowheads="1"/>
            </p:cNvSpPr>
            <p:nvPr/>
          </p:nvSpPr>
          <p:spPr bwMode="auto">
            <a:xfrm>
              <a:off x="453" y="1389"/>
              <a:ext cx="1474" cy="500"/>
            </a:xfrm>
            <a:prstGeom prst="can">
              <a:avLst>
                <a:gd name="adj" fmla="val 39398"/>
              </a:avLst>
            </a:prstGeom>
            <a:gradFill rotWithShape="1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de-DE" b="1"/>
            </a:p>
          </p:txBody>
        </p:sp>
        <p:sp>
          <p:nvSpPr>
            <p:cNvPr id="273435" name="WordArt 27"/>
            <p:cNvSpPr>
              <a:spLocks noChangeArrowheads="1" noChangeShapeType="1" noTextEdit="1"/>
            </p:cNvSpPr>
            <p:nvPr/>
          </p:nvSpPr>
          <p:spPr bwMode="auto">
            <a:xfrm>
              <a:off x="597" y="1616"/>
              <a:ext cx="1230" cy="200"/>
            </a:xfrm>
            <a:prstGeom prst="rect">
              <a:avLst/>
            </a:prstGeom>
          </p:spPr>
          <p:txBody>
            <a:bodyPr wrap="none" fromWordArt="1">
              <a:prstTxWarp prst="textCanDown">
                <a:avLst>
                  <a:gd name="adj" fmla="val 24903"/>
                </a:avLst>
              </a:prstTxWarp>
            </a:bodyPr>
            <a:lstStyle/>
            <a:p>
              <a:pPr algn="ctr"/>
              <a:r>
                <a:rPr lang="de-DE" sz="16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ahoma"/>
                  <a:ea typeface="Tahoma"/>
                  <a:cs typeface="Tahoma"/>
                </a:rPr>
                <a:t> </a:t>
              </a:r>
              <a:r>
                <a:rPr lang="de-DE" sz="1600" kern="1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ahoma"/>
                  <a:ea typeface="Tahoma"/>
                  <a:cs typeface="Tahoma"/>
                </a:rPr>
                <a:t>DiversityDescriptions</a:t>
              </a:r>
              <a:r>
                <a:rPr lang="de-DE" sz="16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ahoma"/>
                  <a:ea typeface="Tahoma"/>
                  <a:cs typeface="Tahoma"/>
                </a:rPr>
                <a:t> </a:t>
              </a:r>
            </a:p>
          </p:txBody>
        </p:sp>
      </p:grpSp>
      <p:grpSp>
        <p:nvGrpSpPr>
          <p:cNvPr id="6" name="Group 43"/>
          <p:cNvGrpSpPr>
            <a:grpSpLocks/>
          </p:cNvGrpSpPr>
          <p:nvPr/>
        </p:nvGrpSpPr>
        <p:grpSpPr bwMode="auto">
          <a:xfrm>
            <a:off x="395288" y="3226054"/>
            <a:ext cx="2339975" cy="793750"/>
            <a:chOff x="249" y="2228"/>
            <a:chExt cx="1474" cy="500"/>
          </a:xfrm>
        </p:grpSpPr>
        <p:sp>
          <p:nvSpPr>
            <p:cNvPr id="273452" name="AutoShape 44"/>
            <p:cNvSpPr>
              <a:spLocks noChangeArrowheads="1"/>
            </p:cNvSpPr>
            <p:nvPr/>
          </p:nvSpPr>
          <p:spPr bwMode="auto">
            <a:xfrm>
              <a:off x="249" y="2228"/>
              <a:ext cx="1474" cy="500"/>
            </a:xfrm>
            <a:prstGeom prst="can">
              <a:avLst>
                <a:gd name="adj" fmla="val 39398"/>
              </a:avLst>
            </a:prstGeom>
            <a:gradFill rotWithShape="1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de-DE" b="1"/>
            </a:p>
          </p:txBody>
        </p:sp>
        <p:sp>
          <p:nvSpPr>
            <p:cNvPr id="273453" name="WordArt 45"/>
            <p:cNvSpPr>
              <a:spLocks noChangeArrowheads="1" noChangeShapeType="1" noTextEdit="1"/>
            </p:cNvSpPr>
            <p:nvPr/>
          </p:nvSpPr>
          <p:spPr bwMode="auto">
            <a:xfrm>
              <a:off x="385" y="2482"/>
              <a:ext cx="1188" cy="200"/>
            </a:xfrm>
            <a:prstGeom prst="rect">
              <a:avLst/>
            </a:prstGeom>
          </p:spPr>
          <p:txBody>
            <a:bodyPr wrap="none" fromWordArt="1">
              <a:prstTxWarp prst="textCanDown">
                <a:avLst>
                  <a:gd name="adj" fmla="val 24903"/>
                </a:avLst>
              </a:prstTxWarp>
            </a:bodyPr>
            <a:lstStyle/>
            <a:p>
              <a:pPr algn="ctr"/>
              <a:r>
                <a:rPr lang="de-DE" sz="16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ahoma"/>
                  <a:ea typeface="Tahoma"/>
                  <a:cs typeface="Tahoma"/>
                </a:rPr>
                <a:t> DiversityTaxonNames </a:t>
              </a:r>
            </a:p>
          </p:txBody>
        </p:sp>
      </p:grpSp>
      <p:grpSp>
        <p:nvGrpSpPr>
          <p:cNvPr id="7" name="Group 46"/>
          <p:cNvGrpSpPr>
            <a:grpSpLocks/>
          </p:cNvGrpSpPr>
          <p:nvPr/>
        </p:nvGrpSpPr>
        <p:grpSpPr bwMode="auto">
          <a:xfrm>
            <a:off x="6443663" y="3226054"/>
            <a:ext cx="2339975" cy="793750"/>
            <a:chOff x="4059" y="2228"/>
            <a:chExt cx="1474" cy="500"/>
          </a:xfrm>
        </p:grpSpPr>
        <p:sp>
          <p:nvSpPr>
            <p:cNvPr id="273455" name="AutoShape 47"/>
            <p:cNvSpPr>
              <a:spLocks noChangeArrowheads="1"/>
            </p:cNvSpPr>
            <p:nvPr/>
          </p:nvSpPr>
          <p:spPr bwMode="auto">
            <a:xfrm>
              <a:off x="4059" y="2228"/>
              <a:ext cx="1474" cy="500"/>
            </a:xfrm>
            <a:prstGeom prst="can">
              <a:avLst>
                <a:gd name="adj" fmla="val 39398"/>
              </a:avLst>
            </a:prstGeom>
            <a:gradFill rotWithShape="1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de-DE" b="1"/>
            </a:p>
          </p:txBody>
        </p:sp>
        <p:sp>
          <p:nvSpPr>
            <p:cNvPr id="273456" name="WordArt 48"/>
            <p:cNvSpPr>
              <a:spLocks noChangeArrowheads="1" noChangeShapeType="1" noTextEdit="1"/>
            </p:cNvSpPr>
            <p:nvPr/>
          </p:nvSpPr>
          <p:spPr bwMode="auto">
            <a:xfrm>
              <a:off x="4260" y="2478"/>
              <a:ext cx="1092" cy="200"/>
            </a:xfrm>
            <a:prstGeom prst="rect">
              <a:avLst/>
            </a:prstGeom>
          </p:spPr>
          <p:txBody>
            <a:bodyPr wrap="none" fromWordArt="1">
              <a:prstTxWarp prst="textCanDown">
                <a:avLst>
                  <a:gd name="adj" fmla="val 24903"/>
                </a:avLst>
              </a:prstTxWarp>
            </a:bodyPr>
            <a:lstStyle/>
            <a:p>
              <a:pPr algn="ctr"/>
              <a:r>
                <a:rPr lang="de-DE" sz="16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ahoma"/>
                  <a:ea typeface="Tahoma"/>
                  <a:cs typeface="Tahoma"/>
                </a:rPr>
                <a:t> DiversityReferences </a:t>
              </a:r>
            </a:p>
          </p:txBody>
        </p:sp>
      </p:grpSp>
      <p:pic>
        <p:nvPicPr>
          <p:cNvPr id="273457" name="Picture 49" descr="buecher_2"/>
          <p:cNvPicPr preferRelativeResize="0"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932488" y="2932367"/>
            <a:ext cx="863600" cy="725487"/>
          </a:xfrm>
          <a:prstGeom prst="rect">
            <a:avLst/>
          </a:prstGeom>
          <a:noFill/>
        </p:spPr>
      </p:pic>
      <p:grpSp>
        <p:nvGrpSpPr>
          <p:cNvPr id="8" name="Group 50"/>
          <p:cNvGrpSpPr>
            <a:grpSpLocks/>
          </p:cNvGrpSpPr>
          <p:nvPr/>
        </p:nvGrpSpPr>
        <p:grpSpPr bwMode="auto">
          <a:xfrm>
            <a:off x="792163" y="4126167"/>
            <a:ext cx="2339975" cy="793750"/>
            <a:chOff x="499" y="2795"/>
            <a:chExt cx="1474" cy="500"/>
          </a:xfrm>
        </p:grpSpPr>
        <p:sp>
          <p:nvSpPr>
            <p:cNvPr id="273459" name="AutoShape 51"/>
            <p:cNvSpPr>
              <a:spLocks noChangeArrowheads="1"/>
            </p:cNvSpPr>
            <p:nvPr/>
          </p:nvSpPr>
          <p:spPr bwMode="auto">
            <a:xfrm>
              <a:off x="499" y="2795"/>
              <a:ext cx="1474" cy="500"/>
            </a:xfrm>
            <a:prstGeom prst="can">
              <a:avLst>
                <a:gd name="adj" fmla="val 39398"/>
              </a:avLst>
            </a:prstGeom>
            <a:gradFill rotWithShape="1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de-DE" b="1"/>
            </a:p>
          </p:txBody>
        </p:sp>
        <p:sp>
          <p:nvSpPr>
            <p:cNvPr id="273460" name="WordArt 52"/>
            <p:cNvSpPr>
              <a:spLocks noChangeArrowheads="1" noChangeShapeType="1" noTextEdit="1"/>
            </p:cNvSpPr>
            <p:nvPr/>
          </p:nvSpPr>
          <p:spPr bwMode="auto">
            <a:xfrm>
              <a:off x="756" y="3022"/>
              <a:ext cx="967" cy="200"/>
            </a:xfrm>
            <a:prstGeom prst="rect">
              <a:avLst/>
            </a:prstGeom>
          </p:spPr>
          <p:txBody>
            <a:bodyPr wrap="none" fromWordArt="1">
              <a:prstTxWarp prst="textCanDown">
                <a:avLst>
                  <a:gd name="adj" fmla="val 24903"/>
                </a:avLst>
              </a:prstTxWarp>
            </a:bodyPr>
            <a:lstStyle/>
            <a:p>
              <a:pPr algn="ctr"/>
              <a:r>
                <a:rPr lang="de-DE" sz="16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ahoma"/>
                  <a:ea typeface="Tahoma"/>
                  <a:cs typeface="Tahoma"/>
                </a:rPr>
                <a:t> </a:t>
              </a:r>
              <a:r>
                <a:rPr lang="de-DE" sz="1600" kern="1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ahoma"/>
                  <a:ea typeface="Tahoma"/>
                  <a:cs typeface="Tahoma"/>
                </a:rPr>
                <a:t>DiversityAgents</a:t>
              </a:r>
              <a:r>
                <a:rPr lang="de-DE" sz="16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ahoma"/>
                  <a:ea typeface="Tahoma"/>
                  <a:cs typeface="Tahoma"/>
                </a:rPr>
                <a:t> </a:t>
              </a:r>
            </a:p>
          </p:txBody>
        </p:sp>
      </p:grpSp>
      <p:grpSp>
        <p:nvGrpSpPr>
          <p:cNvPr id="10" name="Group 56"/>
          <p:cNvGrpSpPr>
            <a:grpSpLocks/>
          </p:cNvGrpSpPr>
          <p:nvPr/>
        </p:nvGrpSpPr>
        <p:grpSpPr bwMode="auto">
          <a:xfrm>
            <a:off x="6011863" y="4126167"/>
            <a:ext cx="2339975" cy="793750"/>
            <a:chOff x="3787" y="2795"/>
            <a:chExt cx="1474" cy="500"/>
          </a:xfrm>
        </p:grpSpPr>
        <p:sp>
          <p:nvSpPr>
            <p:cNvPr id="273465" name="AutoShape 57"/>
            <p:cNvSpPr>
              <a:spLocks noChangeArrowheads="1"/>
            </p:cNvSpPr>
            <p:nvPr/>
          </p:nvSpPr>
          <p:spPr bwMode="auto">
            <a:xfrm>
              <a:off x="3787" y="2795"/>
              <a:ext cx="1474" cy="500"/>
            </a:xfrm>
            <a:prstGeom prst="can">
              <a:avLst>
                <a:gd name="adj" fmla="val 39398"/>
              </a:avLst>
            </a:prstGeom>
            <a:gradFill rotWithShape="1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de-DE" b="1"/>
            </a:p>
          </p:txBody>
        </p:sp>
        <p:sp>
          <p:nvSpPr>
            <p:cNvPr id="273466" name="WordArt 58"/>
            <p:cNvSpPr>
              <a:spLocks noChangeArrowheads="1" noChangeShapeType="1" noTextEdit="1"/>
            </p:cNvSpPr>
            <p:nvPr/>
          </p:nvSpPr>
          <p:spPr bwMode="auto">
            <a:xfrm>
              <a:off x="4014" y="3045"/>
              <a:ext cx="1008" cy="200"/>
            </a:xfrm>
            <a:prstGeom prst="rect">
              <a:avLst/>
            </a:prstGeom>
          </p:spPr>
          <p:txBody>
            <a:bodyPr wrap="none" fromWordArt="1">
              <a:prstTxWarp prst="textCanDown">
                <a:avLst>
                  <a:gd name="adj" fmla="val 24903"/>
                </a:avLst>
              </a:prstTxWarp>
            </a:bodyPr>
            <a:lstStyle/>
            <a:p>
              <a:pPr algn="ctr"/>
              <a:r>
                <a:rPr lang="de-DE" sz="16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ahoma"/>
                  <a:ea typeface="Tahoma"/>
                  <a:cs typeface="Tahoma"/>
                </a:rPr>
                <a:t>  DiversityGazetteer  </a:t>
              </a:r>
            </a:p>
          </p:txBody>
        </p:sp>
      </p:grpSp>
      <p:graphicFrame>
        <p:nvGraphicFramePr>
          <p:cNvPr id="273477" name="Object 69"/>
          <p:cNvGraphicFramePr>
            <a:graphicFrameLocks noChangeAspect="1"/>
          </p:cNvGraphicFramePr>
          <p:nvPr/>
        </p:nvGraphicFramePr>
        <p:xfrm>
          <a:off x="8007350" y="4380167"/>
          <a:ext cx="1065213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9824" name="VISIO" r:id="rId9" imgW="6939000" imgH="4470840" progId="">
                  <p:embed/>
                </p:oleObj>
              </mc:Choice>
              <mc:Fallback>
                <p:oleObj name="VISIO" r:id="rId9" imgW="6939000" imgH="4470840" progId="">
                  <p:embed/>
                  <p:pic>
                    <p:nvPicPr>
                      <p:cNvPr id="0" name="Picture 6"/>
                      <p:cNvPicPr preferRelativeResize="0"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07350" y="4380167"/>
                        <a:ext cx="1065213" cy="685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73489" name="Picture 81" descr="GoogleMaps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485063" y="4808792"/>
            <a:ext cx="1371600" cy="504825"/>
          </a:xfrm>
          <a:prstGeom prst="rect">
            <a:avLst/>
          </a:prstGeom>
          <a:noFill/>
        </p:spPr>
      </p:pic>
      <p:graphicFrame>
        <p:nvGraphicFramePr>
          <p:cNvPr id="4" name="Objek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51497155"/>
              </p:ext>
            </p:extLst>
          </p:nvPr>
        </p:nvGraphicFramePr>
        <p:xfrm>
          <a:off x="7358856" y="2282281"/>
          <a:ext cx="1624013" cy="5204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9825" name="Image" r:id="rId12" imgW="3009524" imgH="964739" progId="Photoshop.Image.7">
                  <p:embed/>
                </p:oleObj>
              </mc:Choice>
              <mc:Fallback>
                <p:oleObj name="Image" r:id="rId12" imgW="3009524" imgH="964739" progId="Photoshop.Image.7">
                  <p:embed/>
                  <p:pic>
                    <p:nvPicPr>
                      <p:cNvPr id="0" name="Object 3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58856" y="2282281"/>
                        <a:ext cx="1624013" cy="520483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4" name="Picture 66" descr="User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523875" y="4526722"/>
            <a:ext cx="676276" cy="676275"/>
          </a:xfrm>
          <a:prstGeom prst="rect">
            <a:avLst/>
          </a:prstGeom>
          <a:noFill/>
        </p:spPr>
      </p:pic>
      <p:sp>
        <p:nvSpPr>
          <p:cNvPr id="35" name="Rectangle 18"/>
          <p:cNvSpPr>
            <a:spLocks noChangeArrowheads="1"/>
          </p:cNvSpPr>
          <p:nvPr/>
        </p:nvSpPr>
        <p:spPr bwMode="auto">
          <a:xfrm>
            <a:off x="794" y="5248906"/>
            <a:ext cx="9144000" cy="685800"/>
          </a:xfrm>
          <a:prstGeom prst="rect">
            <a:avLst/>
          </a:prstGeom>
          <a:gradFill rotWithShape="1">
            <a:gsLst>
              <a:gs pos="0">
                <a:srgbClr val="C0C0C0">
                  <a:alpha val="0"/>
                </a:srgbClr>
              </a:gs>
              <a:gs pos="50000">
                <a:srgbClr val="C0C0C0">
                  <a:gamma/>
                  <a:shade val="50980"/>
                  <a:invGamma/>
                  <a:alpha val="80000"/>
                </a:srgbClr>
              </a:gs>
              <a:gs pos="100000">
                <a:srgbClr val="C0C0C0">
                  <a:alpha val="0"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de-DE"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               Administration </a:t>
            </a:r>
          </a:p>
        </p:txBody>
      </p:sp>
      <p:grpSp>
        <p:nvGrpSpPr>
          <p:cNvPr id="36" name="Group 62"/>
          <p:cNvGrpSpPr>
            <a:grpSpLocks/>
          </p:cNvGrpSpPr>
          <p:nvPr/>
        </p:nvGrpSpPr>
        <p:grpSpPr bwMode="auto">
          <a:xfrm>
            <a:off x="3513507" y="5153560"/>
            <a:ext cx="2339975" cy="793750"/>
            <a:chOff x="4127" y="3566"/>
            <a:chExt cx="1474" cy="500"/>
          </a:xfrm>
        </p:grpSpPr>
        <p:sp>
          <p:nvSpPr>
            <p:cNvPr id="37" name="AutoShape 63"/>
            <p:cNvSpPr>
              <a:spLocks noChangeArrowheads="1"/>
            </p:cNvSpPr>
            <p:nvPr/>
          </p:nvSpPr>
          <p:spPr bwMode="auto">
            <a:xfrm>
              <a:off x="4127" y="3566"/>
              <a:ext cx="1474" cy="500"/>
            </a:xfrm>
            <a:prstGeom prst="can">
              <a:avLst>
                <a:gd name="adj" fmla="val 39398"/>
              </a:avLst>
            </a:prstGeom>
            <a:gradFill rotWithShape="1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de-DE" b="1"/>
            </a:p>
          </p:txBody>
        </p:sp>
        <p:sp>
          <p:nvSpPr>
            <p:cNvPr id="38" name="WordArt 64"/>
            <p:cNvSpPr>
              <a:spLocks noChangeArrowheads="1" noChangeShapeType="1" noTextEdit="1"/>
            </p:cNvSpPr>
            <p:nvPr/>
          </p:nvSpPr>
          <p:spPr bwMode="auto">
            <a:xfrm>
              <a:off x="4400" y="3820"/>
              <a:ext cx="1008" cy="200"/>
            </a:xfrm>
            <a:prstGeom prst="rect">
              <a:avLst/>
            </a:prstGeom>
          </p:spPr>
          <p:txBody>
            <a:bodyPr wrap="none" fromWordArt="1">
              <a:prstTxWarp prst="textCanDown">
                <a:avLst>
                  <a:gd name="adj" fmla="val 24903"/>
                </a:avLst>
              </a:prstTxWarp>
            </a:bodyPr>
            <a:lstStyle/>
            <a:p>
              <a:pPr algn="ctr"/>
              <a:r>
                <a:rPr lang="de-DE" sz="16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ahoma"/>
                  <a:ea typeface="Tahoma"/>
                  <a:cs typeface="Tahoma"/>
                </a:rPr>
                <a:t> </a:t>
              </a:r>
              <a:r>
                <a:rPr lang="de-DE" sz="1600" kern="1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ahoma"/>
                  <a:ea typeface="Tahoma"/>
                  <a:cs typeface="Tahoma"/>
                </a:rPr>
                <a:t>DiversityProjects</a:t>
              </a:r>
              <a:r>
                <a:rPr lang="de-DE" sz="16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ahoma"/>
                  <a:ea typeface="Tahoma"/>
                  <a:cs typeface="Tahoma"/>
                </a:rPr>
                <a:t>  </a:t>
              </a:r>
            </a:p>
          </p:txBody>
        </p:sp>
      </p:grpSp>
      <p:pic>
        <p:nvPicPr>
          <p:cNvPr id="39" name="Picture 65" descr="Schloss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3279625" y="5139273"/>
            <a:ext cx="622300" cy="844550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/>
        </p:nvSpPr>
        <p:spPr>
          <a:xfrm>
            <a:off x="534847" y="447546"/>
            <a:ext cx="1925405" cy="3274221"/>
          </a:xfrm>
          <a:prstGeom prst="rect">
            <a:avLst/>
          </a:prstGeom>
          <a:gradFill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FFFFFF"/>
              </a:solidFill>
            </a:endParaRPr>
          </a:p>
        </p:txBody>
      </p:sp>
      <p:pic>
        <p:nvPicPr>
          <p:cNvPr id="3" name="Picture 16" descr="foreword_win-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4521" y="567924"/>
            <a:ext cx="400050" cy="360363"/>
          </a:xfrm>
          <a:prstGeom prst="rect">
            <a:avLst/>
          </a:prstGeom>
          <a:noFill/>
        </p:spPr>
      </p:pic>
      <p:sp>
        <p:nvSpPr>
          <p:cNvPr id="4" name="AutoShape 22"/>
          <p:cNvSpPr>
            <a:spLocks noChangeArrowheads="1"/>
          </p:cNvSpPr>
          <p:nvPr/>
        </p:nvSpPr>
        <p:spPr bwMode="auto">
          <a:xfrm>
            <a:off x="664521" y="1479299"/>
            <a:ext cx="1667356" cy="1616828"/>
          </a:xfrm>
          <a:prstGeom prst="can">
            <a:avLst>
              <a:gd name="adj" fmla="val 14146"/>
            </a:avLst>
          </a:prstGeom>
          <a:gradFill flip="none" rotWithShape="1">
            <a:gsLst>
              <a:gs pos="0">
                <a:srgbClr val="742674"/>
              </a:gs>
              <a:gs pos="50000">
                <a:schemeClr val="bg1"/>
              </a:gs>
              <a:gs pos="100000">
                <a:srgbClr val="742674"/>
              </a:gs>
            </a:gsLst>
            <a:lin ang="0" scaled="1"/>
            <a:tileRect/>
          </a:gradFill>
          <a:ln w="9525">
            <a:solidFill>
              <a:srgbClr val="7030A0"/>
            </a:solidFill>
            <a:round/>
            <a:headEnd/>
            <a:tailEnd/>
          </a:ln>
          <a:effectLst/>
        </p:spPr>
        <p:txBody>
          <a:bodyPr wrap="none" anchor="ctr"/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/>
            <a:endParaRPr lang="de-DE" b="1">
              <a:solidFill>
                <a:srgbClr val="000000"/>
              </a:solidFill>
            </a:endParaRPr>
          </a:p>
        </p:txBody>
      </p:sp>
      <p:sp>
        <p:nvSpPr>
          <p:cNvPr id="5" name="WordArt 23"/>
          <p:cNvSpPr>
            <a:spLocks noChangeArrowheads="1" noChangeShapeType="1" noTextEdit="1"/>
          </p:cNvSpPr>
          <p:nvPr/>
        </p:nvSpPr>
        <p:spPr bwMode="auto">
          <a:xfrm>
            <a:off x="664521" y="1650435"/>
            <a:ext cx="1709418" cy="457463"/>
          </a:xfrm>
          <a:prstGeom prst="rect">
            <a:avLst/>
          </a:prstGeom>
        </p:spPr>
        <p:txBody>
          <a:bodyPr wrap="none" numCol="1" fromWordArt="1">
            <a:prstTxWarp prst="textCanDown">
              <a:avLst>
                <a:gd name="adj" fmla="val 18887"/>
              </a:avLst>
            </a:prstTxWarp>
          </a:bodyPr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/>
            <a:r>
              <a:rPr lang="de-DE" sz="1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ahoma"/>
                <a:ea typeface="Tahoma"/>
                <a:cs typeface="Tahoma"/>
              </a:rPr>
              <a:t> Cache Database  </a:t>
            </a:r>
          </a:p>
        </p:txBody>
      </p:sp>
      <p:sp>
        <p:nvSpPr>
          <p:cNvPr id="6" name="Textfeld 59"/>
          <p:cNvSpPr txBox="1"/>
          <p:nvPr/>
        </p:nvSpPr>
        <p:spPr>
          <a:xfrm>
            <a:off x="999920" y="1414980"/>
            <a:ext cx="1210056" cy="27699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perspectiveRelaxed" fov="7200000">
                <a:rot lat="18600000" lon="0" rev="0"/>
              </a:camera>
              <a:lightRig rig="threePt" dir="t"/>
            </a:scene3d>
            <a:sp3d/>
          </a:bodyPr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de-DE" sz="1200">
                <a:solidFill>
                  <a:srgbClr val="000000"/>
                </a:solidFill>
              </a:rPr>
              <a:t>Cached data</a:t>
            </a:r>
          </a:p>
        </p:txBody>
      </p:sp>
      <p:sp>
        <p:nvSpPr>
          <p:cNvPr id="7" name="Textfeld 178"/>
          <p:cNvSpPr txBox="1"/>
          <p:nvPr/>
        </p:nvSpPr>
        <p:spPr>
          <a:xfrm>
            <a:off x="664521" y="1058714"/>
            <a:ext cx="11592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de-DE" sz="1400" b="1">
                <a:solidFill>
                  <a:srgbClr val="000000"/>
                </a:solidFill>
              </a:rPr>
              <a:t>SQL Server</a:t>
            </a:r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39624" y="491894"/>
            <a:ext cx="511528" cy="55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Rechteck 8"/>
          <p:cNvSpPr/>
          <p:nvPr/>
        </p:nvSpPr>
        <p:spPr>
          <a:xfrm>
            <a:off x="6648620" y="445759"/>
            <a:ext cx="1925405" cy="2650368"/>
          </a:xfrm>
          <a:prstGeom prst="rect">
            <a:avLst/>
          </a:prstGeom>
          <a:gradFill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0" name="Picture 15" descr="linux_pinguin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78775" y="552219"/>
            <a:ext cx="363537" cy="431800"/>
          </a:xfrm>
          <a:prstGeom prst="rect">
            <a:avLst/>
          </a:prstGeom>
          <a:noFill/>
        </p:spPr>
      </p:pic>
      <p:pic>
        <p:nvPicPr>
          <p:cNvPr id="11" name="Picture 40" descr="postgres_logo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361059" y="538725"/>
            <a:ext cx="444500" cy="458787"/>
          </a:xfrm>
          <a:prstGeom prst="rect">
            <a:avLst/>
          </a:prstGeom>
          <a:noFill/>
        </p:spPr>
      </p:pic>
      <p:sp>
        <p:nvSpPr>
          <p:cNvPr id="12" name="Textfeld 179"/>
          <p:cNvSpPr txBox="1"/>
          <p:nvPr/>
        </p:nvSpPr>
        <p:spPr>
          <a:xfrm>
            <a:off x="6778775" y="1058714"/>
            <a:ext cx="12202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de-DE" sz="1400" b="1"/>
              <a:t>PostgreSQL</a:t>
            </a:r>
          </a:p>
        </p:txBody>
      </p:sp>
      <p:sp>
        <p:nvSpPr>
          <p:cNvPr id="13" name="AutoShape 22"/>
          <p:cNvSpPr>
            <a:spLocks noChangeArrowheads="1"/>
          </p:cNvSpPr>
          <p:nvPr/>
        </p:nvSpPr>
        <p:spPr bwMode="auto">
          <a:xfrm>
            <a:off x="6778775" y="1479298"/>
            <a:ext cx="1666875" cy="1400259"/>
          </a:xfrm>
          <a:prstGeom prst="can">
            <a:avLst>
              <a:gd name="adj" fmla="val 20191"/>
            </a:avLst>
          </a:prstGeom>
          <a:gradFill flip="none" rotWithShape="1">
            <a:gsLst>
              <a:gs pos="0">
                <a:srgbClr val="375F7D"/>
              </a:gs>
              <a:gs pos="50000">
                <a:srgbClr val="73B3E3"/>
              </a:gs>
              <a:gs pos="100000">
                <a:srgbClr val="375F7D"/>
              </a:gs>
            </a:gsLst>
            <a:lin ang="0" scaled="1"/>
            <a:tileRect/>
          </a:gradFill>
          <a:ln w="9525">
            <a:solidFill>
              <a:srgbClr val="375F7D"/>
            </a:solidFill>
            <a:round/>
            <a:headEnd/>
            <a:tailEnd/>
          </a:ln>
          <a:effectLst/>
        </p:spPr>
        <p:txBody>
          <a:bodyPr wrap="none" anchor="ctr"/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/>
            <a:endParaRPr lang="de-DE" b="1"/>
          </a:p>
          <a:p>
            <a:pPr algn="ctr"/>
            <a:endParaRPr lang="de-DE" b="1"/>
          </a:p>
          <a:p>
            <a:pPr algn="ctr"/>
            <a:endParaRPr lang="de-DE" b="1"/>
          </a:p>
          <a:p>
            <a:pPr algn="ctr"/>
            <a:endParaRPr lang="de-DE" b="1"/>
          </a:p>
          <a:p>
            <a:pPr algn="ctr"/>
            <a:endParaRPr lang="de-DE" b="1"/>
          </a:p>
          <a:p>
            <a:pPr algn="ctr"/>
            <a:endParaRPr lang="de-DE" b="1"/>
          </a:p>
          <a:p>
            <a:pPr algn="ctr"/>
            <a:endParaRPr lang="de-DE" b="1"/>
          </a:p>
          <a:p>
            <a:pPr algn="ctr"/>
            <a:endParaRPr lang="de-DE" b="1"/>
          </a:p>
        </p:txBody>
      </p:sp>
      <p:sp>
        <p:nvSpPr>
          <p:cNvPr id="14" name="Textfeld 200"/>
          <p:cNvSpPr txBox="1"/>
          <p:nvPr/>
        </p:nvSpPr>
        <p:spPr>
          <a:xfrm>
            <a:off x="7088553" y="1500395"/>
            <a:ext cx="1210056" cy="27699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perspectiveRelaxed" fov="7200000">
                <a:rot lat="18600000" lon="0" rev="0"/>
              </a:camera>
              <a:lightRig rig="threePt" dir="t"/>
            </a:scene3d>
            <a:sp3d/>
          </a:bodyPr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de-DE" sz="1200"/>
              <a:t>Cached data</a:t>
            </a:r>
          </a:p>
        </p:txBody>
      </p:sp>
      <p:sp>
        <p:nvSpPr>
          <p:cNvPr id="15" name="Flussdiagramm: Zentralspeicher 14"/>
          <p:cNvSpPr/>
          <p:nvPr/>
        </p:nvSpPr>
        <p:spPr>
          <a:xfrm>
            <a:off x="1204767" y="2216949"/>
            <a:ext cx="946711" cy="347241"/>
          </a:xfrm>
          <a:prstGeom prst="flowChartInternalStorage">
            <a:avLst/>
          </a:prstGeom>
          <a:solidFill>
            <a:schemeClr val="bg1"/>
          </a:solidFill>
          <a:ln w="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800">
                <a:solidFill>
                  <a:schemeClr val="tx1"/>
                </a:solidFill>
              </a:rPr>
              <a:t>BcpView Create</a:t>
            </a:r>
          </a:p>
        </p:txBody>
      </p:sp>
      <p:sp>
        <p:nvSpPr>
          <p:cNvPr id="16" name="Flussdiagramm: Zentralspeicher 15"/>
          <p:cNvSpPr/>
          <p:nvPr/>
        </p:nvSpPr>
        <p:spPr>
          <a:xfrm>
            <a:off x="815345" y="2164973"/>
            <a:ext cx="935807" cy="347241"/>
          </a:xfrm>
          <a:prstGeom prst="flowChartInternalStorage">
            <a:avLst/>
          </a:prstGeom>
          <a:solidFill>
            <a:schemeClr val="bg1"/>
          </a:solidFill>
          <a:ln w="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800">
                <a:solidFill>
                  <a:schemeClr val="tx1"/>
                </a:solidFill>
              </a:rPr>
              <a:t>BcpInit Export</a:t>
            </a:r>
          </a:p>
        </p:txBody>
      </p:sp>
      <p:sp>
        <p:nvSpPr>
          <p:cNvPr id="17" name="Flussdiagramm: Zentralspeicher 16"/>
          <p:cNvSpPr/>
          <p:nvPr/>
        </p:nvSpPr>
        <p:spPr>
          <a:xfrm>
            <a:off x="1204767" y="2636549"/>
            <a:ext cx="933517" cy="347241"/>
          </a:xfrm>
          <a:prstGeom prst="flowChartInternalStorage">
            <a:avLst/>
          </a:prstGeom>
          <a:solidFill>
            <a:schemeClr val="bg1"/>
          </a:solidFill>
          <a:ln w="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800">
                <a:solidFill>
                  <a:schemeClr val="tx1"/>
                </a:solidFill>
              </a:rPr>
              <a:t>BcpRemove File</a:t>
            </a:r>
          </a:p>
        </p:txBody>
      </p:sp>
      <p:sp>
        <p:nvSpPr>
          <p:cNvPr id="18" name="Flussdiagramm: Zentralspeicher 17"/>
          <p:cNvSpPr/>
          <p:nvPr/>
        </p:nvSpPr>
        <p:spPr>
          <a:xfrm>
            <a:off x="811369" y="2564190"/>
            <a:ext cx="933517" cy="347241"/>
          </a:xfrm>
          <a:prstGeom prst="flowChartInternalStorage">
            <a:avLst/>
          </a:prstGeom>
          <a:solidFill>
            <a:schemeClr val="bg1"/>
          </a:solidFill>
          <a:ln w="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800">
                <a:solidFill>
                  <a:schemeClr val="tx1"/>
                </a:solidFill>
              </a:rPr>
              <a:t>BcpExport</a:t>
            </a:r>
          </a:p>
        </p:txBody>
      </p:sp>
      <p:pic>
        <p:nvPicPr>
          <p:cNvPr id="4106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9375" y="5397836"/>
            <a:ext cx="66675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0" name="Gewinkelte Verbindung 19"/>
          <p:cNvCxnSpPr/>
          <p:nvPr/>
        </p:nvCxnSpPr>
        <p:spPr>
          <a:xfrm rot="10800000">
            <a:off x="999921" y="2911431"/>
            <a:ext cx="3179455" cy="2819780"/>
          </a:xfrm>
          <a:prstGeom prst="bentConnector3">
            <a:avLst>
              <a:gd name="adj1" fmla="val 100203"/>
            </a:avLst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0630" name="Textfeld 410629"/>
          <p:cNvSpPr txBox="1"/>
          <p:nvPr/>
        </p:nvSpPr>
        <p:spPr>
          <a:xfrm>
            <a:off x="1795437" y="5397836"/>
            <a:ext cx="1282631" cy="307777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de-DE" sz="1400">
                <a:solidFill>
                  <a:srgbClr val="C00000"/>
                </a:solidFill>
              </a:rPr>
              <a:t>CacheAdmin</a:t>
            </a:r>
          </a:p>
        </p:txBody>
      </p:sp>
      <p:sp>
        <p:nvSpPr>
          <p:cNvPr id="410632" name="Textfeld 410631"/>
          <p:cNvSpPr txBox="1"/>
          <p:nvPr/>
        </p:nvSpPr>
        <p:spPr>
          <a:xfrm>
            <a:off x="2432917" y="2374939"/>
            <a:ext cx="1147383" cy="523220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de-DE" sz="1400"/>
              <a:t>SQL login: </a:t>
            </a:r>
            <a:r>
              <a:rPr lang="de-DE" sz="1400">
                <a:solidFill>
                  <a:srgbClr val="C00000"/>
                </a:solidFill>
              </a:rPr>
              <a:t>cmdshell</a:t>
            </a:r>
          </a:p>
        </p:txBody>
      </p:sp>
      <p:sp>
        <p:nvSpPr>
          <p:cNvPr id="410638" name="Rechteck 410637"/>
          <p:cNvSpPr/>
          <p:nvPr/>
        </p:nvSpPr>
        <p:spPr>
          <a:xfrm>
            <a:off x="2986939" y="2983790"/>
            <a:ext cx="1548063" cy="1945359"/>
          </a:xfrm>
          <a:prstGeom prst="rect">
            <a:avLst/>
          </a:prstGeom>
          <a:solidFill>
            <a:srgbClr val="AF65B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9" name="Textfeld 48"/>
          <p:cNvSpPr txBox="1"/>
          <p:nvPr/>
        </p:nvSpPr>
        <p:spPr>
          <a:xfrm>
            <a:off x="2986989" y="2999015"/>
            <a:ext cx="16904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/>
              <a:t>Windows account PostgresTransfer</a:t>
            </a:r>
          </a:p>
        </p:txBody>
      </p:sp>
      <p:cxnSp>
        <p:nvCxnSpPr>
          <p:cNvPr id="51" name="Gewinkelte Verbindung 50"/>
          <p:cNvCxnSpPr/>
          <p:nvPr/>
        </p:nvCxnSpPr>
        <p:spPr>
          <a:xfrm rot="10800000">
            <a:off x="1339518" y="3096130"/>
            <a:ext cx="1771152" cy="752520"/>
          </a:xfrm>
          <a:prstGeom prst="bentConnector3">
            <a:avLst>
              <a:gd name="adj1" fmla="val 100269"/>
            </a:avLst>
          </a:prstGeom>
          <a:ln w="254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Textfeld 55"/>
          <p:cNvSpPr txBox="1"/>
          <p:nvPr/>
        </p:nvSpPr>
        <p:spPr>
          <a:xfrm>
            <a:off x="1271942" y="3908115"/>
            <a:ext cx="1653753" cy="523220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de-DE" sz="1400"/>
              <a:t>Windows login: </a:t>
            </a:r>
            <a:r>
              <a:rPr lang="de-DE" sz="1400">
                <a:solidFill>
                  <a:srgbClr val="C00000"/>
                </a:solidFill>
              </a:rPr>
              <a:t>PostgresTransfer</a:t>
            </a:r>
          </a:p>
        </p:txBody>
      </p:sp>
      <p:sp>
        <p:nvSpPr>
          <p:cNvPr id="91" name="Rechteck 90"/>
          <p:cNvSpPr/>
          <p:nvPr/>
        </p:nvSpPr>
        <p:spPr>
          <a:xfrm>
            <a:off x="4584417" y="2983790"/>
            <a:ext cx="1548063" cy="1945359"/>
          </a:xfrm>
          <a:prstGeom prst="rect">
            <a:avLst/>
          </a:prstGeom>
          <a:solidFill>
            <a:srgbClr val="3A86C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2" name="Textfeld 91"/>
          <p:cNvSpPr txBox="1"/>
          <p:nvPr/>
        </p:nvSpPr>
        <p:spPr>
          <a:xfrm>
            <a:off x="4584417" y="3036004"/>
            <a:ext cx="15480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400"/>
              <a:t>Linux account</a:t>
            </a:r>
          </a:p>
        </p:txBody>
      </p:sp>
      <p:cxnSp>
        <p:nvCxnSpPr>
          <p:cNvPr id="31" name="Gewinkelte Verbindung 30"/>
          <p:cNvCxnSpPr>
            <a:stCxn id="18" idx="3"/>
          </p:cNvCxnSpPr>
          <p:nvPr/>
        </p:nvCxnSpPr>
        <p:spPr>
          <a:xfrm>
            <a:off x="1744886" y="2737811"/>
            <a:ext cx="1265557" cy="930870"/>
          </a:xfrm>
          <a:prstGeom prst="bentConnector3">
            <a:avLst>
              <a:gd name="adj1" fmla="val 50000"/>
            </a:avLst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6" name="Group 43"/>
          <p:cNvGrpSpPr>
            <a:grpSpLocks/>
          </p:cNvGrpSpPr>
          <p:nvPr/>
        </p:nvGrpSpPr>
        <p:grpSpPr bwMode="auto">
          <a:xfrm>
            <a:off x="3111946" y="4024463"/>
            <a:ext cx="2894922" cy="793751"/>
            <a:chOff x="4016" y="734"/>
            <a:chExt cx="1474" cy="500"/>
          </a:xfrm>
        </p:grpSpPr>
        <p:sp>
          <p:nvSpPr>
            <p:cNvPr id="67" name="AutoShape 44"/>
            <p:cNvSpPr>
              <a:spLocks noChangeArrowheads="1"/>
            </p:cNvSpPr>
            <p:nvPr/>
          </p:nvSpPr>
          <p:spPr bwMode="auto">
            <a:xfrm>
              <a:off x="4016" y="734"/>
              <a:ext cx="1474" cy="500"/>
            </a:xfrm>
            <a:prstGeom prst="can">
              <a:avLst>
                <a:gd name="adj" fmla="val 39398"/>
              </a:avLst>
            </a:prstGeom>
            <a:gradFill rotWithShape="1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de-DE" b="1"/>
            </a:p>
          </p:txBody>
        </p:sp>
        <p:sp>
          <p:nvSpPr>
            <p:cNvPr id="68" name="WordArt 45"/>
            <p:cNvSpPr>
              <a:spLocks noChangeArrowheads="1" noChangeShapeType="1" noTextEdit="1"/>
            </p:cNvSpPr>
            <p:nvPr/>
          </p:nvSpPr>
          <p:spPr bwMode="auto">
            <a:xfrm>
              <a:off x="4016" y="951"/>
              <a:ext cx="1087" cy="200"/>
            </a:xfrm>
            <a:prstGeom prst="rect">
              <a:avLst/>
            </a:prstGeom>
          </p:spPr>
          <p:txBody>
            <a:bodyPr wrap="none" fromWordArt="1">
              <a:prstTxWarp prst="textCanDown">
                <a:avLst>
                  <a:gd name="adj" fmla="val 24903"/>
                </a:avLst>
              </a:prstTxWarp>
            </a:bodyPr>
            <a:lstStyle/>
            <a:p>
              <a:pPr algn="ctr"/>
              <a:r>
                <a:rPr lang="de-DE" sz="16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latin typeface="Tahoma"/>
                  <a:ea typeface="Tahoma"/>
                  <a:cs typeface="Tahoma"/>
                </a:rPr>
                <a:t> </a:t>
              </a:r>
              <a:r>
                <a:rPr lang="de-DE" sz="16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7030A0"/>
                  </a:solidFill>
                  <a:latin typeface="Tahoma"/>
                  <a:ea typeface="Tahoma"/>
                  <a:cs typeface="Tahoma"/>
                </a:rPr>
                <a:t>U:\postgres\            </a:t>
              </a:r>
            </a:p>
          </p:txBody>
        </p:sp>
      </p:grpSp>
      <p:cxnSp>
        <p:nvCxnSpPr>
          <p:cNvPr id="59" name="Gewinkelte Verbindung 58"/>
          <p:cNvCxnSpPr/>
          <p:nvPr/>
        </p:nvCxnSpPr>
        <p:spPr>
          <a:xfrm rot="16200000" flipH="1">
            <a:off x="3431544" y="3982635"/>
            <a:ext cx="388092" cy="270760"/>
          </a:xfrm>
          <a:prstGeom prst="bentConnector3">
            <a:avLst>
              <a:gd name="adj1" fmla="val 2464"/>
            </a:avLst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8" name="WordArt 45"/>
          <p:cNvSpPr>
            <a:spLocks noChangeArrowheads="1" noChangeShapeType="1" noTextEdit="1"/>
          </p:cNvSpPr>
          <p:nvPr/>
        </p:nvSpPr>
        <p:spPr bwMode="auto">
          <a:xfrm>
            <a:off x="3832212" y="4369343"/>
            <a:ext cx="2134858" cy="317500"/>
          </a:xfrm>
          <a:prstGeom prst="rect">
            <a:avLst/>
          </a:prstGeom>
        </p:spPr>
        <p:txBody>
          <a:bodyPr wrap="none" fromWordArt="1">
            <a:prstTxWarp prst="textCanDown">
              <a:avLst>
                <a:gd name="adj" fmla="val 24903"/>
              </a:avLst>
            </a:prstTxWarp>
          </a:bodyPr>
          <a:lstStyle/>
          <a:p>
            <a:pPr algn="ctr"/>
            <a:r>
              <a:rPr lang="de-DE" sz="1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70C0"/>
                </a:solidFill>
                <a:latin typeface="Tahoma"/>
                <a:ea typeface="Tahoma"/>
                <a:cs typeface="Tahoma"/>
              </a:rPr>
              <a:t>               …/exchange/</a:t>
            </a:r>
          </a:p>
        </p:txBody>
      </p:sp>
      <p:sp>
        <p:nvSpPr>
          <p:cNvPr id="109" name="Flussdiagramm: Zentralspeicher 108"/>
          <p:cNvSpPr/>
          <p:nvPr/>
        </p:nvSpPr>
        <p:spPr>
          <a:xfrm>
            <a:off x="4745562" y="3609228"/>
            <a:ext cx="1289634" cy="347241"/>
          </a:xfrm>
          <a:prstGeom prst="flowChartInternalStorage">
            <a:avLst/>
          </a:prstGeom>
          <a:solidFill>
            <a:schemeClr val="bg1"/>
          </a:solidFill>
          <a:ln w="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800">
                <a:solidFill>
                  <a:schemeClr val="tx1"/>
                </a:solidFill>
              </a:rPr>
              <a:t>Bcpconv_devel</a:t>
            </a:r>
          </a:p>
        </p:txBody>
      </p:sp>
      <p:cxnSp>
        <p:nvCxnSpPr>
          <p:cNvPr id="110" name="Gewinkelte Verbindung 109"/>
          <p:cNvCxnSpPr>
            <a:stCxn id="410626" idx="3"/>
            <a:endCxn id="109" idx="3"/>
          </p:cNvCxnSpPr>
          <p:nvPr/>
        </p:nvCxnSpPr>
        <p:spPr>
          <a:xfrm flipV="1">
            <a:off x="4846125" y="3782849"/>
            <a:ext cx="1189071" cy="1948362"/>
          </a:xfrm>
          <a:prstGeom prst="bentConnector3">
            <a:avLst>
              <a:gd name="adj1" fmla="val 141486"/>
            </a:avLst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7" name="Flussdiagramm: Zentralspeicher 116"/>
          <p:cNvSpPr/>
          <p:nvPr/>
        </p:nvSpPr>
        <p:spPr>
          <a:xfrm>
            <a:off x="3110670" y="3627823"/>
            <a:ext cx="1289634" cy="347241"/>
          </a:xfrm>
          <a:prstGeom prst="flowChartInternalStorage">
            <a:avLst/>
          </a:prstGeom>
          <a:solidFill>
            <a:schemeClr val="bg1"/>
          </a:solidFill>
          <a:ln w="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800">
                <a:solidFill>
                  <a:schemeClr val="tx1"/>
                </a:solidFill>
              </a:rPr>
              <a:t>Bcp</a:t>
            </a:r>
          </a:p>
        </p:txBody>
      </p:sp>
      <p:cxnSp>
        <p:nvCxnSpPr>
          <p:cNvPr id="123" name="Gewinkelte Verbindung 122"/>
          <p:cNvCxnSpPr/>
          <p:nvPr/>
        </p:nvCxnSpPr>
        <p:spPr>
          <a:xfrm rot="16200000" flipH="1">
            <a:off x="5180652" y="4134266"/>
            <a:ext cx="355593" cy="1"/>
          </a:xfrm>
          <a:prstGeom prst="bentConnector3">
            <a:avLst>
              <a:gd name="adj1" fmla="val 50000"/>
            </a:avLst>
          </a:prstGeom>
          <a:ln w="25400">
            <a:solidFill>
              <a:srgbClr val="FF0000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Gewinkelte Verbindung 137"/>
          <p:cNvCxnSpPr>
            <a:endCxn id="13" idx="3"/>
          </p:cNvCxnSpPr>
          <p:nvPr/>
        </p:nvCxnSpPr>
        <p:spPr>
          <a:xfrm flipV="1">
            <a:off x="6035196" y="2879557"/>
            <a:ext cx="1577017" cy="789126"/>
          </a:xfrm>
          <a:prstGeom prst="bentConnector2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3" name="Textfeld 59"/>
          <p:cNvSpPr txBox="1"/>
          <p:nvPr/>
        </p:nvSpPr>
        <p:spPr>
          <a:xfrm>
            <a:off x="3948010" y="4044322"/>
            <a:ext cx="1595103" cy="27699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perspectiveRelaxed" fov="7200000">
                <a:rot lat="18600000" lon="0" rev="0"/>
              </a:camera>
              <a:lightRig rig="threePt" dir="t"/>
            </a:scene3d>
            <a:sp3d/>
          </a:bodyPr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de-DE" sz="1200">
                <a:solidFill>
                  <a:srgbClr val="000000"/>
                </a:solidFill>
              </a:rPr>
              <a:t>Shared drive</a:t>
            </a:r>
          </a:p>
        </p:txBody>
      </p:sp>
    </p:spTree>
    <p:extLst>
      <p:ext uri="{BB962C8B-B14F-4D97-AF65-F5344CB8AC3E}">
        <p14:creationId xmlns:p14="http://schemas.microsoft.com/office/powerpoint/2010/main" val="681285698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2"/>
          <p:cNvSpPr>
            <a:spLocks noChangeArrowheads="1"/>
          </p:cNvSpPr>
          <p:nvPr/>
        </p:nvSpPr>
        <p:spPr bwMode="auto">
          <a:xfrm>
            <a:off x="149483" y="1056163"/>
            <a:ext cx="5096116" cy="4745674"/>
          </a:xfrm>
          <a:prstGeom prst="can">
            <a:avLst>
              <a:gd name="adj" fmla="val 182"/>
            </a:avLst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/>
            <a:endParaRPr lang="de-DE" b="1" dirty="0"/>
          </a:p>
        </p:txBody>
      </p:sp>
      <p:sp>
        <p:nvSpPr>
          <p:cNvPr id="3" name="AutoShape 22"/>
          <p:cNvSpPr>
            <a:spLocks noChangeArrowheads="1"/>
          </p:cNvSpPr>
          <p:nvPr/>
        </p:nvSpPr>
        <p:spPr bwMode="auto">
          <a:xfrm>
            <a:off x="5630940" y="1056163"/>
            <a:ext cx="3363578" cy="4740064"/>
          </a:xfrm>
          <a:prstGeom prst="can">
            <a:avLst>
              <a:gd name="adj" fmla="val 171"/>
            </a:avLst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/>
            <a:endParaRPr lang="de-DE" b="1" dirty="0"/>
          </a:p>
        </p:txBody>
      </p:sp>
      <p:sp>
        <p:nvSpPr>
          <p:cNvPr id="4" name="AutoShape 22"/>
          <p:cNvSpPr>
            <a:spLocks noChangeArrowheads="1"/>
          </p:cNvSpPr>
          <p:nvPr/>
        </p:nvSpPr>
        <p:spPr bwMode="auto">
          <a:xfrm>
            <a:off x="5917364" y="1539458"/>
            <a:ext cx="2876952" cy="3783169"/>
          </a:xfrm>
          <a:prstGeom prst="can">
            <a:avLst>
              <a:gd name="adj" fmla="val 8014"/>
            </a:avLst>
          </a:prstGeom>
          <a:gradFill flip="none" rotWithShape="1">
            <a:gsLst>
              <a:gs pos="0">
                <a:srgbClr val="1E6496"/>
              </a:gs>
              <a:gs pos="50000">
                <a:srgbClr val="73B3E3"/>
              </a:gs>
              <a:gs pos="100000">
                <a:srgbClr val="1E6496"/>
              </a:gs>
            </a:gsLst>
            <a:lin ang="0" scaled="1"/>
            <a:tileRect/>
          </a:gradFill>
          <a:ln w="9525">
            <a:solidFill>
              <a:srgbClr val="1E6496"/>
            </a:solidFill>
            <a:round/>
            <a:headEnd/>
            <a:tailEnd/>
          </a:ln>
          <a:effectLst/>
        </p:spPr>
        <p:txBody>
          <a:bodyPr wrap="none" anchor="ctr"/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/>
            <a:endParaRPr lang="de-DE" b="1" dirty="0"/>
          </a:p>
          <a:p>
            <a:pPr algn="ctr"/>
            <a:endParaRPr lang="de-DE" b="1" dirty="0"/>
          </a:p>
          <a:p>
            <a:pPr algn="ctr"/>
            <a:endParaRPr lang="de-DE" b="1" dirty="0"/>
          </a:p>
          <a:p>
            <a:pPr algn="ctr"/>
            <a:endParaRPr lang="de-DE" b="1" dirty="0"/>
          </a:p>
          <a:p>
            <a:pPr algn="ctr"/>
            <a:endParaRPr lang="de-DE" b="1" dirty="0"/>
          </a:p>
          <a:p>
            <a:pPr algn="ctr"/>
            <a:endParaRPr lang="de-DE" b="1" dirty="0"/>
          </a:p>
          <a:p>
            <a:pPr algn="ctr"/>
            <a:endParaRPr lang="de-DE" b="1" dirty="0"/>
          </a:p>
          <a:p>
            <a:pPr algn="ctr"/>
            <a:endParaRPr lang="de-DE" b="1" dirty="0"/>
          </a:p>
        </p:txBody>
      </p:sp>
      <p:sp>
        <p:nvSpPr>
          <p:cNvPr id="5" name="AutoShape 22"/>
          <p:cNvSpPr>
            <a:spLocks noChangeArrowheads="1"/>
          </p:cNvSpPr>
          <p:nvPr/>
        </p:nvSpPr>
        <p:spPr bwMode="auto">
          <a:xfrm>
            <a:off x="377168" y="1560205"/>
            <a:ext cx="2563140" cy="3762422"/>
          </a:xfrm>
          <a:prstGeom prst="can">
            <a:avLst>
              <a:gd name="adj" fmla="val 10732"/>
            </a:avLst>
          </a:prstGeom>
          <a:gradFill flip="none" rotWithShape="1">
            <a:gsLst>
              <a:gs pos="0">
                <a:srgbClr val="990099"/>
              </a:gs>
              <a:gs pos="50000">
                <a:schemeClr val="bg1"/>
              </a:gs>
              <a:gs pos="100000">
                <a:srgbClr val="990099"/>
              </a:gs>
            </a:gsLst>
            <a:lin ang="0" scaled="1"/>
            <a:tileRect/>
          </a:gradFill>
          <a:ln w="9525">
            <a:solidFill>
              <a:srgbClr val="7030A0"/>
            </a:solidFill>
            <a:round/>
            <a:headEnd/>
            <a:tailEnd/>
          </a:ln>
          <a:effectLst/>
        </p:spPr>
        <p:txBody>
          <a:bodyPr wrap="none" anchor="ctr"/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/>
            <a:endParaRPr lang="de-DE" b="1" dirty="0"/>
          </a:p>
        </p:txBody>
      </p:sp>
      <p:sp>
        <p:nvSpPr>
          <p:cNvPr id="6" name="WordArt 23"/>
          <p:cNvSpPr>
            <a:spLocks noChangeArrowheads="1" noChangeShapeType="1" noTextEdit="1"/>
          </p:cNvSpPr>
          <p:nvPr/>
        </p:nvSpPr>
        <p:spPr bwMode="auto">
          <a:xfrm>
            <a:off x="361808" y="1828133"/>
            <a:ext cx="2861313" cy="376592"/>
          </a:xfrm>
          <a:prstGeom prst="rect">
            <a:avLst/>
          </a:prstGeom>
        </p:spPr>
        <p:txBody>
          <a:bodyPr wrap="none" numCol="1" fromWordArt="1">
            <a:prstTxWarp prst="textCanDown">
              <a:avLst>
                <a:gd name="adj" fmla="val 26430"/>
              </a:avLst>
            </a:prstTxWarp>
          </a:bodyPr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/>
            <a:r>
              <a:rPr lang="de-DE" sz="1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ahoma"/>
                <a:ea typeface="Tahoma"/>
                <a:cs typeface="Tahoma"/>
              </a:rPr>
              <a:t> </a:t>
            </a:r>
            <a:r>
              <a:rPr lang="de-DE" sz="4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ahoma"/>
                <a:ea typeface="Tahoma"/>
                <a:cs typeface="Tahoma"/>
              </a:rPr>
              <a:t>CollectionCache</a:t>
            </a:r>
            <a:r>
              <a:rPr lang="de-DE" sz="1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ahoma"/>
                <a:ea typeface="Tahoma"/>
                <a:cs typeface="Tahoma"/>
              </a:rPr>
              <a:t>  </a:t>
            </a:r>
          </a:p>
        </p:txBody>
      </p:sp>
      <p:sp>
        <p:nvSpPr>
          <p:cNvPr id="7" name="Textfeld 59"/>
          <p:cNvSpPr txBox="1"/>
          <p:nvPr/>
        </p:nvSpPr>
        <p:spPr>
          <a:xfrm>
            <a:off x="1038842" y="1561630"/>
            <a:ext cx="1210056" cy="27699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perspectiveRelaxed" fov="7200000">
                <a:rot lat="18600000" lon="0" rev="0"/>
              </a:camera>
              <a:lightRig rig="threePt" dir="t"/>
            </a:scene3d>
            <a:sp3d/>
          </a:bodyPr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de-DE" sz="1200" dirty="0"/>
              <a:t>Cached data</a:t>
            </a:r>
          </a:p>
        </p:txBody>
      </p:sp>
      <p:pic>
        <p:nvPicPr>
          <p:cNvPr id="8" name="Picture 15" descr="linux_pingui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77564" y="1135512"/>
            <a:ext cx="363537" cy="431800"/>
          </a:xfrm>
          <a:prstGeom prst="rect">
            <a:avLst/>
          </a:prstGeom>
          <a:noFill/>
        </p:spPr>
      </p:pic>
      <p:pic>
        <p:nvPicPr>
          <p:cNvPr id="9" name="Picture 40" descr="postgres_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59764" y="4702500"/>
            <a:ext cx="444500" cy="458787"/>
          </a:xfrm>
          <a:prstGeom prst="rect">
            <a:avLst/>
          </a:prstGeom>
          <a:noFill/>
        </p:spPr>
      </p:pic>
      <p:sp>
        <p:nvSpPr>
          <p:cNvPr id="10" name="Textfeld 178"/>
          <p:cNvSpPr txBox="1"/>
          <p:nvPr/>
        </p:nvSpPr>
        <p:spPr>
          <a:xfrm>
            <a:off x="680802" y="4873989"/>
            <a:ext cx="11592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de-DE" sz="1400" b="1" dirty="0"/>
              <a:t>SQL Server</a:t>
            </a:r>
          </a:p>
        </p:txBody>
      </p:sp>
      <p:sp>
        <p:nvSpPr>
          <p:cNvPr id="11" name="Textfeld 179"/>
          <p:cNvSpPr txBox="1"/>
          <p:nvPr/>
        </p:nvSpPr>
        <p:spPr>
          <a:xfrm>
            <a:off x="6253967" y="4963500"/>
            <a:ext cx="95090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de-DE" sz="1400" b="1" dirty="0"/>
              <a:t>Postgres</a:t>
            </a:r>
          </a:p>
        </p:txBody>
      </p:sp>
      <p:pic>
        <p:nvPicPr>
          <p:cNvPr id="12" name="Picture 16" descr="foreword_win-log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7705" y="1167649"/>
            <a:ext cx="400050" cy="360363"/>
          </a:xfrm>
          <a:prstGeom prst="rect">
            <a:avLst/>
          </a:prstGeom>
          <a:noFill/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5255" y="4660027"/>
            <a:ext cx="431094" cy="4655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Textfeld 157"/>
          <p:cNvSpPr txBox="1"/>
          <p:nvPr/>
        </p:nvSpPr>
        <p:spPr>
          <a:xfrm>
            <a:off x="6791916" y="1517373"/>
            <a:ext cx="1210056" cy="27699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perspectiveRelaxed" fov="7200000">
                <a:rot lat="18600000" lon="0" rev="0"/>
              </a:camera>
              <a:lightRig rig="threePt" dir="t"/>
            </a:scene3d>
            <a:sp3d/>
          </a:bodyPr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de-DE" sz="1200" dirty="0"/>
              <a:t>Cached data</a:t>
            </a:r>
          </a:p>
        </p:txBody>
      </p:sp>
      <p:grpSp>
        <p:nvGrpSpPr>
          <p:cNvPr id="15" name="Gruppieren 14"/>
          <p:cNvGrpSpPr/>
          <p:nvPr/>
        </p:nvGrpSpPr>
        <p:grpSpPr>
          <a:xfrm>
            <a:off x="513455" y="2479398"/>
            <a:ext cx="1536966" cy="769441"/>
            <a:chOff x="1188431" y="1314284"/>
            <a:chExt cx="1536966" cy="769441"/>
          </a:xfrm>
        </p:grpSpPr>
        <p:pic>
          <p:nvPicPr>
            <p:cNvPr id="124" name="Grafik 123"/>
            <p:cNvPicPr>
              <a:picLocks noChangeAspect="1"/>
            </p:cNvPicPr>
            <p:nvPr/>
          </p:nvPicPr>
          <p:blipFill rotWithShape="1">
            <a:blip r:embed="rId6"/>
            <a:srcRect b="23314"/>
            <a:stretch/>
          </p:blipFill>
          <p:spPr>
            <a:xfrm>
              <a:off x="1188431" y="1390195"/>
              <a:ext cx="152400" cy="504000"/>
            </a:xfrm>
            <a:prstGeom prst="rect">
              <a:avLst/>
            </a:prstGeom>
          </p:spPr>
        </p:pic>
        <p:sp>
          <p:nvSpPr>
            <p:cNvPr id="125" name="Textfeld 8"/>
            <p:cNvSpPr txBox="1"/>
            <p:nvPr/>
          </p:nvSpPr>
          <p:spPr>
            <a:xfrm>
              <a:off x="1267947" y="1314284"/>
              <a:ext cx="1457450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r>
                <a:rPr lang="de-DE" sz="1100" dirty="0"/>
                <a:t>procBcpInitExport </a:t>
              </a:r>
            </a:p>
            <a:p>
              <a:r>
                <a:rPr lang="de-DE" sz="1100" dirty="0"/>
                <a:t>procBcpExport</a:t>
              </a:r>
            </a:p>
            <a:p>
              <a:r>
                <a:rPr lang="de-DE" sz="1100" dirty="0"/>
                <a:t>procBcpRemoveFile</a:t>
              </a:r>
            </a:p>
            <a:p>
              <a:endParaRPr lang="de-DE" sz="1100" dirty="0"/>
            </a:p>
          </p:txBody>
        </p:sp>
      </p:grpSp>
      <p:pic>
        <p:nvPicPr>
          <p:cNvPr id="16" name="Grafik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34035" y="3215110"/>
            <a:ext cx="228600" cy="219075"/>
          </a:xfrm>
          <a:prstGeom prst="rect">
            <a:avLst/>
          </a:prstGeom>
        </p:spPr>
      </p:pic>
      <p:sp>
        <p:nvSpPr>
          <p:cNvPr id="17" name="Textfeld 164"/>
          <p:cNvSpPr txBox="1"/>
          <p:nvPr/>
        </p:nvSpPr>
        <p:spPr>
          <a:xfrm>
            <a:off x="1160777" y="3200135"/>
            <a:ext cx="89159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de-DE" sz="1100" dirty="0"/>
              <a:t>CacheUser</a:t>
            </a:r>
          </a:p>
        </p:txBody>
      </p:sp>
      <p:pic>
        <p:nvPicPr>
          <p:cNvPr id="18" name="Grafik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19854" y="3756267"/>
            <a:ext cx="190500" cy="180975"/>
          </a:xfrm>
          <a:prstGeom prst="rect">
            <a:avLst/>
          </a:prstGeom>
        </p:spPr>
      </p:pic>
      <p:pic>
        <p:nvPicPr>
          <p:cNvPr id="19" name="Grafik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29418" y="2296383"/>
            <a:ext cx="180975" cy="190500"/>
          </a:xfrm>
          <a:prstGeom prst="rect">
            <a:avLst/>
          </a:prstGeom>
        </p:spPr>
      </p:pic>
      <p:sp>
        <p:nvSpPr>
          <p:cNvPr id="20" name="Zylinder 19"/>
          <p:cNvSpPr/>
          <p:nvPr/>
        </p:nvSpPr>
        <p:spPr>
          <a:xfrm>
            <a:off x="3347699" y="2920297"/>
            <a:ext cx="1505152" cy="1207509"/>
          </a:xfrm>
          <a:prstGeom prst="can">
            <a:avLst>
              <a:gd name="adj" fmla="val 19504"/>
            </a:avLst>
          </a:prstGeom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de-DE" dirty="0"/>
          </a:p>
        </p:txBody>
      </p:sp>
      <p:pic>
        <p:nvPicPr>
          <p:cNvPr id="21" name="Grafik 2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000866" y="2945272"/>
            <a:ext cx="247650" cy="228600"/>
          </a:xfrm>
          <a:prstGeom prst="rect">
            <a:avLst/>
          </a:prstGeom>
        </p:spPr>
      </p:pic>
      <p:cxnSp>
        <p:nvCxnSpPr>
          <p:cNvPr id="22" name="Gewinkelter Verbinder 24"/>
          <p:cNvCxnSpPr>
            <a:stCxn id="28" idx="3"/>
          </p:cNvCxnSpPr>
          <p:nvPr/>
        </p:nvCxnSpPr>
        <p:spPr>
          <a:xfrm>
            <a:off x="2145088" y="2595527"/>
            <a:ext cx="600026" cy="824949"/>
          </a:xfrm>
          <a:prstGeom prst="bentConnector2">
            <a:avLst/>
          </a:prstGeom>
          <a:ln w="25400">
            <a:solidFill>
              <a:schemeClr val="accent5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hteck 22"/>
          <p:cNvSpPr/>
          <p:nvPr/>
        </p:nvSpPr>
        <p:spPr>
          <a:xfrm>
            <a:off x="465255" y="2489275"/>
            <a:ext cx="1692534" cy="59121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de-DE"/>
          </a:p>
        </p:txBody>
      </p:sp>
      <p:pic>
        <p:nvPicPr>
          <p:cNvPr id="24" name="Grafik 2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399572" y="3174306"/>
            <a:ext cx="438150" cy="609600"/>
          </a:xfrm>
          <a:prstGeom prst="rect">
            <a:avLst/>
          </a:prstGeom>
        </p:spPr>
      </p:pic>
      <p:pic>
        <p:nvPicPr>
          <p:cNvPr id="25" name="Grafik 24"/>
          <p:cNvPicPr>
            <a:picLocks noChangeAspect="1"/>
          </p:cNvPicPr>
          <p:nvPr/>
        </p:nvPicPr>
        <p:blipFill rotWithShape="1">
          <a:blip r:embed="rId12"/>
          <a:srcRect l="8434" t="645" r="9402" b="15365"/>
          <a:stretch/>
        </p:blipFill>
        <p:spPr>
          <a:xfrm>
            <a:off x="3617768" y="3735566"/>
            <a:ext cx="180000" cy="216000"/>
          </a:xfrm>
          <a:prstGeom prst="rect">
            <a:avLst/>
          </a:prstGeom>
        </p:spPr>
      </p:pic>
      <p:sp>
        <p:nvSpPr>
          <p:cNvPr id="26" name="Textfeld 175"/>
          <p:cNvSpPr txBox="1"/>
          <p:nvPr/>
        </p:nvSpPr>
        <p:spPr>
          <a:xfrm>
            <a:off x="477921" y="3743223"/>
            <a:ext cx="179071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de-DE" sz="1100" dirty="0"/>
              <a:t>Project…TransferView…</a:t>
            </a:r>
          </a:p>
        </p:txBody>
      </p:sp>
      <p:sp>
        <p:nvSpPr>
          <p:cNvPr id="27" name="Textfeld 189"/>
          <p:cNvSpPr txBox="1"/>
          <p:nvPr/>
        </p:nvSpPr>
        <p:spPr>
          <a:xfrm>
            <a:off x="3562124" y="3293349"/>
            <a:ext cx="78899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de-DE" sz="1100" dirty="0"/>
              <a:t>Database</a:t>
            </a:r>
          </a:p>
          <a:p>
            <a:r>
              <a:rPr lang="de-DE" sz="1100" dirty="0"/>
              <a:t>   Project</a:t>
            </a:r>
          </a:p>
        </p:txBody>
      </p:sp>
      <p:sp>
        <p:nvSpPr>
          <p:cNvPr id="28" name="Pfeil nach rechts 27"/>
          <p:cNvSpPr/>
          <p:nvPr/>
        </p:nvSpPr>
        <p:spPr>
          <a:xfrm>
            <a:off x="1956065" y="2493878"/>
            <a:ext cx="189023" cy="203298"/>
          </a:xfrm>
          <a:prstGeom prst="rightArrow">
            <a:avLst/>
          </a:prstGeom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sz="800" b="1" dirty="0">
                <a:solidFill>
                  <a:schemeClr val="tx1"/>
                </a:solidFill>
              </a:rPr>
              <a:t>1</a:t>
            </a:r>
          </a:p>
        </p:txBody>
      </p:sp>
      <p:cxnSp>
        <p:nvCxnSpPr>
          <p:cNvPr id="29" name="Gewinkelter Verbinder 191"/>
          <p:cNvCxnSpPr>
            <a:stCxn id="42" idx="3"/>
            <a:endCxn id="18" idx="2"/>
          </p:cNvCxnSpPr>
          <p:nvPr/>
        </p:nvCxnSpPr>
        <p:spPr>
          <a:xfrm rot="16200000" flipV="1">
            <a:off x="1937462" y="4114884"/>
            <a:ext cx="357176" cy="1891"/>
          </a:xfrm>
          <a:prstGeom prst="bentConnector3">
            <a:avLst>
              <a:gd name="adj1" fmla="val 50000"/>
            </a:avLst>
          </a:prstGeom>
          <a:ln w="25400">
            <a:solidFill>
              <a:schemeClr val="accent5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feld 192"/>
          <p:cNvSpPr txBox="1"/>
          <p:nvPr/>
        </p:nvSpPr>
        <p:spPr>
          <a:xfrm>
            <a:off x="3733476" y="3724236"/>
            <a:ext cx="98456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de-DE" sz="1100" dirty="0"/>
              <a:t>Cache… csv</a:t>
            </a:r>
          </a:p>
        </p:txBody>
      </p:sp>
      <p:cxnSp>
        <p:nvCxnSpPr>
          <p:cNvPr id="31" name="Gewinkelter Verbinder 193"/>
          <p:cNvCxnSpPr>
            <a:stCxn id="37" idx="3"/>
            <a:endCxn id="41" idx="0"/>
          </p:cNvCxnSpPr>
          <p:nvPr/>
        </p:nvCxnSpPr>
        <p:spPr>
          <a:xfrm>
            <a:off x="2192713" y="2766977"/>
            <a:ext cx="449165" cy="653499"/>
          </a:xfrm>
          <a:prstGeom prst="bentConnector2">
            <a:avLst/>
          </a:prstGeom>
          <a:ln w="25400">
            <a:solidFill>
              <a:schemeClr val="accent5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Gewinkelter Verbinder 221"/>
          <p:cNvCxnSpPr>
            <a:stCxn id="38" idx="3"/>
          </p:cNvCxnSpPr>
          <p:nvPr/>
        </p:nvCxnSpPr>
        <p:spPr>
          <a:xfrm>
            <a:off x="2237305" y="2944777"/>
            <a:ext cx="237666" cy="453215"/>
          </a:xfrm>
          <a:prstGeom prst="bentConnector2">
            <a:avLst/>
          </a:prstGeom>
          <a:ln w="254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Gewinkelter Verbinder 213"/>
          <p:cNvCxnSpPr>
            <a:stCxn id="18" idx="3"/>
            <a:endCxn id="25" idx="1"/>
          </p:cNvCxnSpPr>
          <p:nvPr/>
        </p:nvCxnSpPr>
        <p:spPr>
          <a:xfrm flipV="1">
            <a:off x="2210354" y="3843566"/>
            <a:ext cx="1407414" cy="3189"/>
          </a:xfrm>
          <a:prstGeom prst="bentConnector3">
            <a:avLst>
              <a:gd name="adj1" fmla="val 50000"/>
            </a:avLst>
          </a:prstGeom>
          <a:ln w="25400">
            <a:solidFill>
              <a:srgbClr val="7030A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4" name="Gruppieren 33"/>
          <p:cNvGrpSpPr/>
          <p:nvPr/>
        </p:nvGrpSpPr>
        <p:grpSpPr>
          <a:xfrm>
            <a:off x="896349" y="2292471"/>
            <a:ext cx="855421" cy="261610"/>
            <a:chOff x="1816912" y="5200839"/>
            <a:chExt cx="855421" cy="261610"/>
          </a:xfrm>
        </p:grpSpPr>
        <p:sp>
          <p:nvSpPr>
            <p:cNvPr id="122" name="Textfeld 160"/>
            <p:cNvSpPr txBox="1"/>
            <p:nvPr/>
          </p:nvSpPr>
          <p:spPr>
            <a:xfrm>
              <a:off x="1929822" y="5200839"/>
              <a:ext cx="742511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r>
                <a:rPr lang="de-DE" sz="1100" dirty="0"/>
                <a:t>cmdshell</a:t>
              </a:r>
            </a:p>
          </p:txBody>
        </p:sp>
        <p:pic>
          <p:nvPicPr>
            <p:cNvPr id="123" name="Grafik 122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1816912" y="5262204"/>
              <a:ext cx="209550" cy="161925"/>
            </a:xfrm>
            <a:prstGeom prst="rect">
              <a:avLst/>
            </a:prstGeom>
          </p:spPr>
        </p:pic>
      </p:grpSp>
      <p:grpSp>
        <p:nvGrpSpPr>
          <p:cNvPr id="35" name="Gruppieren 34"/>
          <p:cNvGrpSpPr/>
          <p:nvPr/>
        </p:nvGrpSpPr>
        <p:grpSpPr>
          <a:xfrm>
            <a:off x="3474797" y="2599406"/>
            <a:ext cx="1347508" cy="261610"/>
            <a:chOff x="1558537" y="6162585"/>
            <a:chExt cx="1347508" cy="261610"/>
          </a:xfrm>
        </p:grpSpPr>
        <p:sp>
          <p:nvSpPr>
            <p:cNvPr id="120" name="Textfeld 163"/>
            <p:cNvSpPr txBox="1"/>
            <p:nvPr/>
          </p:nvSpPr>
          <p:spPr>
            <a:xfrm>
              <a:off x="1640955" y="6162585"/>
              <a:ext cx="126509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r>
                <a:rPr lang="de-DE" sz="1100" dirty="0"/>
                <a:t>PostgresTransfer</a:t>
              </a:r>
            </a:p>
          </p:txBody>
        </p:sp>
        <p:pic>
          <p:nvPicPr>
            <p:cNvPr id="121" name="Grafik 120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1558537" y="6197606"/>
              <a:ext cx="156340" cy="195425"/>
            </a:xfrm>
            <a:prstGeom prst="rect">
              <a:avLst/>
            </a:prstGeom>
          </p:spPr>
        </p:pic>
      </p:grpSp>
      <p:sp>
        <p:nvSpPr>
          <p:cNvPr id="36" name="Textfeld 227"/>
          <p:cNvSpPr txBox="1"/>
          <p:nvPr/>
        </p:nvSpPr>
        <p:spPr>
          <a:xfrm>
            <a:off x="658325" y="4292204"/>
            <a:ext cx="147187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de-DE" sz="1100" dirty="0"/>
              <a:t>procBcpViewCreate</a:t>
            </a:r>
          </a:p>
        </p:txBody>
      </p:sp>
      <p:sp>
        <p:nvSpPr>
          <p:cNvPr id="37" name="Pfeil nach rechts 36"/>
          <p:cNvSpPr/>
          <p:nvPr/>
        </p:nvSpPr>
        <p:spPr>
          <a:xfrm>
            <a:off x="1956064" y="2665328"/>
            <a:ext cx="236649" cy="203298"/>
          </a:xfrm>
          <a:prstGeom prst="rightArrow">
            <a:avLst/>
          </a:prstGeom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sz="8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38" name="Pfeil nach rechts 37"/>
          <p:cNvSpPr/>
          <p:nvPr/>
        </p:nvSpPr>
        <p:spPr>
          <a:xfrm>
            <a:off x="1962415" y="2843128"/>
            <a:ext cx="274890" cy="203298"/>
          </a:xfrm>
          <a:prstGeom prst="rightArrow">
            <a:avLst/>
          </a:prstGeom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sz="800" b="1" dirty="0">
                <a:solidFill>
                  <a:schemeClr val="tx1"/>
                </a:solidFill>
              </a:rPr>
              <a:t>14</a:t>
            </a:r>
          </a:p>
        </p:txBody>
      </p:sp>
      <p:pic>
        <p:nvPicPr>
          <p:cNvPr id="39" name="Grafik 38"/>
          <p:cNvPicPr>
            <a:picLocks noChangeAspect="1"/>
          </p:cNvPicPr>
          <p:nvPr/>
        </p:nvPicPr>
        <p:blipFill rotWithShape="1">
          <a:blip r:embed="rId6"/>
          <a:srcRect t="-3" b="78093"/>
          <a:stretch/>
        </p:blipFill>
        <p:spPr>
          <a:xfrm>
            <a:off x="582091" y="4352416"/>
            <a:ext cx="152400" cy="144000"/>
          </a:xfrm>
          <a:prstGeom prst="rect">
            <a:avLst/>
          </a:prstGeom>
        </p:spPr>
      </p:pic>
      <p:sp>
        <p:nvSpPr>
          <p:cNvPr id="40" name="Rechteck 39"/>
          <p:cNvSpPr/>
          <p:nvPr/>
        </p:nvSpPr>
        <p:spPr>
          <a:xfrm>
            <a:off x="549762" y="4311530"/>
            <a:ext cx="1692534" cy="21308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de-DE"/>
          </a:p>
        </p:txBody>
      </p:sp>
      <p:pic>
        <p:nvPicPr>
          <p:cNvPr id="41" name="Grafik 40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537103" y="3420476"/>
            <a:ext cx="209550" cy="180975"/>
          </a:xfrm>
          <a:prstGeom prst="rect">
            <a:avLst/>
          </a:prstGeom>
        </p:spPr>
      </p:pic>
      <p:sp>
        <p:nvSpPr>
          <p:cNvPr id="42" name="Pfeil nach rechts 41"/>
          <p:cNvSpPr/>
          <p:nvPr/>
        </p:nvSpPr>
        <p:spPr>
          <a:xfrm rot="16200000">
            <a:off x="2022483" y="4287280"/>
            <a:ext cx="189023" cy="203298"/>
          </a:xfrm>
          <a:prstGeom prst="rightArrow">
            <a:avLst/>
          </a:prstGeom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sz="8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43" name="Textfeld 161"/>
          <p:cNvSpPr txBox="1"/>
          <p:nvPr/>
        </p:nvSpPr>
        <p:spPr>
          <a:xfrm>
            <a:off x="1234139" y="3367686"/>
            <a:ext cx="147027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de-DE" sz="1100" dirty="0"/>
              <a:t>PostgresBulkExport</a:t>
            </a:r>
          </a:p>
        </p:txBody>
      </p:sp>
      <p:sp>
        <p:nvSpPr>
          <p:cNvPr id="44" name="Textfeld 252"/>
          <p:cNvSpPr txBox="1"/>
          <p:nvPr/>
        </p:nvSpPr>
        <p:spPr>
          <a:xfrm>
            <a:off x="6805828" y="2260607"/>
            <a:ext cx="117371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de-DE" sz="1100" dirty="0"/>
              <a:t>Cache…_Temp</a:t>
            </a:r>
          </a:p>
        </p:txBody>
      </p:sp>
      <p:cxnSp>
        <p:nvCxnSpPr>
          <p:cNvPr id="45" name="Gewinkelter Verbinder 258"/>
          <p:cNvCxnSpPr>
            <a:stCxn id="48" idx="1"/>
            <a:endCxn id="120" idx="0"/>
          </p:cNvCxnSpPr>
          <p:nvPr/>
        </p:nvCxnSpPr>
        <p:spPr>
          <a:xfrm rot="10800000" flipV="1">
            <a:off x="4189761" y="2479720"/>
            <a:ext cx="1792595" cy="119686"/>
          </a:xfrm>
          <a:prstGeom prst="bentConnector2">
            <a:avLst/>
          </a:prstGeom>
          <a:ln w="254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Gewinkelter Verbinder 265"/>
          <p:cNvCxnSpPr>
            <a:stCxn id="120" idx="3"/>
            <a:endCxn id="30" idx="3"/>
          </p:cNvCxnSpPr>
          <p:nvPr/>
        </p:nvCxnSpPr>
        <p:spPr>
          <a:xfrm flipH="1">
            <a:off x="4718041" y="2730211"/>
            <a:ext cx="104264" cy="1124830"/>
          </a:xfrm>
          <a:prstGeom prst="bentConnector3">
            <a:avLst>
              <a:gd name="adj1" fmla="val -251975"/>
            </a:avLst>
          </a:prstGeom>
          <a:ln w="254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Pfeil nach rechts 46"/>
          <p:cNvSpPr/>
          <p:nvPr/>
        </p:nvSpPr>
        <p:spPr>
          <a:xfrm>
            <a:off x="6295068" y="2266128"/>
            <a:ext cx="189023" cy="247711"/>
          </a:xfrm>
          <a:prstGeom prst="rightArrow">
            <a:avLst/>
          </a:prstGeom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sz="8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48" name="Pfeil nach links 47"/>
          <p:cNvSpPr/>
          <p:nvPr/>
        </p:nvSpPr>
        <p:spPr>
          <a:xfrm>
            <a:off x="5982355" y="2361375"/>
            <a:ext cx="199659" cy="236689"/>
          </a:xfrm>
          <a:prstGeom prst="leftArrow">
            <a:avLst/>
          </a:prstGeom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sz="800" b="1" dirty="0">
                <a:solidFill>
                  <a:schemeClr val="tx1"/>
                </a:solidFill>
              </a:rPr>
              <a:t>5</a:t>
            </a:r>
          </a:p>
        </p:txBody>
      </p:sp>
      <p:cxnSp>
        <p:nvCxnSpPr>
          <p:cNvPr id="49" name="Gewinkelter Verbinder 281"/>
          <p:cNvCxnSpPr>
            <a:stCxn id="47" idx="3"/>
            <a:endCxn id="19" idx="1"/>
          </p:cNvCxnSpPr>
          <p:nvPr/>
        </p:nvCxnSpPr>
        <p:spPr>
          <a:xfrm>
            <a:off x="6484091" y="2389984"/>
            <a:ext cx="245327" cy="1649"/>
          </a:xfrm>
          <a:prstGeom prst="bentConnector3">
            <a:avLst>
              <a:gd name="adj1" fmla="val 50000"/>
            </a:avLst>
          </a:prstGeom>
          <a:ln w="254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Gewinkelter Verbinder 285"/>
          <p:cNvCxnSpPr>
            <a:stCxn id="30" idx="2"/>
            <a:endCxn id="54" idx="1"/>
          </p:cNvCxnSpPr>
          <p:nvPr/>
        </p:nvCxnSpPr>
        <p:spPr>
          <a:xfrm rot="16200000" flipH="1">
            <a:off x="4227631" y="3983973"/>
            <a:ext cx="1593188" cy="1596933"/>
          </a:xfrm>
          <a:prstGeom prst="bentConnector2">
            <a:avLst/>
          </a:prstGeom>
          <a:ln w="254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Gewinkelter Verbinder 290"/>
          <p:cNvCxnSpPr>
            <a:stCxn id="120" idx="0"/>
          </p:cNvCxnSpPr>
          <p:nvPr/>
        </p:nvCxnSpPr>
        <p:spPr>
          <a:xfrm rot="16200000" flipH="1">
            <a:off x="4453264" y="2335901"/>
            <a:ext cx="130805" cy="657815"/>
          </a:xfrm>
          <a:prstGeom prst="bentConnector4">
            <a:avLst>
              <a:gd name="adj1" fmla="val 101729"/>
              <a:gd name="adj2" fmla="val 98079"/>
            </a:avLst>
          </a:prstGeom>
          <a:ln w="25400">
            <a:solidFill>
              <a:srgbClr val="0070C0">
                <a:alpha val="30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Gewinkelter Verbinder 294"/>
          <p:cNvCxnSpPr>
            <a:stCxn id="30" idx="3"/>
            <a:endCxn id="30" idx="2"/>
          </p:cNvCxnSpPr>
          <p:nvPr/>
        </p:nvCxnSpPr>
        <p:spPr>
          <a:xfrm flipH="1">
            <a:off x="4225759" y="3855041"/>
            <a:ext cx="492282" cy="130805"/>
          </a:xfrm>
          <a:prstGeom prst="bentConnector4">
            <a:avLst>
              <a:gd name="adj1" fmla="val 27030"/>
              <a:gd name="adj2" fmla="val -6945"/>
            </a:avLst>
          </a:prstGeom>
          <a:ln w="25400">
            <a:solidFill>
              <a:srgbClr val="0070C0">
                <a:alpha val="30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Rechteck 52"/>
          <p:cNvSpPr/>
          <p:nvPr/>
        </p:nvSpPr>
        <p:spPr>
          <a:xfrm>
            <a:off x="6466001" y="4560239"/>
            <a:ext cx="2119278" cy="400108"/>
          </a:xfrm>
          <a:prstGeom prst="rect">
            <a:avLst/>
          </a:prstGeom>
          <a:solidFill>
            <a:srgbClr val="0070C0">
              <a:alpha val="31000"/>
            </a:srgb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de-DE" sz="1000" dirty="0">
              <a:solidFill>
                <a:schemeClr val="tx1"/>
              </a:solidFill>
            </a:endParaRPr>
          </a:p>
          <a:p>
            <a:pPr algn="ctr"/>
            <a:r>
              <a:rPr lang="de-DE" sz="1000" dirty="0">
                <a:solidFill>
                  <a:schemeClr val="tx1"/>
                </a:solidFill>
              </a:rPr>
              <a:t>COPY FROM PROGRAM</a:t>
            </a:r>
          </a:p>
        </p:txBody>
      </p:sp>
      <p:sp>
        <p:nvSpPr>
          <p:cNvPr id="54" name="Rechteck 53"/>
          <p:cNvSpPr/>
          <p:nvPr/>
        </p:nvSpPr>
        <p:spPr>
          <a:xfrm>
            <a:off x="5822692" y="5444622"/>
            <a:ext cx="1495426" cy="268824"/>
          </a:xfrm>
          <a:prstGeom prst="rect">
            <a:avLst/>
          </a:prstGeom>
          <a:solidFill>
            <a:srgbClr val="0070C0">
              <a:alpha val="31000"/>
            </a:srgb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400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iconv sed tr</a:t>
            </a:r>
            <a:endParaRPr lang="de-DE" sz="1400" dirty="0">
              <a:solidFill>
                <a:schemeClr val="tx1"/>
              </a:solidFill>
            </a:endParaRPr>
          </a:p>
        </p:txBody>
      </p:sp>
      <p:cxnSp>
        <p:nvCxnSpPr>
          <p:cNvPr id="55" name="Gewinkelter Verbinder 312"/>
          <p:cNvCxnSpPr>
            <a:stCxn id="54" idx="3"/>
            <a:endCxn id="53" idx="2"/>
          </p:cNvCxnSpPr>
          <p:nvPr/>
        </p:nvCxnSpPr>
        <p:spPr>
          <a:xfrm flipV="1">
            <a:off x="7318118" y="4960347"/>
            <a:ext cx="207522" cy="618687"/>
          </a:xfrm>
          <a:prstGeom prst="bentConnector2">
            <a:avLst/>
          </a:prstGeom>
          <a:ln w="254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Gewinkelter Verbinder 318"/>
          <p:cNvCxnSpPr>
            <a:stCxn id="53" idx="3"/>
            <a:endCxn id="44" idx="0"/>
          </p:cNvCxnSpPr>
          <p:nvPr/>
        </p:nvCxnSpPr>
        <p:spPr>
          <a:xfrm flipH="1" flipV="1">
            <a:off x="7392688" y="2260607"/>
            <a:ext cx="1192591" cy="2499686"/>
          </a:xfrm>
          <a:prstGeom prst="bentConnector4">
            <a:avLst>
              <a:gd name="adj1" fmla="val -9584"/>
              <a:gd name="adj2" fmla="val 109145"/>
            </a:avLst>
          </a:prstGeom>
          <a:ln w="254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7" name="Grafik 5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19965" y="2564933"/>
            <a:ext cx="180975" cy="190500"/>
          </a:xfrm>
          <a:prstGeom prst="rect">
            <a:avLst/>
          </a:prstGeom>
        </p:spPr>
      </p:pic>
      <p:cxnSp>
        <p:nvCxnSpPr>
          <p:cNvPr id="58" name="Gewinkelter Verbinder 326"/>
          <p:cNvCxnSpPr>
            <a:endCxn id="57" idx="1"/>
          </p:cNvCxnSpPr>
          <p:nvPr/>
        </p:nvCxnSpPr>
        <p:spPr>
          <a:xfrm>
            <a:off x="6474638" y="2658534"/>
            <a:ext cx="245327" cy="1649"/>
          </a:xfrm>
          <a:prstGeom prst="bentConnector3">
            <a:avLst>
              <a:gd name="adj1" fmla="val 50000"/>
            </a:avLst>
          </a:prstGeom>
          <a:ln w="254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9" name="Grafik 5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17617" y="2819369"/>
            <a:ext cx="180975" cy="190500"/>
          </a:xfrm>
          <a:prstGeom prst="rect">
            <a:avLst/>
          </a:prstGeom>
        </p:spPr>
      </p:pic>
      <p:sp>
        <p:nvSpPr>
          <p:cNvPr id="60" name="Textfeld 329"/>
          <p:cNvSpPr txBox="1"/>
          <p:nvPr/>
        </p:nvSpPr>
        <p:spPr>
          <a:xfrm>
            <a:off x="6794027" y="2783593"/>
            <a:ext cx="73449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de-DE" sz="1100" dirty="0"/>
              <a:t>Cache…</a:t>
            </a:r>
          </a:p>
        </p:txBody>
      </p:sp>
      <p:cxnSp>
        <p:nvCxnSpPr>
          <p:cNvPr id="61" name="Gewinkelter Verbinder 330"/>
          <p:cNvCxnSpPr>
            <a:endCxn id="59" idx="1"/>
          </p:cNvCxnSpPr>
          <p:nvPr/>
        </p:nvCxnSpPr>
        <p:spPr>
          <a:xfrm>
            <a:off x="6472290" y="2912970"/>
            <a:ext cx="245327" cy="1649"/>
          </a:xfrm>
          <a:prstGeom prst="bentConnector3">
            <a:avLst>
              <a:gd name="adj1" fmla="val 50000"/>
            </a:avLst>
          </a:prstGeom>
          <a:ln w="254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Pfeil nach rechts 61"/>
          <p:cNvSpPr/>
          <p:nvPr/>
        </p:nvSpPr>
        <p:spPr>
          <a:xfrm>
            <a:off x="6292720" y="2782174"/>
            <a:ext cx="189023" cy="247711"/>
          </a:xfrm>
          <a:prstGeom prst="rightArrow">
            <a:avLst/>
          </a:prstGeom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sz="800" b="1" dirty="0"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63" name="Pfeil nach rechts 62"/>
          <p:cNvSpPr/>
          <p:nvPr/>
        </p:nvSpPr>
        <p:spPr>
          <a:xfrm>
            <a:off x="6295068" y="2527738"/>
            <a:ext cx="189023" cy="247711"/>
          </a:xfrm>
          <a:prstGeom prst="rightArrow">
            <a:avLst/>
          </a:prstGeom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sz="800" b="1" dirty="0">
                <a:solidFill>
                  <a:schemeClr val="tx1"/>
                </a:solidFill>
              </a:rPr>
              <a:t>6</a:t>
            </a:r>
          </a:p>
        </p:txBody>
      </p:sp>
      <p:cxnSp>
        <p:nvCxnSpPr>
          <p:cNvPr id="64" name="Gewinkelter Verbinder 331"/>
          <p:cNvCxnSpPr/>
          <p:nvPr/>
        </p:nvCxnSpPr>
        <p:spPr>
          <a:xfrm>
            <a:off x="6477173" y="3174100"/>
            <a:ext cx="245327" cy="1649"/>
          </a:xfrm>
          <a:prstGeom prst="bentConnector3">
            <a:avLst>
              <a:gd name="adj1" fmla="val 50000"/>
            </a:avLst>
          </a:prstGeom>
          <a:ln w="254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Pfeil nach rechts 64"/>
          <p:cNvSpPr/>
          <p:nvPr/>
        </p:nvSpPr>
        <p:spPr>
          <a:xfrm>
            <a:off x="6297603" y="3043304"/>
            <a:ext cx="189023" cy="247711"/>
          </a:xfrm>
          <a:prstGeom prst="rightArrow">
            <a:avLst/>
          </a:prstGeom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sz="800" b="1" dirty="0">
                <a:solidFill>
                  <a:schemeClr val="tx1"/>
                </a:solidFill>
              </a:rPr>
              <a:t>8</a:t>
            </a:r>
          </a:p>
        </p:txBody>
      </p:sp>
      <p:pic>
        <p:nvPicPr>
          <p:cNvPr id="66" name="Grafik 65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678986" y="3093373"/>
            <a:ext cx="190500" cy="190500"/>
          </a:xfrm>
          <a:prstGeom prst="rect">
            <a:avLst/>
          </a:prstGeom>
        </p:spPr>
      </p:pic>
      <p:cxnSp>
        <p:nvCxnSpPr>
          <p:cNvPr id="67" name="Gewinkelter Verbinder 334"/>
          <p:cNvCxnSpPr>
            <a:stCxn id="60" idx="2"/>
            <a:endCxn id="66" idx="3"/>
          </p:cNvCxnSpPr>
          <p:nvPr/>
        </p:nvCxnSpPr>
        <p:spPr>
          <a:xfrm rot="5400000">
            <a:off x="6943671" y="2971019"/>
            <a:ext cx="143420" cy="291789"/>
          </a:xfrm>
          <a:prstGeom prst="bentConnector2">
            <a:avLst/>
          </a:prstGeom>
          <a:ln w="254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Gewinkelter Verbinder 338"/>
          <p:cNvCxnSpPr/>
          <p:nvPr/>
        </p:nvCxnSpPr>
        <p:spPr>
          <a:xfrm>
            <a:off x="6485274" y="3428540"/>
            <a:ext cx="245327" cy="1649"/>
          </a:xfrm>
          <a:prstGeom prst="bentConnector3">
            <a:avLst>
              <a:gd name="adj1" fmla="val 50000"/>
            </a:avLst>
          </a:prstGeom>
          <a:ln w="254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Pfeil nach rechts 68"/>
          <p:cNvSpPr/>
          <p:nvPr/>
        </p:nvSpPr>
        <p:spPr>
          <a:xfrm>
            <a:off x="6305704" y="3297744"/>
            <a:ext cx="189023" cy="247711"/>
          </a:xfrm>
          <a:prstGeom prst="rightArrow">
            <a:avLst/>
          </a:prstGeom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sz="800" b="1" dirty="0">
                <a:solidFill>
                  <a:schemeClr val="tx1"/>
                </a:solidFill>
              </a:rPr>
              <a:t>9</a:t>
            </a:r>
          </a:p>
        </p:txBody>
      </p:sp>
      <p:pic>
        <p:nvPicPr>
          <p:cNvPr id="70" name="Grafik 69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687087" y="3347813"/>
            <a:ext cx="190500" cy="190500"/>
          </a:xfrm>
          <a:prstGeom prst="rect">
            <a:avLst/>
          </a:prstGeom>
        </p:spPr>
      </p:pic>
      <p:cxnSp>
        <p:nvCxnSpPr>
          <p:cNvPr id="71" name="Gewinkelter Verbinder 341"/>
          <p:cNvCxnSpPr>
            <a:stCxn id="70" idx="3"/>
            <a:endCxn id="60" idx="3"/>
          </p:cNvCxnSpPr>
          <p:nvPr/>
        </p:nvCxnSpPr>
        <p:spPr>
          <a:xfrm flipV="1">
            <a:off x="6877587" y="2914398"/>
            <a:ext cx="650936" cy="528665"/>
          </a:xfrm>
          <a:prstGeom prst="bentConnector3">
            <a:avLst>
              <a:gd name="adj1" fmla="val 135119"/>
            </a:avLst>
          </a:prstGeom>
          <a:ln w="254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Gewinkelter Verbinder 344"/>
          <p:cNvCxnSpPr>
            <a:stCxn id="73" idx="3"/>
            <a:endCxn id="44" idx="3"/>
          </p:cNvCxnSpPr>
          <p:nvPr/>
        </p:nvCxnSpPr>
        <p:spPr>
          <a:xfrm flipV="1">
            <a:off x="6678986" y="2391412"/>
            <a:ext cx="1300561" cy="1290325"/>
          </a:xfrm>
          <a:prstGeom prst="bentConnector3">
            <a:avLst>
              <a:gd name="adj1" fmla="val 120726"/>
            </a:avLst>
          </a:prstGeom>
          <a:ln w="254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Pfeil nach rechts 72"/>
          <p:cNvSpPr/>
          <p:nvPr/>
        </p:nvSpPr>
        <p:spPr>
          <a:xfrm>
            <a:off x="6304202" y="3557881"/>
            <a:ext cx="374784" cy="247711"/>
          </a:xfrm>
          <a:prstGeom prst="rightArrow">
            <a:avLst/>
          </a:prstGeom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sz="800" b="1" dirty="0">
                <a:solidFill>
                  <a:schemeClr val="tx1"/>
                </a:solidFill>
              </a:rPr>
              <a:t>10</a:t>
            </a:r>
          </a:p>
        </p:txBody>
      </p:sp>
      <p:cxnSp>
        <p:nvCxnSpPr>
          <p:cNvPr id="74" name="Gewinkelter Verbinder 350"/>
          <p:cNvCxnSpPr>
            <a:stCxn id="44" idx="3"/>
            <a:endCxn id="60" idx="0"/>
          </p:cNvCxnSpPr>
          <p:nvPr/>
        </p:nvCxnSpPr>
        <p:spPr>
          <a:xfrm flipH="1">
            <a:off x="7161275" y="2391412"/>
            <a:ext cx="818272" cy="392181"/>
          </a:xfrm>
          <a:prstGeom prst="bentConnector4">
            <a:avLst>
              <a:gd name="adj1" fmla="val 17929"/>
              <a:gd name="adj2" fmla="val -1182"/>
            </a:avLst>
          </a:prstGeom>
          <a:ln w="25400">
            <a:solidFill>
              <a:srgbClr val="0070C0">
                <a:alpha val="32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Pfeil nach rechts 74"/>
          <p:cNvSpPr/>
          <p:nvPr/>
        </p:nvSpPr>
        <p:spPr>
          <a:xfrm>
            <a:off x="6296334" y="3813005"/>
            <a:ext cx="374784" cy="247711"/>
          </a:xfrm>
          <a:prstGeom prst="rightArrow">
            <a:avLst/>
          </a:prstGeom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sz="800" b="1" dirty="0">
                <a:solidFill>
                  <a:schemeClr val="tx1"/>
                </a:solidFill>
              </a:rPr>
              <a:t>11</a:t>
            </a:r>
          </a:p>
        </p:txBody>
      </p:sp>
      <p:cxnSp>
        <p:nvCxnSpPr>
          <p:cNvPr id="76" name="Gewinkelter Verbinder 360"/>
          <p:cNvCxnSpPr>
            <a:stCxn id="75" idx="3"/>
            <a:endCxn id="82" idx="3"/>
          </p:cNvCxnSpPr>
          <p:nvPr/>
        </p:nvCxnSpPr>
        <p:spPr>
          <a:xfrm flipV="1">
            <a:off x="6671118" y="2659962"/>
            <a:ext cx="1409583" cy="1276899"/>
          </a:xfrm>
          <a:prstGeom prst="bentConnector3">
            <a:avLst>
              <a:gd name="adj1" fmla="val 116218"/>
            </a:avLst>
          </a:prstGeom>
          <a:ln w="25400">
            <a:solidFill>
              <a:srgbClr val="0070C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Gewinkelter Verbinder 364"/>
          <p:cNvCxnSpPr>
            <a:stCxn id="82" idx="3"/>
            <a:endCxn id="60" idx="2"/>
          </p:cNvCxnSpPr>
          <p:nvPr/>
        </p:nvCxnSpPr>
        <p:spPr>
          <a:xfrm flipH="1">
            <a:off x="7161275" y="2659962"/>
            <a:ext cx="919426" cy="385241"/>
          </a:xfrm>
          <a:prstGeom prst="bentConnector4">
            <a:avLst>
              <a:gd name="adj1" fmla="val 44161"/>
              <a:gd name="adj2" fmla="val 159339"/>
            </a:avLst>
          </a:prstGeom>
          <a:ln w="25400">
            <a:solidFill>
              <a:srgbClr val="0070C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Pfeil nach rechts 77"/>
          <p:cNvSpPr/>
          <p:nvPr/>
        </p:nvSpPr>
        <p:spPr>
          <a:xfrm>
            <a:off x="6309825" y="4042305"/>
            <a:ext cx="374784" cy="247711"/>
          </a:xfrm>
          <a:prstGeom prst="rightArrow">
            <a:avLst/>
          </a:prstGeom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sz="800" b="1" dirty="0">
                <a:solidFill>
                  <a:schemeClr val="tx1"/>
                </a:solidFill>
              </a:rPr>
              <a:t>12</a:t>
            </a:r>
          </a:p>
        </p:txBody>
      </p:sp>
      <p:cxnSp>
        <p:nvCxnSpPr>
          <p:cNvPr id="79" name="Gewinkelter Verbinder 375"/>
          <p:cNvCxnSpPr/>
          <p:nvPr/>
        </p:nvCxnSpPr>
        <p:spPr>
          <a:xfrm>
            <a:off x="6688521" y="4172749"/>
            <a:ext cx="245327" cy="1649"/>
          </a:xfrm>
          <a:prstGeom prst="bentConnector3">
            <a:avLst>
              <a:gd name="adj1" fmla="val 50000"/>
            </a:avLst>
          </a:prstGeom>
          <a:ln w="254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0" name="Grafik 79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887165" y="4071854"/>
            <a:ext cx="190500" cy="190500"/>
          </a:xfrm>
          <a:prstGeom prst="rect">
            <a:avLst/>
          </a:prstGeom>
        </p:spPr>
      </p:pic>
      <p:cxnSp>
        <p:nvCxnSpPr>
          <p:cNvPr id="81" name="Gewinkelter Verbinder 377"/>
          <p:cNvCxnSpPr>
            <a:stCxn id="80" idx="3"/>
          </p:cNvCxnSpPr>
          <p:nvPr/>
        </p:nvCxnSpPr>
        <p:spPr>
          <a:xfrm flipV="1">
            <a:off x="7077665" y="2971565"/>
            <a:ext cx="314140" cy="1195539"/>
          </a:xfrm>
          <a:prstGeom prst="bentConnector2">
            <a:avLst/>
          </a:prstGeom>
          <a:ln w="254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Textfeld 325"/>
          <p:cNvSpPr txBox="1"/>
          <p:nvPr/>
        </p:nvSpPr>
        <p:spPr>
          <a:xfrm>
            <a:off x="6796375" y="2529157"/>
            <a:ext cx="128432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de-DE" sz="1100" dirty="0"/>
              <a:t>Cache…_Backup</a:t>
            </a:r>
          </a:p>
        </p:txBody>
      </p:sp>
      <p:sp>
        <p:nvSpPr>
          <p:cNvPr id="83" name="Pfeil nach rechts 82"/>
          <p:cNvSpPr/>
          <p:nvPr/>
        </p:nvSpPr>
        <p:spPr>
          <a:xfrm>
            <a:off x="6311721" y="4308690"/>
            <a:ext cx="374784" cy="247711"/>
          </a:xfrm>
          <a:prstGeom prst="rightArrow">
            <a:avLst/>
          </a:prstGeom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sz="800" b="1" dirty="0">
                <a:solidFill>
                  <a:schemeClr val="tx1"/>
                </a:solidFill>
              </a:rPr>
              <a:t>13</a:t>
            </a:r>
          </a:p>
        </p:txBody>
      </p:sp>
      <p:cxnSp>
        <p:nvCxnSpPr>
          <p:cNvPr id="84" name="Gewinkelter Verbinder 391"/>
          <p:cNvCxnSpPr>
            <a:stCxn id="83" idx="3"/>
          </p:cNvCxnSpPr>
          <p:nvPr/>
        </p:nvCxnSpPr>
        <p:spPr>
          <a:xfrm flipV="1">
            <a:off x="6686505" y="2730552"/>
            <a:ext cx="1266703" cy="1701994"/>
          </a:xfrm>
          <a:prstGeom prst="bentConnector2">
            <a:avLst/>
          </a:prstGeom>
          <a:ln w="254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Gewinkelter Verbinder 394"/>
          <p:cNvCxnSpPr/>
          <p:nvPr/>
        </p:nvCxnSpPr>
        <p:spPr>
          <a:xfrm flipV="1">
            <a:off x="6850062" y="2260607"/>
            <a:ext cx="706183" cy="2171939"/>
          </a:xfrm>
          <a:prstGeom prst="bentConnector4">
            <a:avLst>
              <a:gd name="adj1" fmla="val 235234"/>
              <a:gd name="adj2" fmla="val 105812"/>
            </a:avLst>
          </a:prstGeom>
          <a:ln w="254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6" name="Grafik 8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7797" y="4148578"/>
            <a:ext cx="228600" cy="219075"/>
          </a:xfrm>
          <a:prstGeom prst="rect">
            <a:avLst/>
          </a:prstGeom>
        </p:spPr>
      </p:pic>
      <p:sp>
        <p:nvSpPr>
          <p:cNvPr id="87" name="Textfeld 423"/>
          <p:cNvSpPr txBox="1"/>
          <p:nvPr/>
        </p:nvSpPr>
        <p:spPr>
          <a:xfrm>
            <a:off x="635821" y="4126388"/>
            <a:ext cx="99418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de-DE" sz="1100" dirty="0"/>
              <a:t>CacheAdmin</a:t>
            </a:r>
          </a:p>
        </p:txBody>
      </p:sp>
      <p:cxnSp>
        <p:nvCxnSpPr>
          <p:cNvPr id="88" name="Gewinkelter Verbinder 430"/>
          <p:cNvCxnSpPr>
            <a:stCxn id="41" idx="2"/>
            <a:endCxn id="18" idx="3"/>
          </p:cNvCxnSpPr>
          <p:nvPr/>
        </p:nvCxnSpPr>
        <p:spPr>
          <a:xfrm rot="5400000">
            <a:off x="2303464" y="3508341"/>
            <a:ext cx="245304" cy="431524"/>
          </a:xfrm>
          <a:prstGeom prst="bentConnector2">
            <a:avLst/>
          </a:prstGeom>
          <a:ln w="254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Gewinkelter Verbinder 450"/>
          <p:cNvCxnSpPr>
            <a:endCxn id="25" idx="2"/>
          </p:cNvCxnSpPr>
          <p:nvPr/>
        </p:nvCxnSpPr>
        <p:spPr>
          <a:xfrm>
            <a:off x="2482345" y="3617066"/>
            <a:ext cx="1225423" cy="334500"/>
          </a:xfrm>
          <a:prstGeom prst="bentConnector4">
            <a:avLst>
              <a:gd name="adj1" fmla="val 594"/>
              <a:gd name="adj2" fmla="val 168341"/>
            </a:avLst>
          </a:prstGeom>
          <a:ln w="25400">
            <a:solidFill>
              <a:srgbClr val="FF0000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Gewinkelter Verbinder 461"/>
          <p:cNvCxnSpPr>
            <a:stCxn id="41" idx="3"/>
            <a:endCxn id="27" idx="1"/>
          </p:cNvCxnSpPr>
          <p:nvPr/>
        </p:nvCxnSpPr>
        <p:spPr>
          <a:xfrm flipV="1">
            <a:off x="2746653" y="3508793"/>
            <a:ext cx="815471" cy="2171"/>
          </a:xfrm>
          <a:prstGeom prst="bentConnector3">
            <a:avLst>
              <a:gd name="adj1" fmla="val 50000"/>
            </a:avLst>
          </a:prstGeom>
          <a:ln w="254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Textfeld 477"/>
          <p:cNvSpPr txBox="1"/>
          <p:nvPr/>
        </p:nvSpPr>
        <p:spPr>
          <a:xfrm>
            <a:off x="6307804" y="1964085"/>
            <a:ext cx="99418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de-DE" sz="1100" dirty="0"/>
              <a:t>CacheAdmin</a:t>
            </a:r>
          </a:p>
        </p:txBody>
      </p:sp>
      <p:sp>
        <p:nvSpPr>
          <p:cNvPr id="92" name="Rechteck 91"/>
          <p:cNvSpPr/>
          <p:nvPr/>
        </p:nvSpPr>
        <p:spPr>
          <a:xfrm>
            <a:off x="6182016" y="2154009"/>
            <a:ext cx="79246" cy="2402391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de-DE"/>
          </a:p>
        </p:txBody>
      </p:sp>
      <p:grpSp>
        <p:nvGrpSpPr>
          <p:cNvPr id="93" name="Gruppieren 92"/>
          <p:cNvGrpSpPr/>
          <p:nvPr/>
        </p:nvGrpSpPr>
        <p:grpSpPr>
          <a:xfrm>
            <a:off x="6100068" y="2011597"/>
            <a:ext cx="265741" cy="266183"/>
            <a:chOff x="5391014" y="1121663"/>
            <a:chExt cx="195774" cy="178843"/>
          </a:xfrm>
        </p:grpSpPr>
        <p:sp>
          <p:nvSpPr>
            <p:cNvPr id="108" name="Kreis 107"/>
            <p:cNvSpPr/>
            <p:nvPr/>
          </p:nvSpPr>
          <p:spPr>
            <a:xfrm>
              <a:off x="5439279" y="1150827"/>
              <a:ext cx="93593" cy="100791"/>
            </a:xfrm>
            <a:prstGeom prst="pie">
              <a:avLst>
                <a:gd name="adj1" fmla="val 10799982"/>
                <a:gd name="adj2" fmla="val 24"/>
              </a:avLst>
            </a:prstGeom>
            <a:solidFill>
              <a:schemeClr val="bg1"/>
            </a:solidFill>
            <a:ln w="3175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de-DE">
                <a:solidFill>
                  <a:schemeClr val="tx1"/>
                </a:solidFill>
              </a:endParaRPr>
            </a:p>
          </p:txBody>
        </p:sp>
        <p:sp>
          <p:nvSpPr>
            <p:cNvPr id="109" name="Kreis 108"/>
            <p:cNvSpPr/>
            <p:nvPr/>
          </p:nvSpPr>
          <p:spPr>
            <a:xfrm>
              <a:off x="5440096" y="1148783"/>
              <a:ext cx="93593" cy="100791"/>
            </a:xfrm>
            <a:prstGeom prst="pie">
              <a:avLst>
                <a:gd name="adj1" fmla="val 10799982"/>
                <a:gd name="adj2" fmla="val 24"/>
              </a:avLst>
            </a:prstGeom>
            <a:solidFill>
              <a:srgbClr val="FF0000">
                <a:alpha val="50000"/>
              </a:srgbClr>
            </a:solidFill>
            <a:ln w="31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de-DE">
                <a:solidFill>
                  <a:schemeClr val="tx1"/>
                </a:solidFill>
              </a:endParaRPr>
            </a:p>
          </p:txBody>
        </p:sp>
        <p:sp>
          <p:nvSpPr>
            <p:cNvPr id="110" name="Ellipse 109"/>
            <p:cNvSpPr/>
            <p:nvPr/>
          </p:nvSpPr>
          <p:spPr>
            <a:xfrm>
              <a:off x="5464376" y="1121663"/>
              <a:ext cx="45932" cy="45719"/>
            </a:xfrm>
            <a:prstGeom prst="ellipse">
              <a:avLst/>
            </a:prstGeom>
            <a:solidFill>
              <a:schemeClr val="accent3"/>
            </a:solidFill>
            <a:ln w="3175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de-DE"/>
            </a:p>
          </p:txBody>
        </p:sp>
        <p:sp>
          <p:nvSpPr>
            <p:cNvPr id="111" name="Ellipse 110"/>
            <p:cNvSpPr/>
            <p:nvPr/>
          </p:nvSpPr>
          <p:spPr>
            <a:xfrm>
              <a:off x="5464376" y="1121663"/>
              <a:ext cx="45932" cy="45719"/>
            </a:xfrm>
            <a:prstGeom prst="ellipse">
              <a:avLst/>
            </a:prstGeom>
            <a:solidFill>
              <a:srgbClr val="FF0000">
                <a:alpha val="56000"/>
              </a:srgbClr>
            </a:solidFill>
            <a:ln w="31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de-DE"/>
            </a:p>
          </p:txBody>
        </p:sp>
        <p:sp>
          <p:nvSpPr>
            <p:cNvPr id="112" name="Kreis 111"/>
            <p:cNvSpPr/>
            <p:nvPr/>
          </p:nvSpPr>
          <p:spPr>
            <a:xfrm>
              <a:off x="5391014" y="1198726"/>
              <a:ext cx="93593" cy="100791"/>
            </a:xfrm>
            <a:prstGeom prst="pie">
              <a:avLst>
                <a:gd name="adj1" fmla="val 10799982"/>
                <a:gd name="adj2" fmla="val 24"/>
              </a:avLst>
            </a:prstGeom>
            <a:solidFill>
              <a:schemeClr val="bg1"/>
            </a:solidFill>
            <a:ln w="3175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de-DE">
                <a:solidFill>
                  <a:schemeClr val="tx1"/>
                </a:solidFill>
              </a:endParaRPr>
            </a:p>
          </p:txBody>
        </p:sp>
        <p:sp>
          <p:nvSpPr>
            <p:cNvPr id="113" name="Kreis 112"/>
            <p:cNvSpPr/>
            <p:nvPr/>
          </p:nvSpPr>
          <p:spPr>
            <a:xfrm>
              <a:off x="5391831" y="1196682"/>
              <a:ext cx="93593" cy="100791"/>
            </a:xfrm>
            <a:prstGeom prst="pie">
              <a:avLst>
                <a:gd name="adj1" fmla="val 10799982"/>
                <a:gd name="adj2" fmla="val 24"/>
              </a:avLst>
            </a:prstGeom>
            <a:solidFill>
              <a:srgbClr val="0070C0">
                <a:alpha val="50000"/>
              </a:srgbClr>
            </a:solidFill>
            <a:ln w="3175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de-DE">
                <a:solidFill>
                  <a:schemeClr val="tx1"/>
                </a:solidFill>
              </a:endParaRPr>
            </a:p>
          </p:txBody>
        </p:sp>
        <p:sp>
          <p:nvSpPr>
            <p:cNvPr id="114" name="Ellipse 113"/>
            <p:cNvSpPr/>
            <p:nvPr/>
          </p:nvSpPr>
          <p:spPr>
            <a:xfrm>
              <a:off x="5416111" y="1169562"/>
              <a:ext cx="45932" cy="45719"/>
            </a:xfrm>
            <a:prstGeom prst="ellipse">
              <a:avLst/>
            </a:prstGeom>
            <a:solidFill>
              <a:schemeClr val="accent3"/>
            </a:solidFill>
            <a:ln w="3175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de-DE"/>
            </a:p>
          </p:txBody>
        </p:sp>
        <p:sp>
          <p:nvSpPr>
            <p:cNvPr id="115" name="Ellipse 114"/>
            <p:cNvSpPr/>
            <p:nvPr/>
          </p:nvSpPr>
          <p:spPr>
            <a:xfrm>
              <a:off x="5416111" y="1169562"/>
              <a:ext cx="45932" cy="45719"/>
            </a:xfrm>
            <a:prstGeom prst="ellipse">
              <a:avLst/>
            </a:prstGeom>
            <a:solidFill>
              <a:srgbClr val="0070C0">
                <a:alpha val="56000"/>
              </a:srgbClr>
            </a:solidFill>
            <a:ln w="3175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de-DE"/>
            </a:p>
          </p:txBody>
        </p:sp>
        <p:sp>
          <p:nvSpPr>
            <p:cNvPr id="116" name="Kreis 115"/>
            <p:cNvSpPr/>
            <p:nvPr/>
          </p:nvSpPr>
          <p:spPr>
            <a:xfrm>
              <a:off x="5492378" y="1199715"/>
              <a:ext cx="93593" cy="100791"/>
            </a:xfrm>
            <a:prstGeom prst="pie">
              <a:avLst>
                <a:gd name="adj1" fmla="val 10799982"/>
                <a:gd name="adj2" fmla="val 24"/>
              </a:avLst>
            </a:prstGeom>
            <a:solidFill>
              <a:schemeClr val="bg1"/>
            </a:solidFill>
            <a:ln w="3175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de-DE">
                <a:solidFill>
                  <a:schemeClr val="tx1"/>
                </a:solidFill>
              </a:endParaRPr>
            </a:p>
          </p:txBody>
        </p:sp>
        <p:sp>
          <p:nvSpPr>
            <p:cNvPr id="117" name="Kreis 116"/>
            <p:cNvSpPr/>
            <p:nvPr/>
          </p:nvSpPr>
          <p:spPr>
            <a:xfrm>
              <a:off x="5493195" y="1197671"/>
              <a:ext cx="93593" cy="100791"/>
            </a:xfrm>
            <a:prstGeom prst="pie">
              <a:avLst>
                <a:gd name="adj1" fmla="val 10799982"/>
                <a:gd name="adj2" fmla="val 24"/>
              </a:avLst>
            </a:prstGeom>
            <a:solidFill>
              <a:srgbClr val="00B050">
                <a:alpha val="50000"/>
              </a:srgbClr>
            </a:solidFill>
            <a:ln w="317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de-DE">
                <a:solidFill>
                  <a:schemeClr val="tx1"/>
                </a:solidFill>
              </a:endParaRPr>
            </a:p>
          </p:txBody>
        </p:sp>
        <p:sp>
          <p:nvSpPr>
            <p:cNvPr id="118" name="Ellipse 117"/>
            <p:cNvSpPr/>
            <p:nvPr/>
          </p:nvSpPr>
          <p:spPr>
            <a:xfrm>
              <a:off x="5517475" y="1170551"/>
              <a:ext cx="45932" cy="45719"/>
            </a:xfrm>
            <a:prstGeom prst="ellipse">
              <a:avLst/>
            </a:prstGeom>
            <a:solidFill>
              <a:schemeClr val="accent3"/>
            </a:solidFill>
            <a:ln w="3175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de-DE"/>
            </a:p>
          </p:txBody>
        </p:sp>
        <p:sp>
          <p:nvSpPr>
            <p:cNvPr id="119" name="Ellipse 118"/>
            <p:cNvSpPr/>
            <p:nvPr/>
          </p:nvSpPr>
          <p:spPr>
            <a:xfrm>
              <a:off x="5517475" y="1170551"/>
              <a:ext cx="45932" cy="45719"/>
            </a:xfrm>
            <a:prstGeom prst="ellipse">
              <a:avLst/>
            </a:prstGeom>
            <a:solidFill>
              <a:srgbClr val="00B050">
                <a:alpha val="56000"/>
              </a:srgbClr>
            </a:solidFill>
            <a:ln w="317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de-DE"/>
            </a:p>
          </p:txBody>
        </p:sp>
      </p:grpSp>
      <p:sp>
        <p:nvSpPr>
          <p:cNvPr id="94" name="Textfeld 511"/>
          <p:cNvSpPr txBox="1"/>
          <p:nvPr/>
        </p:nvSpPr>
        <p:spPr>
          <a:xfrm>
            <a:off x="6684563" y="4551738"/>
            <a:ext cx="198644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de-DE" sz="1100" dirty="0"/>
              <a:t>pg_execute_server_program</a:t>
            </a:r>
          </a:p>
        </p:txBody>
      </p:sp>
      <p:grpSp>
        <p:nvGrpSpPr>
          <p:cNvPr id="95" name="Gruppieren 94"/>
          <p:cNvGrpSpPr/>
          <p:nvPr/>
        </p:nvGrpSpPr>
        <p:grpSpPr>
          <a:xfrm>
            <a:off x="6498941" y="4584430"/>
            <a:ext cx="265741" cy="266183"/>
            <a:chOff x="5391014" y="1121663"/>
            <a:chExt cx="195774" cy="178843"/>
          </a:xfrm>
        </p:grpSpPr>
        <p:sp>
          <p:nvSpPr>
            <p:cNvPr id="96" name="Kreis 95"/>
            <p:cNvSpPr/>
            <p:nvPr/>
          </p:nvSpPr>
          <p:spPr>
            <a:xfrm>
              <a:off x="5439279" y="1150827"/>
              <a:ext cx="93593" cy="100791"/>
            </a:xfrm>
            <a:prstGeom prst="pie">
              <a:avLst>
                <a:gd name="adj1" fmla="val 10799982"/>
                <a:gd name="adj2" fmla="val 24"/>
              </a:avLst>
            </a:prstGeom>
            <a:solidFill>
              <a:schemeClr val="bg1"/>
            </a:solidFill>
            <a:ln w="3175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de-DE">
                <a:solidFill>
                  <a:schemeClr val="tx1"/>
                </a:solidFill>
              </a:endParaRPr>
            </a:p>
          </p:txBody>
        </p:sp>
        <p:sp>
          <p:nvSpPr>
            <p:cNvPr id="97" name="Kreis 96"/>
            <p:cNvSpPr/>
            <p:nvPr/>
          </p:nvSpPr>
          <p:spPr>
            <a:xfrm>
              <a:off x="5440096" y="1148783"/>
              <a:ext cx="93593" cy="100791"/>
            </a:xfrm>
            <a:prstGeom prst="pie">
              <a:avLst>
                <a:gd name="adj1" fmla="val 10799982"/>
                <a:gd name="adj2" fmla="val 24"/>
              </a:avLst>
            </a:prstGeom>
            <a:solidFill>
              <a:srgbClr val="FF0000">
                <a:alpha val="50000"/>
              </a:srgbClr>
            </a:solidFill>
            <a:ln w="31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de-DE">
                <a:solidFill>
                  <a:schemeClr val="tx1"/>
                </a:solidFill>
              </a:endParaRPr>
            </a:p>
          </p:txBody>
        </p:sp>
        <p:sp>
          <p:nvSpPr>
            <p:cNvPr id="98" name="Ellipse 97"/>
            <p:cNvSpPr/>
            <p:nvPr/>
          </p:nvSpPr>
          <p:spPr>
            <a:xfrm>
              <a:off x="5464376" y="1121663"/>
              <a:ext cx="45932" cy="45719"/>
            </a:xfrm>
            <a:prstGeom prst="ellipse">
              <a:avLst/>
            </a:prstGeom>
            <a:solidFill>
              <a:schemeClr val="accent3"/>
            </a:solidFill>
            <a:ln w="3175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de-DE"/>
            </a:p>
          </p:txBody>
        </p:sp>
        <p:sp>
          <p:nvSpPr>
            <p:cNvPr id="99" name="Ellipse 98"/>
            <p:cNvSpPr/>
            <p:nvPr/>
          </p:nvSpPr>
          <p:spPr>
            <a:xfrm>
              <a:off x="5464376" y="1121663"/>
              <a:ext cx="45932" cy="45719"/>
            </a:xfrm>
            <a:prstGeom prst="ellipse">
              <a:avLst/>
            </a:prstGeom>
            <a:solidFill>
              <a:srgbClr val="FF0000">
                <a:alpha val="56000"/>
              </a:srgbClr>
            </a:solidFill>
            <a:ln w="31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de-DE"/>
            </a:p>
          </p:txBody>
        </p:sp>
        <p:sp>
          <p:nvSpPr>
            <p:cNvPr id="100" name="Kreis 99"/>
            <p:cNvSpPr/>
            <p:nvPr/>
          </p:nvSpPr>
          <p:spPr>
            <a:xfrm>
              <a:off x="5391014" y="1198726"/>
              <a:ext cx="93593" cy="100791"/>
            </a:xfrm>
            <a:prstGeom prst="pie">
              <a:avLst>
                <a:gd name="adj1" fmla="val 10799982"/>
                <a:gd name="adj2" fmla="val 24"/>
              </a:avLst>
            </a:prstGeom>
            <a:solidFill>
              <a:schemeClr val="bg1"/>
            </a:solidFill>
            <a:ln w="3175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de-DE">
                <a:solidFill>
                  <a:schemeClr val="tx1"/>
                </a:solidFill>
              </a:endParaRPr>
            </a:p>
          </p:txBody>
        </p:sp>
        <p:sp>
          <p:nvSpPr>
            <p:cNvPr id="101" name="Kreis 100"/>
            <p:cNvSpPr/>
            <p:nvPr/>
          </p:nvSpPr>
          <p:spPr>
            <a:xfrm>
              <a:off x="5391831" y="1196682"/>
              <a:ext cx="93593" cy="100791"/>
            </a:xfrm>
            <a:prstGeom prst="pie">
              <a:avLst>
                <a:gd name="adj1" fmla="val 10799982"/>
                <a:gd name="adj2" fmla="val 24"/>
              </a:avLst>
            </a:prstGeom>
            <a:solidFill>
              <a:srgbClr val="0070C0">
                <a:alpha val="50000"/>
              </a:srgbClr>
            </a:solidFill>
            <a:ln w="3175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de-DE">
                <a:solidFill>
                  <a:schemeClr val="tx1"/>
                </a:solidFill>
              </a:endParaRPr>
            </a:p>
          </p:txBody>
        </p:sp>
        <p:sp>
          <p:nvSpPr>
            <p:cNvPr id="102" name="Ellipse 101"/>
            <p:cNvSpPr/>
            <p:nvPr/>
          </p:nvSpPr>
          <p:spPr>
            <a:xfrm>
              <a:off x="5416111" y="1169562"/>
              <a:ext cx="45932" cy="45719"/>
            </a:xfrm>
            <a:prstGeom prst="ellipse">
              <a:avLst/>
            </a:prstGeom>
            <a:solidFill>
              <a:schemeClr val="accent3"/>
            </a:solidFill>
            <a:ln w="3175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de-DE"/>
            </a:p>
          </p:txBody>
        </p:sp>
        <p:sp>
          <p:nvSpPr>
            <p:cNvPr id="103" name="Ellipse 102"/>
            <p:cNvSpPr/>
            <p:nvPr/>
          </p:nvSpPr>
          <p:spPr>
            <a:xfrm>
              <a:off x="5416111" y="1169562"/>
              <a:ext cx="45932" cy="45719"/>
            </a:xfrm>
            <a:prstGeom prst="ellipse">
              <a:avLst/>
            </a:prstGeom>
            <a:solidFill>
              <a:srgbClr val="0070C0">
                <a:alpha val="56000"/>
              </a:srgbClr>
            </a:solidFill>
            <a:ln w="3175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de-DE"/>
            </a:p>
          </p:txBody>
        </p:sp>
        <p:sp>
          <p:nvSpPr>
            <p:cNvPr id="104" name="Kreis 103"/>
            <p:cNvSpPr/>
            <p:nvPr/>
          </p:nvSpPr>
          <p:spPr>
            <a:xfrm>
              <a:off x="5492378" y="1199715"/>
              <a:ext cx="93593" cy="100791"/>
            </a:xfrm>
            <a:prstGeom prst="pie">
              <a:avLst>
                <a:gd name="adj1" fmla="val 10799982"/>
                <a:gd name="adj2" fmla="val 24"/>
              </a:avLst>
            </a:prstGeom>
            <a:solidFill>
              <a:schemeClr val="bg1"/>
            </a:solidFill>
            <a:ln w="3175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de-DE">
                <a:solidFill>
                  <a:schemeClr val="tx1"/>
                </a:solidFill>
              </a:endParaRPr>
            </a:p>
          </p:txBody>
        </p:sp>
        <p:sp>
          <p:nvSpPr>
            <p:cNvPr id="105" name="Kreis 104"/>
            <p:cNvSpPr/>
            <p:nvPr/>
          </p:nvSpPr>
          <p:spPr>
            <a:xfrm>
              <a:off x="5493195" y="1197671"/>
              <a:ext cx="93593" cy="100791"/>
            </a:xfrm>
            <a:prstGeom prst="pie">
              <a:avLst>
                <a:gd name="adj1" fmla="val 10799982"/>
                <a:gd name="adj2" fmla="val 24"/>
              </a:avLst>
            </a:prstGeom>
            <a:solidFill>
              <a:srgbClr val="00B050">
                <a:alpha val="50000"/>
              </a:srgbClr>
            </a:solidFill>
            <a:ln w="317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de-DE">
                <a:solidFill>
                  <a:schemeClr val="tx1"/>
                </a:solidFill>
              </a:endParaRPr>
            </a:p>
          </p:txBody>
        </p:sp>
        <p:sp>
          <p:nvSpPr>
            <p:cNvPr id="106" name="Ellipse 105"/>
            <p:cNvSpPr/>
            <p:nvPr/>
          </p:nvSpPr>
          <p:spPr>
            <a:xfrm>
              <a:off x="5517475" y="1170551"/>
              <a:ext cx="45932" cy="45719"/>
            </a:xfrm>
            <a:prstGeom prst="ellipse">
              <a:avLst/>
            </a:prstGeom>
            <a:solidFill>
              <a:schemeClr val="accent3"/>
            </a:solidFill>
            <a:ln w="3175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de-DE"/>
            </a:p>
          </p:txBody>
        </p:sp>
        <p:sp>
          <p:nvSpPr>
            <p:cNvPr id="107" name="Ellipse 106"/>
            <p:cNvSpPr/>
            <p:nvPr/>
          </p:nvSpPr>
          <p:spPr>
            <a:xfrm>
              <a:off x="5517475" y="1170551"/>
              <a:ext cx="45932" cy="45719"/>
            </a:xfrm>
            <a:prstGeom prst="ellipse">
              <a:avLst/>
            </a:prstGeom>
            <a:solidFill>
              <a:srgbClr val="00B050">
                <a:alpha val="56000"/>
              </a:srgbClr>
            </a:solidFill>
            <a:ln w="317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de-DE"/>
            </a:p>
          </p:txBody>
        </p:sp>
      </p:grpSp>
    </p:spTree>
    <p:extLst>
      <p:ext uri="{BB962C8B-B14F-4D97-AF65-F5344CB8AC3E}">
        <p14:creationId xmlns:p14="http://schemas.microsoft.com/office/powerpoint/2010/main" val="2975385986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410" name="Oval 2"/>
          <p:cNvSpPr>
            <a:spLocks noChangeArrowheads="1"/>
          </p:cNvSpPr>
          <p:nvPr/>
        </p:nvSpPr>
        <p:spPr bwMode="auto">
          <a:xfrm>
            <a:off x="2159000" y="1736725"/>
            <a:ext cx="4824413" cy="1046163"/>
          </a:xfrm>
          <a:prstGeom prst="ellipse">
            <a:avLst/>
          </a:prstGeom>
          <a:gradFill rotWithShape="1"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gamma/>
                  <a:shade val="70588"/>
                  <a:invGamma/>
                  <a:alpha val="50000"/>
                </a:schemeClr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de-DE" sz="2000" b="1"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Biodiversity data</a:t>
            </a:r>
          </a:p>
        </p:txBody>
      </p:sp>
      <p:graphicFrame>
        <p:nvGraphicFramePr>
          <p:cNvPr id="273412" name="Object 4"/>
          <p:cNvGraphicFramePr>
            <a:graphicFrameLocks noChangeAspect="1"/>
          </p:cNvGraphicFramePr>
          <p:nvPr/>
        </p:nvGraphicFramePr>
        <p:xfrm>
          <a:off x="703453" y="1501521"/>
          <a:ext cx="712788" cy="1081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4085" name="Image" r:id="rId4" imgW="2539683" imgH="3847619" progId="Photoshop.Image.7">
                  <p:embed/>
                </p:oleObj>
              </mc:Choice>
              <mc:Fallback>
                <p:oleObj name="Image" r:id="rId4" imgW="2539683" imgH="3847619" progId="Photoshop.Image.7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3453" y="1501521"/>
                        <a:ext cx="712788" cy="10810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73413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268538" y="2865692"/>
            <a:ext cx="1368425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73414" name="AutoShape 6"/>
          <p:cNvSpPr>
            <a:spLocks noChangeArrowheads="1"/>
          </p:cNvSpPr>
          <p:nvPr/>
        </p:nvSpPr>
        <p:spPr bwMode="auto">
          <a:xfrm>
            <a:off x="4032250" y="2781300"/>
            <a:ext cx="1081088" cy="1511300"/>
          </a:xfrm>
          <a:prstGeom prst="upArrow">
            <a:avLst>
              <a:gd name="adj1" fmla="val 56537"/>
              <a:gd name="adj2" fmla="val 56190"/>
            </a:avLst>
          </a:prstGeom>
          <a:gradFill rotWithShape="1">
            <a:gsLst>
              <a:gs pos="0">
                <a:srgbClr val="C0C0C0"/>
              </a:gs>
              <a:gs pos="100000">
                <a:srgbClr val="C0C0C0">
                  <a:gamma/>
                  <a:shade val="3922"/>
                  <a:invGamma/>
                  <a:alpha val="0"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273415" name="Rectangle 7"/>
          <p:cNvSpPr>
            <a:spLocks noChangeArrowheads="1"/>
          </p:cNvSpPr>
          <p:nvPr/>
        </p:nvSpPr>
        <p:spPr bwMode="auto">
          <a:xfrm>
            <a:off x="1620838" y="3370517"/>
            <a:ext cx="5867400" cy="1439862"/>
          </a:xfrm>
          <a:prstGeom prst="rect">
            <a:avLst/>
          </a:prstGeom>
          <a:gradFill rotWithShape="1">
            <a:gsLst>
              <a:gs pos="0">
                <a:srgbClr val="C0C0C0">
                  <a:gamma/>
                  <a:shade val="50980"/>
                  <a:invGamma/>
                  <a:alpha val="80000"/>
                </a:srgbClr>
              </a:gs>
              <a:gs pos="100000">
                <a:srgbClr val="C0C0C0">
                  <a:alpha val="0"/>
                </a:srgbClr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de-DE"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Thesauri</a:t>
            </a:r>
          </a:p>
        </p:txBody>
      </p:sp>
      <p:graphicFrame>
        <p:nvGraphicFramePr>
          <p:cNvPr id="273423" name="Object 15"/>
          <p:cNvGraphicFramePr>
            <a:graphicFrameLocks noChangeAspect="1"/>
          </p:cNvGraphicFramePr>
          <p:nvPr/>
        </p:nvGraphicFramePr>
        <p:xfrm>
          <a:off x="155575" y="4134104"/>
          <a:ext cx="611188" cy="901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4086" name="Image" r:id="rId7" imgW="1955556" imgH="2882540" progId="Photoshop.Image.7">
                  <p:embed/>
                </p:oleObj>
              </mc:Choice>
              <mc:Fallback>
                <p:oleObj name="Image" r:id="rId7" imgW="1955556" imgH="2882540" progId="Photoshop.Image.7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5575" y="4134104"/>
                        <a:ext cx="611188" cy="901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3430" name="AutoShape 22"/>
          <p:cNvSpPr>
            <a:spLocks noChangeArrowheads="1"/>
          </p:cNvSpPr>
          <p:nvPr/>
        </p:nvSpPr>
        <p:spPr bwMode="auto">
          <a:xfrm>
            <a:off x="1306577" y="1682495"/>
            <a:ext cx="1427480" cy="635699"/>
          </a:xfrm>
          <a:prstGeom prst="can">
            <a:avLst>
              <a:gd name="adj" fmla="val 34790"/>
            </a:avLst>
          </a:prstGeom>
          <a:solidFill>
            <a:srgbClr val="FAA660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de-DE" b="1"/>
          </a:p>
        </p:txBody>
      </p:sp>
      <p:sp>
        <p:nvSpPr>
          <p:cNvPr id="273431" name="WordArt 23"/>
          <p:cNvSpPr>
            <a:spLocks noChangeArrowheads="1" noChangeShapeType="1" noTextEdit="1"/>
          </p:cNvSpPr>
          <p:nvPr/>
        </p:nvSpPr>
        <p:spPr bwMode="auto">
          <a:xfrm>
            <a:off x="1502665" y="1927670"/>
            <a:ext cx="1185672" cy="317500"/>
          </a:xfrm>
          <a:prstGeom prst="rect">
            <a:avLst/>
          </a:prstGeom>
        </p:spPr>
        <p:txBody>
          <a:bodyPr wrap="none" fromWordArt="1">
            <a:prstTxWarp prst="textCanDown">
              <a:avLst>
                <a:gd name="adj" fmla="val 13383"/>
              </a:avLst>
            </a:prstTxWarp>
          </a:bodyPr>
          <a:lstStyle/>
          <a:p>
            <a:pPr algn="ctr"/>
            <a:r>
              <a:rPr lang="de-DE" sz="1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ahoma"/>
                <a:ea typeface="Tahoma"/>
                <a:cs typeface="Tahoma"/>
              </a:rPr>
              <a:t>Collection </a:t>
            </a:r>
          </a:p>
        </p:txBody>
      </p:sp>
      <p:pic>
        <p:nvPicPr>
          <p:cNvPr id="273432" name="Picture 24" descr="Morpho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64985" y="2140204"/>
            <a:ext cx="863600" cy="700088"/>
          </a:xfrm>
          <a:prstGeom prst="rect">
            <a:avLst/>
          </a:prstGeom>
          <a:noFill/>
        </p:spPr>
      </p:pic>
      <p:grpSp>
        <p:nvGrpSpPr>
          <p:cNvPr id="2" name="Group 25"/>
          <p:cNvGrpSpPr>
            <a:grpSpLocks/>
          </p:cNvGrpSpPr>
          <p:nvPr/>
        </p:nvGrpSpPr>
        <p:grpSpPr bwMode="auto">
          <a:xfrm>
            <a:off x="6315266" y="1519238"/>
            <a:ext cx="2339975" cy="793750"/>
            <a:chOff x="453" y="1389"/>
            <a:chExt cx="1474" cy="500"/>
          </a:xfrm>
        </p:grpSpPr>
        <p:sp>
          <p:nvSpPr>
            <p:cNvPr id="273434" name="AutoShape 26"/>
            <p:cNvSpPr>
              <a:spLocks noChangeArrowheads="1"/>
            </p:cNvSpPr>
            <p:nvPr/>
          </p:nvSpPr>
          <p:spPr bwMode="auto">
            <a:xfrm>
              <a:off x="453" y="1389"/>
              <a:ext cx="1474" cy="500"/>
            </a:xfrm>
            <a:prstGeom prst="can">
              <a:avLst>
                <a:gd name="adj" fmla="val 39398"/>
              </a:avLst>
            </a:prstGeom>
            <a:gradFill rotWithShape="1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de-DE" b="1"/>
            </a:p>
          </p:txBody>
        </p:sp>
        <p:sp>
          <p:nvSpPr>
            <p:cNvPr id="273435" name="WordArt 27"/>
            <p:cNvSpPr>
              <a:spLocks noChangeArrowheads="1" noChangeShapeType="1" noTextEdit="1"/>
            </p:cNvSpPr>
            <p:nvPr/>
          </p:nvSpPr>
          <p:spPr bwMode="auto">
            <a:xfrm>
              <a:off x="664" y="1616"/>
              <a:ext cx="1014" cy="200"/>
            </a:xfrm>
            <a:prstGeom prst="rect">
              <a:avLst/>
            </a:prstGeom>
          </p:spPr>
          <p:txBody>
            <a:bodyPr wrap="none" fromWordArt="1">
              <a:prstTxWarp prst="textCanDown">
                <a:avLst>
                  <a:gd name="adj" fmla="val 24903"/>
                </a:avLst>
              </a:prstTxWarp>
            </a:bodyPr>
            <a:lstStyle/>
            <a:p>
              <a:pPr algn="ctr"/>
              <a:r>
                <a:rPr lang="de-DE" sz="16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ahoma"/>
                  <a:ea typeface="Tahoma"/>
                  <a:cs typeface="Tahoma"/>
                </a:rPr>
                <a:t>SamplingPlots </a:t>
              </a:r>
            </a:p>
          </p:txBody>
        </p:sp>
      </p:grpSp>
      <p:grpSp>
        <p:nvGrpSpPr>
          <p:cNvPr id="3" name="Group 28"/>
          <p:cNvGrpSpPr>
            <a:grpSpLocks/>
          </p:cNvGrpSpPr>
          <p:nvPr/>
        </p:nvGrpSpPr>
        <p:grpSpPr bwMode="auto">
          <a:xfrm>
            <a:off x="7158038" y="2258441"/>
            <a:ext cx="1692275" cy="325438"/>
            <a:chOff x="771" y="1502"/>
            <a:chExt cx="2064" cy="545"/>
          </a:xfrm>
        </p:grpSpPr>
        <p:sp>
          <p:nvSpPr>
            <p:cNvPr id="273437" name="AutoShape 29"/>
            <p:cNvSpPr>
              <a:spLocks noChangeArrowheads="1"/>
            </p:cNvSpPr>
            <p:nvPr/>
          </p:nvSpPr>
          <p:spPr bwMode="auto">
            <a:xfrm rot="10800000">
              <a:off x="771" y="1502"/>
              <a:ext cx="2064" cy="544"/>
            </a:xfrm>
            <a:custGeom>
              <a:avLst/>
              <a:gdLst>
                <a:gd name="G0" fmla="+- 5400 0 0"/>
                <a:gd name="G1" fmla="+- 21600 0 5400"/>
                <a:gd name="G2" fmla="*/ 5400 1 2"/>
                <a:gd name="G3" fmla="+- 21600 0 G2"/>
                <a:gd name="G4" fmla="+/ 5400 21600 2"/>
                <a:gd name="G5" fmla="+/ G1 0 2"/>
                <a:gd name="G6" fmla="*/ 21600 21600 5400"/>
                <a:gd name="G7" fmla="*/ G6 1 2"/>
                <a:gd name="G8" fmla="+- 21600 0 G7"/>
                <a:gd name="G9" fmla="*/ 21600 1 2"/>
                <a:gd name="G10" fmla="+- 5400 0 G9"/>
                <a:gd name="G11" fmla="?: G10 G8 0"/>
                <a:gd name="G12" fmla="?: G10 G7 21600"/>
                <a:gd name="T0" fmla="*/ 18900 w 21600"/>
                <a:gd name="T1" fmla="*/ 10800 h 21600"/>
                <a:gd name="T2" fmla="*/ 10800 w 21600"/>
                <a:gd name="T3" fmla="*/ 21600 h 21600"/>
                <a:gd name="T4" fmla="*/ 2700 w 21600"/>
                <a:gd name="T5" fmla="*/ 10800 h 21600"/>
                <a:gd name="T6" fmla="*/ 10800 w 21600"/>
                <a:gd name="T7" fmla="*/ 0 h 21600"/>
                <a:gd name="T8" fmla="*/ 4500 w 21600"/>
                <a:gd name="T9" fmla="*/ 4500 h 21600"/>
                <a:gd name="T10" fmla="*/ 17100 w 21600"/>
                <a:gd name="T11" fmla="*/ 171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folHlink"/>
                </a:gs>
                <a:gs pos="100000">
                  <a:schemeClr val="folHlink">
                    <a:gamma/>
                    <a:shade val="74510"/>
                    <a:invGamma/>
                  </a:schemeClr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73438" name="Line 30"/>
            <p:cNvSpPr>
              <a:spLocks noChangeShapeType="1"/>
            </p:cNvSpPr>
            <p:nvPr/>
          </p:nvSpPr>
          <p:spPr bwMode="auto">
            <a:xfrm>
              <a:off x="1202" y="1593"/>
              <a:ext cx="117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273439" name="Line 31"/>
            <p:cNvSpPr>
              <a:spLocks noChangeShapeType="1"/>
            </p:cNvSpPr>
            <p:nvPr/>
          </p:nvSpPr>
          <p:spPr bwMode="auto">
            <a:xfrm>
              <a:off x="1043" y="1752"/>
              <a:ext cx="151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273440" name="Line 32"/>
            <p:cNvSpPr>
              <a:spLocks noChangeShapeType="1"/>
            </p:cNvSpPr>
            <p:nvPr/>
          </p:nvSpPr>
          <p:spPr bwMode="auto">
            <a:xfrm>
              <a:off x="1769" y="1502"/>
              <a:ext cx="0" cy="54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273441" name="Line 33"/>
            <p:cNvSpPr>
              <a:spLocks noChangeShapeType="1"/>
            </p:cNvSpPr>
            <p:nvPr/>
          </p:nvSpPr>
          <p:spPr bwMode="auto">
            <a:xfrm flipH="1">
              <a:off x="1315" y="1502"/>
              <a:ext cx="227" cy="54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273442" name="Line 34"/>
            <p:cNvSpPr>
              <a:spLocks noChangeShapeType="1"/>
            </p:cNvSpPr>
            <p:nvPr/>
          </p:nvSpPr>
          <p:spPr bwMode="auto">
            <a:xfrm>
              <a:off x="2041" y="1502"/>
              <a:ext cx="295" cy="54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DE"/>
            </a:p>
          </p:txBody>
        </p:sp>
      </p:grpSp>
      <p:grpSp>
        <p:nvGrpSpPr>
          <p:cNvPr id="4" name="Group 43"/>
          <p:cNvGrpSpPr>
            <a:grpSpLocks/>
          </p:cNvGrpSpPr>
          <p:nvPr/>
        </p:nvGrpSpPr>
        <p:grpSpPr bwMode="auto">
          <a:xfrm>
            <a:off x="395288" y="3226054"/>
            <a:ext cx="2339975" cy="793750"/>
            <a:chOff x="249" y="2228"/>
            <a:chExt cx="1474" cy="500"/>
          </a:xfrm>
        </p:grpSpPr>
        <p:sp>
          <p:nvSpPr>
            <p:cNvPr id="273452" name="AutoShape 44"/>
            <p:cNvSpPr>
              <a:spLocks noChangeArrowheads="1"/>
            </p:cNvSpPr>
            <p:nvPr/>
          </p:nvSpPr>
          <p:spPr bwMode="auto">
            <a:xfrm>
              <a:off x="249" y="2228"/>
              <a:ext cx="1474" cy="500"/>
            </a:xfrm>
            <a:prstGeom prst="can">
              <a:avLst>
                <a:gd name="adj" fmla="val 39398"/>
              </a:avLst>
            </a:prstGeom>
            <a:gradFill rotWithShape="1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de-DE" b="1"/>
            </a:p>
          </p:txBody>
        </p:sp>
        <p:sp>
          <p:nvSpPr>
            <p:cNvPr id="273453" name="WordArt 45"/>
            <p:cNvSpPr>
              <a:spLocks noChangeArrowheads="1" noChangeShapeType="1" noTextEdit="1"/>
            </p:cNvSpPr>
            <p:nvPr/>
          </p:nvSpPr>
          <p:spPr bwMode="auto">
            <a:xfrm>
              <a:off x="385" y="2482"/>
              <a:ext cx="1188" cy="200"/>
            </a:xfrm>
            <a:prstGeom prst="rect">
              <a:avLst/>
            </a:prstGeom>
          </p:spPr>
          <p:txBody>
            <a:bodyPr wrap="none" fromWordArt="1">
              <a:prstTxWarp prst="textCanDown">
                <a:avLst>
                  <a:gd name="adj" fmla="val 24903"/>
                </a:avLst>
              </a:prstTxWarp>
            </a:bodyPr>
            <a:lstStyle/>
            <a:p>
              <a:pPr algn="ctr"/>
              <a:r>
                <a:rPr lang="de-DE" sz="16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ahoma"/>
                  <a:ea typeface="Tahoma"/>
                  <a:cs typeface="Tahoma"/>
                </a:rPr>
                <a:t>TaxonNames </a:t>
              </a:r>
            </a:p>
          </p:txBody>
        </p:sp>
      </p:grpSp>
      <p:grpSp>
        <p:nvGrpSpPr>
          <p:cNvPr id="5" name="Group 46"/>
          <p:cNvGrpSpPr>
            <a:grpSpLocks/>
          </p:cNvGrpSpPr>
          <p:nvPr/>
        </p:nvGrpSpPr>
        <p:grpSpPr bwMode="auto">
          <a:xfrm>
            <a:off x="6443663" y="3226054"/>
            <a:ext cx="2339975" cy="793750"/>
            <a:chOff x="4059" y="2228"/>
            <a:chExt cx="1474" cy="500"/>
          </a:xfrm>
        </p:grpSpPr>
        <p:sp>
          <p:nvSpPr>
            <p:cNvPr id="273455" name="AutoShape 47"/>
            <p:cNvSpPr>
              <a:spLocks noChangeArrowheads="1"/>
            </p:cNvSpPr>
            <p:nvPr/>
          </p:nvSpPr>
          <p:spPr bwMode="auto">
            <a:xfrm>
              <a:off x="4059" y="2228"/>
              <a:ext cx="1474" cy="500"/>
            </a:xfrm>
            <a:prstGeom prst="can">
              <a:avLst>
                <a:gd name="adj" fmla="val 39398"/>
              </a:avLst>
            </a:prstGeom>
            <a:gradFill rotWithShape="1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de-DE" b="1"/>
            </a:p>
          </p:txBody>
        </p:sp>
        <p:sp>
          <p:nvSpPr>
            <p:cNvPr id="273456" name="WordArt 48"/>
            <p:cNvSpPr>
              <a:spLocks noChangeArrowheads="1" noChangeShapeType="1" noTextEdit="1"/>
            </p:cNvSpPr>
            <p:nvPr/>
          </p:nvSpPr>
          <p:spPr bwMode="auto">
            <a:xfrm>
              <a:off x="4260" y="2478"/>
              <a:ext cx="1092" cy="200"/>
            </a:xfrm>
            <a:prstGeom prst="rect">
              <a:avLst/>
            </a:prstGeom>
          </p:spPr>
          <p:txBody>
            <a:bodyPr wrap="none" fromWordArt="1">
              <a:prstTxWarp prst="textCanDown">
                <a:avLst>
                  <a:gd name="adj" fmla="val 24903"/>
                </a:avLst>
              </a:prstTxWarp>
            </a:bodyPr>
            <a:lstStyle/>
            <a:p>
              <a:pPr algn="ctr"/>
              <a:r>
                <a:rPr lang="de-DE" sz="16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ahoma"/>
                  <a:ea typeface="Tahoma"/>
                  <a:cs typeface="Tahoma"/>
                </a:rPr>
                <a:t>References </a:t>
              </a:r>
            </a:p>
          </p:txBody>
        </p:sp>
      </p:grpSp>
      <p:pic>
        <p:nvPicPr>
          <p:cNvPr id="273457" name="Picture 49" descr="buecher_2"/>
          <p:cNvPicPr preferRelativeResize="0"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932488" y="2932367"/>
            <a:ext cx="863600" cy="725487"/>
          </a:xfrm>
          <a:prstGeom prst="rect">
            <a:avLst/>
          </a:prstGeom>
          <a:noFill/>
        </p:spPr>
      </p:pic>
      <p:grpSp>
        <p:nvGrpSpPr>
          <p:cNvPr id="6" name="Group 50"/>
          <p:cNvGrpSpPr>
            <a:grpSpLocks/>
          </p:cNvGrpSpPr>
          <p:nvPr/>
        </p:nvGrpSpPr>
        <p:grpSpPr bwMode="auto">
          <a:xfrm>
            <a:off x="792163" y="4126167"/>
            <a:ext cx="2339975" cy="793750"/>
            <a:chOff x="499" y="2795"/>
            <a:chExt cx="1474" cy="500"/>
          </a:xfrm>
        </p:grpSpPr>
        <p:sp>
          <p:nvSpPr>
            <p:cNvPr id="273459" name="AutoShape 51"/>
            <p:cNvSpPr>
              <a:spLocks noChangeArrowheads="1"/>
            </p:cNvSpPr>
            <p:nvPr/>
          </p:nvSpPr>
          <p:spPr bwMode="auto">
            <a:xfrm>
              <a:off x="499" y="2795"/>
              <a:ext cx="1474" cy="500"/>
            </a:xfrm>
            <a:prstGeom prst="can">
              <a:avLst>
                <a:gd name="adj" fmla="val 39398"/>
              </a:avLst>
            </a:prstGeom>
            <a:gradFill rotWithShape="1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de-DE" b="1"/>
            </a:p>
          </p:txBody>
        </p:sp>
        <p:sp>
          <p:nvSpPr>
            <p:cNvPr id="273460" name="WordArt 52"/>
            <p:cNvSpPr>
              <a:spLocks noChangeArrowheads="1" noChangeShapeType="1" noTextEdit="1"/>
            </p:cNvSpPr>
            <p:nvPr/>
          </p:nvSpPr>
          <p:spPr bwMode="auto">
            <a:xfrm>
              <a:off x="589" y="3022"/>
              <a:ext cx="1326" cy="200"/>
            </a:xfrm>
            <a:prstGeom prst="rect">
              <a:avLst/>
            </a:prstGeom>
          </p:spPr>
          <p:txBody>
            <a:bodyPr wrap="none" fromWordArt="1">
              <a:prstTxWarp prst="textCanDown">
                <a:avLst>
                  <a:gd name="adj" fmla="val 24903"/>
                </a:avLst>
              </a:prstTxWarp>
            </a:bodyPr>
            <a:lstStyle/>
            <a:p>
              <a:pPr algn="ctr"/>
              <a:r>
                <a:rPr lang="de-DE" sz="16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ahoma"/>
                  <a:ea typeface="Tahoma"/>
                  <a:cs typeface="Tahoma"/>
                </a:rPr>
                <a:t>ScientificTerms </a:t>
              </a:r>
            </a:p>
          </p:txBody>
        </p:sp>
      </p:grpSp>
      <p:grpSp>
        <p:nvGrpSpPr>
          <p:cNvPr id="7" name="Group 53"/>
          <p:cNvGrpSpPr>
            <a:grpSpLocks/>
          </p:cNvGrpSpPr>
          <p:nvPr/>
        </p:nvGrpSpPr>
        <p:grpSpPr bwMode="auto">
          <a:xfrm>
            <a:off x="3384550" y="4448429"/>
            <a:ext cx="2339975" cy="793750"/>
            <a:chOff x="2132" y="2954"/>
            <a:chExt cx="1474" cy="500"/>
          </a:xfrm>
        </p:grpSpPr>
        <p:sp>
          <p:nvSpPr>
            <p:cNvPr id="273462" name="AutoShape 54"/>
            <p:cNvSpPr>
              <a:spLocks noChangeArrowheads="1"/>
            </p:cNvSpPr>
            <p:nvPr/>
          </p:nvSpPr>
          <p:spPr bwMode="auto">
            <a:xfrm>
              <a:off x="2132" y="2954"/>
              <a:ext cx="1474" cy="500"/>
            </a:xfrm>
            <a:prstGeom prst="can">
              <a:avLst>
                <a:gd name="adj" fmla="val 39398"/>
              </a:avLst>
            </a:prstGeom>
            <a:gradFill rotWithShape="1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de-DE" b="1"/>
            </a:p>
          </p:txBody>
        </p:sp>
        <p:sp>
          <p:nvSpPr>
            <p:cNvPr id="273463" name="WordArt 55"/>
            <p:cNvSpPr>
              <a:spLocks noChangeArrowheads="1" noChangeShapeType="1" noTextEdit="1"/>
            </p:cNvSpPr>
            <p:nvPr/>
          </p:nvSpPr>
          <p:spPr bwMode="auto">
            <a:xfrm>
              <a:off x="2381" y="3203"/>
              <a:ext cx="1008" cy="200"/>
            </a:xfrm>
            <a:prstGeom prst="rect">
              <a:avLst/>
            </a:prstGeom>
          </p:spPr>
          <p:txBody>
            <a:bodyPr wrap="none" fromWordArt="1">
              <a:prstTxWarp prst="textCanDown">
                <a:avLst>
                  <a:gd name="adj" fmla="val 24903"/>
                </a:avLst>
              </a:prstTxWarp>
            </a:bodyPr>
            <a:lstStyle/>
            <a:p>
              <a:pPr algn="ctr"/>
              <a:r>
                <a:rPr lang="de-DE" sz="16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ahoma"/>
                  <a:ea typeface="Tahoma"/>
                  <a:cs typeface="Tahoma"/>
                </a:rPr>
                <a:t>Agents  </a:t>
              </a:r>
            </a:p>
          </p:txBody>
        </p:sp>
      </p:grpSp>
      <p:grpSp>
        <p:nvGrpSpPr>
          <p:cNvPr id="8" name="Group 56"/>
          <p:cNvGrpSpPr>
            <a:grpSpLocks/>
          </p:cNvGrpSpPr>
          <p:nvPr/>
        </p:nvGrpSpPr>
        <p:grpSpPr bwMode="auto">
          <a:xfrm>
            <a:off x="6011863" y="4126167"/>
            <a:ext cx="2339975" cy="793750"/>
            <a:chOff x="3787" y="2795"/>
            <a:chExt cx="1474" cy="500"/>
          </a:xfrm>
        </p:grpSpPr>
        <p:sp>
          <p:nvSpPr>
            <p:cNvPr id="273465" name="AutoShape 57"/>
            <p:cNvSpPr>
              <a:spLocks noChangeArrowheads="1"/>
            </p:cNvSpPr>
            <p:nvPr/>
          </p:nvSpPr>
          <p:spPr bwMode="auto">
            <a:xfrm>
              <a:off x="3787" y="2795"/>
              <a:ext cx="1474" cy="500"/>
            </a:xfrm>
            <a:prstGeom prst="can">
              <a:avLst>
                <a:gd name="adj" fmla="val 39398"/>
              </a:avLst>
            </a:prstGeom>
            <a:gradFill rotWithShape="1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de-DE" b="1"/>
            </a:p>
          </p:txBody>
        </p:sp>
        <p:sp>
          <p:nvSpPr>
            <p:cNvPr id="273466" name="WordArt 58"/>
            <p:cNvSpPr>
              <a:spLocks noChangeArrowheads="1" noChangeShapeType="1" noTextEdit="1"/>
            </p:cNvSpPr>
            <p:nvPr/>
          </p:nvSpPr>
          <p:spPr bwMode="auto">
            <a:xfrm>
              <a:off x="4014" y="3045"/>
              <a:ext cx="1008" cy="200"/>
            </a:xfrm>
            <a:prstGeom prst="rect">
              <a:avLst/>
            </a:prstGeom>
          </p:spPr>
          <p:txBody>
            <a:bodyPr wrap="none" fromWordArt="1">
              <a:prstTxWarp prst="textCanDown">
                <a:avLst>
                  <a:gd name="adj" fmla="val 24903"/>
                </a:avLst>
              </a:prstTxWarp>
            </a:bodyPr>
            <a:lstStyle/>
            <a:p>
              <a:pPr algn="ctr"/>
              <a:r>
                <a:rPr lang="de-DE" sz="16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ahoma"/>
                  <a:ea typeface="Tahoma"/>
                  <a:cs typeface="Tahoma"/>
                </a:rPr>
                <a:t>Gazetteer  </a:t>
              </a:r>
            </a:p>
          </p:txBody>
        </p:sp>
      </p:grpSp>
      <p:pic>
        <p:nvPicPr>
          <p:cNvPr id="273475" name="Picture 67" descr="Berg"/>
          <p:cNvPicPr preferRelativeResize="0"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38113" y="4465892"/>
            <a:ext cx="1062037" cy="688975"/>
          </a:xfrm>
          <a:prstGeom prst="rect">
            <a:avLst/>
          </a:prstGeom>
          <a:noFill/>
        </p:spPr>
      </p:pic>
      <p:pic>
        <p:nvPicPr>
          <p:cNvPr id="273476" name="Picture 68" descr="user"/>
          <p:cNvPicPr preferRelativeResize="0"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5292725" y="4594479"/>
            <a:ext cx="766763" cy="836613"/>
          </a:xfrm>
          <a:prstGeom prst="rect">
            <a:avLst/>
          </a:prstGeom>
          <a:noFill/>
        </p:spPr>
      </p:pic>
      <p:graphicFrame>
        <p:nvGraphicFramePr>
          <p:cNvPr id="273477" name="Object 69"/>
          <p:cNvGraphicFramePr>
            <a:graphicFrameLocks noChangeAspect="1"/>
          </p:cNvGraphicFramePr>
          <p:nvPr/>
        </p:nvGraphicFramePr>
        <p:xfrm>
          <a:off x="8007350" y="4380167"/>
          <a:ext cx="1065213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4087" name="VISIO" r:id="rId13" imgW="6939000" imgH="4470840" progId="">
                  <p:embed/>
                </p:oleObj>
              </mc:Choice>
              <mc:Fallback>
                <p:oleObj name="VISIO" r:id="rId13" imgW="6939000" imgH="4470840" progId="">
                  <p:embed/>
                  <p:pic>
                    <p:nvPicPr>
                      <p:cNvPr id="0" name="Picture 4"/>
                      <p:cNvPicPr preferRelativeResize="0"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07350" y="4380167"/>
                        <a:ext cx="1065213" cy="685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73489" name="Picture 81" descr="GoogleMaps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7485063" y="4808792"/>
            <a:ext cx="1371600" cy="504825"/>
          </a:xfrm>
          <a:prstGeom prst="rect">
            <a:avLst/>
          </a:prstGeom>
          <a:noFill/>
        </p:spPr>
      </p:pic>
      <p:pic>
        <p:nvPicPr>
          <p:cNvPr id="403461" name="Picture 5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4078224" y="2938724"/>
            <a:ext cx="958787" cy="814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2" name="AutoShape 22"/>
          <p:cNvSpPr>
            <a:spLocks noChangeArrowheads="1"/>
          </p:cNvSpPr>
          <p:nvPr/>
        </p:nvSpPr>
        <p:spPr bwMode="auto">
          <a:xfrm>
            <a:off x="2748281" y="3078479"/>
            <a:ext cx="1427480" cy="635699"/>
          </a:xfrm>
          <a:prstGeom prst="can">
            <a:avLst>
              <a:gd name="adj" fmla="val 34790"/>
            </a:avLst>
          </a:prstGeom>
          <a:solidFill>
            <a:srgbClr val="FAA660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de-DE" b="1"/>
          </a:p>
        </p:txBody>
      </p:sp>
    </p:spTree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099" name="AutoShape 3"/>
          <p:cNvSpPr>
            <a:spLocks noChangeArrowheads="1"/>
          </p:cNvSpPr>
          <p:nvPr/>
        </p:nvSpPr>
        <p:spPr bwMode="auto">
          <a:xfrm>
            <a:off x="477838" y="2700338"/>
            <a:ext cx="360362" cy="1347787"/>
          </a:xfrm>
          <a:prstGeom prst="downArrow">
            <a:avLst>
              <a:gd name="adj1" fmla="val 49778"/>
              <a:gd name="adj2" fmla="val 70923"/>
            </a:avLst>
          </a:prstGeom>
          <a:gradFill rotWithShape="1">
            <a:gsLst>
              <a:gs pos="0">
                <a:schemeClr val="accent2">
                  <a:gamma/>
                  <a:tint val="13725"/>
                  <a:invGamma/>
                  <a:alpha val="41000"/>
                </a:schemeClr>
              </a:gs>
              <a:gs pos="100000">
                <a:schemeClr val="accent2">
                  <a:alpha val="94000"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de-DE" sz="1200" b="1">
              <a:solidFill>
                <a:srgbClr val="0000FF"/>
              </a:solidFill>
              <a:latin typeface="Verdana" pitchFamily="34" charset="0"/>
            </a:endParaRPr>
          </a:p>
        </p:txBody>
      </p:sp>
      <p:sp>
        <p:nvSpPr>
          <p:cNvPr id="260100" name="AutoShape 4"/>
          <p:cNvSpPr>
            <a:spLocks noChangeArrowheads="1"/>
          </p:cNvSpPr>
          <p:nvPr/>
        </p:nvSpPr>
        <p:spPr bwMode="auto">
          <a:xfrm>
            <a:off x="477838" y="747713"/>
            <a:ext cx="360362" cy="1347787"/>
          </a:xfrm>
          <a:prstGeom prst="downArrow">
            <a:avLst>
              <a:gd name="adj1" fmla="val 49778"/>
              <a:gd name="adj2" fmla="val 70923"/>
            </a:avLst>
          </a:prstGeom>
          <a:gradFill rotWithShape="1">
            <a:gsLst>
              <a:gs pos="0">
                <a:schemeClr val="accent2">
                  <a:gamma/>
                  <a:tint val="13725"/>
                  <a:invGamma/>
                  <a:alpha val="41000"/>
                </a:schemeClr>
              </a:gs>
              <a:gs pos="100000">
                <a:schemeClr val="accent2">
                  <a:alpha val="94000"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de-DE" sz="1200" b="1">
              <a:solidFill>
                <a:srgbClr val="0000FF"/>
              </a:solidFill>
              <a:latin typeface="Verdana" pitchFamily="34" charset="0"/>
            </a:endParaRPr>
          </a:p>
        </p:txBody>
      </p:sp>
      <p:sp>
        <p:nvSpPr>
          <p:cNvPr id="260101" name="Text Box 5"/>
          <p:cNvSpPr txBox="1">
            <a:spLocks noChangeArrowheads="1"/>
          </p:cNvSpPr>
          <p:nvPr/>
        </p:nvSpPr>
        <p:spPr bwMode="auto">
          <a:xfrm>
            <a:off x="2108200" y="398463"/>
            <a:ext cx="2271713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000" u="sng">
                <a:solidFill>
                  <a:srgbClr val="0000FF"/>
                </a:solidFill>
              </a:rPr>
              <a:t>http://www.microsoft.com/downloads/</a:t>
            </a:r>
          </a:p>
        </p:txBody>
      </p:sp>
      <p:sp>
        <p:nvSpPr>
          <p:cNvPr id="260102" name="Text Box 6"/>
          <p:cNvSpPr txBox="1">
            <a:spLocks noChangeArrowheads="1"/>
          </p:cNvSpPr>
          <p:nvPr/>
        </p:nvSpPr>
        <p:spPr bwMode="auto">
          <a:xfrm>
            <a:off x="2141440" y="2804954"/>
            <a:ext cx="3714478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000" u="sng">
                <a:solidFill>
                  <a:srgbClr val="0000FF"/>
                </a:solidFill>
              </a:rPr>
              <a:t>http://www.diversityworkbench.net/Portal/DiversityDescriptions</a:t>
            </a:r>
          </a:p>
        </p:txBody>
      </p:sp>
      <p:sp>
        <p:nvSpPr>
          <p:cNvPr id="260103" name="AutoShape 7" descr="SqlExprExe"/>
          <p:cNvSpPr>
            <a:spLocks noChangeAspect="1" noChangeArrowheads="1"/>
          </p:cNvSpPr>
          <p:nvPr/>
        </p:nvSpPr>
        <p:spPr bwMode="auto">
          <a:xfrm>
            <a:off x="5076063" y="3165475"/>
            <a:ext cx="304800" cy="304800"/>
          </a:xfrm>
          <a:prstGeom prst="rect">
            <a:avLst/>
          </a:prstGeom>
          <a:noFill/>
        </p:spPr>
        <p:txBody>
          <a:bodyPr/>
          <a:lstStyle/>
          <a:p>
            <a:endParaRPr lang="de-DE"/>
          </a:p>
        </p:txBody>
      </p:sp>
      <p:pic>
        <p:nvPicPr>
          <p:cNvPr id="260107" name="Picture 11" descr="LD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49425" y="3060700"/>
            <a:ext cx="257175" cy="257175"/>
          </a:xfrm>
          <a:prstGeom prst="rect">
            <a:avLst/>
          </a:prstGeom>
          <a:noFill/>
        </p:spPr>
      </p:pic>
      <p:pic>
        <p:nvPicPr>
          <p:cNvPr id="260108" name="Picture 12" descr="MD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1976" y="3051175"/>
            <a:ext cx="266700" cy="266700"/>
          </a:xfrm>
          <a:prstGeom prst="rect">
            <a:avLst/>
          </a:prstGeom>
          <a:noFill/>
        </p:spPr>
      </p:pic>
      <p:sp>
        <p:nvSpPr>
          <p:cNvPr id="260113" name="Text Box 17"/>
          <p:cNvSpPr txBox="1">
            <a:spLocks noChangeArrowheads="1"/>
          </p:cNvSpPr>
          <p:nvPr/>
        </p:nvSpPr>
        <p:spPr bwMode="auto">
          <a:xfrm>
            <a:off x="3729999" y="3267944"/>
            <a:ext cx="2274982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900" b="1" err="1"/>
              <a:t>DiversityDescriptions_Base_log.LDF</a:t>
            </a:r>
            <a:r>
              <a:rPr lang="de-DE" sz="1000" b="1"/>
              <a:t>  </a:t>
            </a:r>
          </a:p>
        </p:txBody>
      </p:sp>
      <p:sp>
        <p:nvSpPr>
          <p:cNvPr id="260114" name="Text Box 18"/>
          <p:cNvSpPr txBox="1">
            <a:spLocks noChangeArrowheads="1"/>
          </p:cNvSpPr>
          <p:nvPr/>
        </p:nvSpPr>
        <p:spPr bwMode="auto">
          <a:xfrm>
            <a:off x="1771668" y="3283333"/>
            <a:ext cx="2056973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900" b="1" err="1"/>
              <a:t>DiversityDescriptions_Base.MDF</a:t>
            </a:r>
            <a:r>
              <a:rPr lang="de-DE" sz="900" b="1"/>
              <a:t>  </a:t>
            </a:r>
          </a:p>
        </p:txBody>
      </p:sp>
      <p:sp>
        <p:nvSpPr>
          <p:cNvPr id="260117" name="AutoShape 21"/>
          <p:cNvSpPr>
            <a:spLocks noChangeArrowheads="1"/>
          </p:cNvSpPr>
          <p:nvPr/>
        </p:nvSpPr>
        <p:spPr bwMode="auto">
          <a:xfrm rot="39568641">
            <a:off x="1414463" y="2144713"/>
            <a:ext cx="360362" cy="1052512"/>
          </a:xfrm>
          <a:prstGeom prst="downArrow">
            <a:avLst>
              <a:gd name="adj1" fmla="val 50000"/>
              <a:gd name="adj2" fmla="val 73018"/>
            </a:avLst>
          </a:prstGeom>
          <a:gradFill rotWithShape="1">
            <a:gsLst>
              <a:gs pos="0">
                <a:schemeClr val="accent2">
                  <a:gamma/>
                  <a:tint val="13725"/>
                  <a:invGamma/>
                  <a:alpha val="41000"/>
                </a:schemeClr>
              </a:gs>
              <a:gs pos="100000">
                <a:schemeClr val="accent2">
                  <a:alpha val="94000"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260119" name="Text Box 23"/>
          <p:cNvSpPr txBox="1">
            <a:spLocks noChangeArrowheads="1"/>
          </p:cNvSpPr>
          <p:nvPr/>
        </p:nvSpPr>
        <p:spPr bwMode="auto">
          <a:xfrm>
            <a:off x="2379961" y="2190885"/>
            <a:ext cx="2523448" cy="24622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000" b="1"/>
              <a:t>Microsoft SQL Server 201x Express</a:t>
            </a:r>
            <a:r>
              <a:rPr lang="de-DE" sz="1000"/>
              <a:t> </a:t>
            </a:r>
            <a:r>
              <a:rPr lang="de-DE" sz="1000" b="1"/>
              <a:t>  </a:t>
            </a:r>
          </a:p>
        </p:txBody>
      </p:sp>
      <p:pic>
        <p:nvPicPr>
          <p:cNvPr id="260120" name="Picture 24" descr="SqlServerMsi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71850" y="1943100"/>
            <a:ext cx="304800" cy="304800"/>
          </a:xfrm>
          <a:prstGeom prst="rect">
            <a:avLst/>
          </a:prstGeom>
          <a:noFill/>
        </p:spPr>
      </p:pic>
      <p:sp>
        <p:nvSpPr>
          <p:cNvPr id="260121" name="Text Box 25"/>
          <p:cNvSpPr txBox="1">
            <a:spLocks noChangeArrowheads="1"/>
          </p:cNvSpPr>
          <p:nvPr/>
        </p:nvSpPr>
        <p:spPr bwMode="auto">
          <a:xfrm>
            <a:off x="2480533" y="945166"/>
            <a:ext cx="2087431" cy="24622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000" b="1"/>
              <a:t>Microsoft .NET Framework 4.8</a:t>
            </a:r>
          </a:p>
        </p:txBody>
      </p:sp>
      <p:pic>
        <p:nvPicPr>
          <p:cNvPr id="260122" name="Picture 26" descr="DotNetFxEx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83268" y="669925"/>
            <a:ext cx="304800" cy="304800"/>
          </a:xfrm>
          <a:prstGeom prst="rect">
            <a:avLst/>
          </a:prstGeom>
          <a:noFill/>
        </p:spPr>
      </p:pic>
      <p:sp>
        <p:nvSpPr>
          <p:cNvPr id="260126" name="Text Box 30"/>
          <p:cNvSpPr txBox="1">
            <a:spLocks noChangeArrowheads="1"/>
          </p:cNvSpPr>
          <p:nvPr/>
        </p:nvSpPr>
        <p:spPr bwMode="auto">
          <a:xfrm>
            <a:off x="403810" y="4048125"/>
            <a:ext cx="3714478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000" u="sng">
                <a:solidFill>
                  <a:srgbClr val="0000FF"/>
                </a:solidFill>
              </a:rPr>
              <a:t>http://www.diversityworkbench.net/Portal/DiversityDescriptions</a:t>
            </a:r>
          </a:p>
        </p:txBody>
      </p:sp>
      <p:sp>
        <p:nvSpPr>
          <p:cNvPr id="260127" name="AutoShape 31"/>
          <p:cNvSpPr>
            <a:spLocks noChangeArrowheads="1"/>
          </p:cNvSpPr>
          <p:nvPr/>
        </p:nvSpPr>
        <p:spPr bwMode="auto">
          <a:xfrm rot="16200000">
            <a:off x="1401763" y="4763"/>
            <a:ext cx="360362" cy="1052512"/>
          </a:xfrm>
          <a:prstGeom prst="downArrow">
            <a:avLst>
              <a:gd name="adj1" fmla="val 50000"/>
              <a:gd name="adj2" fmla="val 73018"/>
            </a:avLst>
          </a:prstGeom>
          <a:gradFill rotWithShape="1">
            <a:gsLst>
              <a:gs pos="0">
                <a:schemeClr val="accent2">
                  <a:gamma/>
                  <a:tint val="13725"/>
                  <a:invGamma/>
                  <a:alpha val="41000"/>
                </a:schemeClr>
              </a:gs>
              <a:gs pos="100000">
                <a:schemeClr val="accent2">
                  <a:alpha val="94000"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vert="eaVert" wrap="none" anchor="ctr"/>
          <a:lstStyle/>
          <a:p>
            <a:pPr algn="ctr"/>
            <a:endParaRPr lang="de-DE" sz="1200" b="1">
              <a:solidFill>
                <a:srgbClr val="0000FF"/>
              </a:solidFill>
              <a:latin typeface="Verdana" pitchFamily="34" charset="0"/>
            </a:endParaRPr>
          </a:p>
        </p:txBody>
      </p:sp>
      <p:sp>
        <p:nvSpPr>
          <p:cNvPr id="260128" name="Text Box 32"/>
          <p:cNvSpPr txBox="1">
            <a:spLocks noChangeArrowheads="1"/>
          </p:cNvSpPr>
          <p:nvPr/>
        </p:nvSpPr>
        <p:spPr bwMode="auto">
          <a:xfrm>
            <a:off x="1360488" y="368300"/>
            <a:ext cx="39687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200" b="1">
                <a:solidFill>
                  <a:srgbClr val="0000FF"/>
                </a:solidFill>
                <a:latin typeface="Verdana" pitchFamily="34" charset="0"/>
              </a:rPr>
              <a:t>no</a:t>
            </a:r>
          </a:p>
        </p:txBody>
      </p:sp>
      <p:sp>
        <p:nvSpPr>
          <p:cNvPr id="260129" name="Text Box 33"/>
          <p:cNvSpPr txBox="1">
            <a:spLocks noChangeArrowheads="1"/>
          </p:cNvSpPr>
          <p:nvPr/>
        </p:nvSpPr>
        <p:spPr bwMode="auto">
          <a:xfrm>
            <a:off x="419100" y="1279525"/>
            <a:ext cx="474663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200" b="1">
                <a:solidFill>
                  <a:srgbClr val="0000FF"/>
                </a:solidFill>
                <a:latin typeface="Verdana" pitchFamily="34" charset="0"/>
              </a:rPr>
              <a:t>yes</a:t>
            </a:r>
          </a:p>
        </p:txBody>
      </p:sp>
      <p:sp>
        <p:nvSpPr>
          <p:cNvPr id="260130" name="Rectangle 34"/>
          <p:cNvSpPr>
            <a:spLocks noChangeArrowheads="1"/>
          </p:cNvSpPr>
          <p:nvPr/>
        </p:nvSpPr>
        <p:spPr bwMode="auto">
          <a:xfrm>
            <a:off x="201613" y="152400"/>
            <a:ext cx="914400" cy="576263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de-DE" sz="1000" b="1">
                <a:solidFill>
                  <a:srgbClr val="0000FF"/>
                </a:solidFill>
                <a:latin typeface="Verdana" pitchFamily="34" charset="0"/>
              </a:rPr>
              <a:t>.Net</a:t>
            </a:r>
          </a:p>
          <a:p>
            <a:pPr algn="ctr"/>
            <a:r>
              <a:rPr lang="de-DE" sz="1000" b="1">
                <a:solidFill>
                  <a:srgbClr val="0000FF"/>
                </a:solidFill>
                <a:latin typeface="Verdana" pitchFamily="34" charset="0"/>
              </a:rPr>
              <a:t>Framework</a:t>
            </a:r>
          </a:p>
          <a:p>
            <a:pPr algn="ctr"/>
            <a:r>
              <a:rPr lang="de-DE" sz="1000" b="1">
                <a:solidFill>
                  <a:srgbClr val="0000FF"/>
                </a:solidFill>
                <a:latin typeface="Verdana" pitchFamily="34" charset="0"/>
              </a:rPr>
              <a:t>installed ?</a:t>
            </a:r>
          </a:p>
        </p:txBody>
      </p:sp>
      <p:sp>
        <p:nvSpPr>
          <p:cNvPr id="260131" name="AutoShape 35"/>
          <p:cNvSpPr>
            <a:spLocks noChangeArrowheads="1"/>
          </p:cNvSpPr>
          <p:nvPr/>
        </p:nvSpPr>
        <p:spPr bwMode="auto">
          <a:xfrm>
            <a:off x="2480533" y="1124711"/>
            <a:ext cx="2003235" cy="332613"/>
          </a:xfrm>
          <a:custGeom>
            <a:avLst/>
            <a:gdLst>
              <a:gd name="G0" fmla="+- 5949 0 0"/>
              <a:gd name="G1" fmla="+- 21600 0 5949"/>
              <a:gd name="G2" fmla="*/ 5949 1 2"/>
              <a:gd name="G3" fmla="+- 21600 0 G2"/>
              <a:gd name="G4" fmla="+/ 5949 21600 2"/>
              <a:gd name="G5" fmla="+/ G1 0 2"/>
              <a:gd name="G6" fmla="*/ 21600 21600 5949"/>
              <a:gd name="G7" fmla="*/ G6 1 2"/>
              <a:gd name="G8" fmla="+- 21600 0 G7"/>
              <a:gd name="G9" fmla="*/ 21600 1 2"/>
              <a:gd name="G10" fmla="+- 5949 0 G9"/>
              <a:gd name="G11" fmla="?: G10 G8 0"/>
              <a:gd name="G12" fmla="?: G10 G7 21600"/>
              <a:gd name="T0" fmla="*/ 18625 w 21600"/>
              <a:gd name="T1" fmla="*/ 10800 h 21600"/>
              <a:gd name="T2" fmla="*/ 10800 w 21600"/>
              <a:gd name="T3" fmla="*/ 21600 h 21600"/>
              <a:gd name="T4" fmla="*/ 2975 w 21600"/>
              <a:gd name="T5" fmla="*/ 10800 h 21600"/>
              <a:gd name="T6" fmla="*/ 10800 w 21600"/>
              <a:gd name="T7" fmla="*/ 0 h 21600"/>
              <a:gd name="T8" fmla="*/ 4775 w 21600"/>
              <a:gd name="T9" fmla="*/ 4775 h 21600"/>
              <a:gd name="T10" fmla="*/ 16825 w 21600"/>
              <a:gd name="T11" fmla="*/ 16825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>
                <a:moveTo>
                  <a:pt x="0" y="0"/>
                </a:moveTo>
                <a:lnTo>
                  <a:pt x="5949" y="21600"/>
                </a:lnTo>
                <a:lnTo>
                  <a:pt x="15651" y="21600"/>
                </a:lnTo>
                <a:lnTo>
                  <a:pt x="21600" y="0"/>
                </a:lnTo>
                <a:close/>
              </a:path>
            </a:pathLst>
          </a:custGeom>
          <a:gradFill rotWithShape="1">
            <a:gsLst>
              <a:gs pos="0">
                <a:schemeClr val="accent2">
                  <a:gamma/>
                  <a:tint val="43137"/>
                  <a:invGamma/>
                  <a:alpha val="25999"/>
                </a:schemeClr>
              </a:gs>
              <a:gs pos="100000">
                <a:schemeClr val="accent2">
                  <a:alpha val="95000"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260132" name="Text Box 36"/>
          <p:cNvSpPr txBox="1">
            <a:spLocks noChangeArrowheads="1"/>
          </p:cNvSpPr>
          <p:nvPr/>
        </p:nvSpPr>
        <p:spPr bwMode="auto">
          <a:xfrm>
            <a:off x="2962974" y="1191387"/>
            <a:ext cx="9906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200" b="1">
                <a:solidFill>
                  <a:schemeClr val="bg1"/>
                </a:solidFill>
              </a:rPr>
              <a:t>Installation</a:t>
            </a:r>
          </a:p>
        </p:txBody>
      </p:sp>
      <p:sp>
        <p:nvSpPr>
          <p:cNvPr id="260133" name="Text Box 37"/>
          <p:cNvSpPr txBox="1">
            <a:spLocks noChangeArrowheads="1"/>
          </p:cNvSpPr>
          <p:nvPr/>
        </p:nvSpPr>
        <p:spPr bwMode="auto">
          <a:xfrm>
            <a:off x="2099183" y="1698625"/>
            <a:ext cx="2271713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000" u="sng">
                <a:solidFill>
                  <a:srgbClr val="0000FF"/>
                </a:solidFill>
              </a:rPr>
              <a:t>http://www.microsoft.com/downloads/</a:t>
            </a:r>
          </a:p>
        </p:txBody>
      </p:sp>
      <p:sp>
        <p:nvSpPr>
          <p:cNvPr id="260134" name="AutoShape 38"/>
          <p:cNvSpPr>
            <a:spLocks noChangeArrowheads="1"/>
          </p:cNvSpPr>
          <p:nvPr/>
        </p:nvSpPr>
        <p:spPr bwMode="auto">
          <a:xfrm rot="57767395">
            <a:off x="1401763" y="1639888"/>
            <a:ext cx="360362" cy="1052512"/>
          </a:xfrm>
          <a:prstGeom prst="downArrow">
            <a:avLst>
              <a:gd name="adj1" fmla="val 50000"/>
              <a:gd name="adj2" fmla="val 73018"/>
            </a:avLst>
          </a:prstGeom>
          <a:gradFill rotWithShape="1">
            <a:gsLst>
              <a:gs pos="0">
                <a:schemeClr val="accent2">
                  <a:gamma/>
                  <a:tint val="13725"/>
                  <a:invGamma/>
                  <a:alpha val="41000"/>
                </a:schemeClr>
              </a:gs>
              <a:gs pos="100000">
                <a:schemeClr val="accent2">
                  <a:alpha val="94000"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vert="eaVert" wrap="none" anchor="ctr"/>
          <a:lstStyle/>
          <a:p>
            <a:pPr algn="ctr"/>
            <a:endParaRPr lang="de-DE" sz="1200" b="1">
              <a:solidFill>
                <a:srgbClr val="0000FF"/>
              </a:solidFill>
              <a:latin typeface="Verdana" pitchFamily="34" charset="0"/>
            </a:endParaRPr>
          </a:p>
        </p:txBody>
      </p:sp>
      <p:sp>
        <p:nvSpPr>
          <p:cNvPr id="260135" name="Rectangle 39"/>
          <p:cNvSpPr>
            <a:spLocks noChangeArrowheads="1"/>
          </p:cNvSpPr>
          <p:nvPr/>
        </p:nvSpPr>
        <p:spPr bwMode="auto">
          <a:xfrm>
            <a:off x="201613" y="2095500"/>
            <a:ext cx="914400" cy="576263"/>
          </a:xfrm>
          <a:prstGeom prst="rect">
            <a:avLst/>
          </a:prstGeom>
          <a:noFill/>
          <a:ln w="38100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de-DE" sz="1000" b="1">
                <a:solidFill>
                  <a:srgbClr val="0000FF"/>
                </a:solidFill>
                <a:latin typeface="Verdana" pitchFamily="34" charset="0"/>
              </a:rPr>
              <a:t>Database</a:t>
            </a:r>
          </a:p>
          <a:p>
            <a:pPr algn="ctr"/>
            <a:r>
              <a:rPr lang="de-DE" sz="1000" b="1">
                <a:solidFill>
                  <a:srgbClr val="0000FF"/>
                </a:solidFill>
                <a:latin typeface="Verdana" pitchFamily="34" charset="0"/>
              </a:rPr>
              <a:t>available ?</a:t>
            </a:r>
          </a:p>
        </p:txBody>
      </p:sp>
      <p:sp>
        <p:nvSpPr>
          <p:cNvPr id="260136" name="AutoShape 40"/>
          <p:cNvSpPr>
            <a:spLocks noChangeArrowheads="1"/>
          </p:cNvSpPr>
          <p:nvPr/>
        </p:nvSpPr>
        <p:spPr bwMode="auto">
          <a:xfrm>
            <a:off x="2313431" y="2387600"/>
            <a:ext cx="2441449" cy="333375"/>
          </a:xfrm>
          <a:custGeom>
            <a:avLst/>
            <a:gdLst>
              <a:gd name="G0" fmla="+- 7223 0 0"/>
              <a:gd name="G1" fmla="+- 21600 0 7223"/>
              <a:gd name="G2" fmla="*/ 7223 1 2"/>
              <a:gd name="G3" fmla="+- 21600 0 G2"/>
              <a:gd name="G4" fmla="+/ 7223 21600 2"/>
              <a:gd name="G5" fmla="+/ G1 0 2"/>
              <a:gd name="G6" fmla="*/ 21600 21600 7223"/>
              <a:gd name="G7" fmla="*/ G6 1 2"/>
              <a:gd name="G8" fmla="+- 21600 0 G7"/>
              <a:gd name="G9" fmla="*/ 21600 1 2"/>
              <a:gd name="G10" fmla="+- 7223 0 G9"/>
              <a:gd name="G11" fmla="?: G10 G8 0"/>
              <a:gd name="G12" fmla="?: G10 G7 21600"/>
              <a:gd name="T0" fmla="*/ 17988 w 21600"/>
              <a:gd name="T1" fmla="*/ 10800 h 21600"/>
              <a:gd name="T2" fmla="*/ 10800 w 21600"/>
              <a:gd name="T3" fmla="*/ 21600 h 21600"/>
              <a:gd name="T4" fmla="*/ 3612 w 21600"/>
              <a:gd name="T5" fmla="*/ 10800 h 21600"/>
              <a:gd name="T6" fmla="*/ 10800 w 21600"/>
              <a:gd name="T7" fmla="*/ 0 h 21600"/>
              <a:gd name="T8" fmla="*/ 5412 w 21600"/>
              <a:gd name="T9" fmla="*/ 5412 h 21600"/>
              <a:gd name="T10" fmla="*/ 16188 w 21600"/>
              <a:gd name="T11" fmla="*/ 16188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>
                <a:moveTo>
                  <a:pt x="0" y="0"/>
                </a:moveTo>
                <a:lnTo>
                  <a:pt x="7223" y="21600"/>
                </a:lnTo>
                <a:lnTo>
                  <a:pt x="14377" y="21600"/>
                </a:lnTo>
                <a:lnTo>
                  <a:pt x="21600" y="0"/>
                </a:lnTo>
                <a:close/>
              </a:path>
            </a:pathLst>
          </a:custGeom>
          <a:gradFill rotWithShape="1">
            <a:gsLst>
              <a:gs pos="0">
                <a:schemeClr val="accent2">
                  <a:gamma/>
                  <a:tint val="43137"/>
                  <a:invGamma/>
                  <a:alpha val="25999"/>
                </a:schemeClr>
              </a:gs>
              <a:gs pos="100000">
                <a:schemeClr val="accent2">
                  <a:alpha val="95000"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260137" name="Text Box 41"/>
          <p:cNvSpPr txBox="1">
            <a:spLocks noChangeArrowheads="1"/>
          </p:cNvSpPr>
          <p:nvPr/>
        </p:nvSpPr>
        <p:spPr bwMode="auto">
          <a:xfrm>
            <a:off x="3028950" y="2452688"/>
            <a:ext cx="9906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200" b="1">
                <a:solidFill>
                  <a:schemeClr val="bg1"/>
                </a:solidFill>
              </a:rPr>
              <a:t>Installation</a:t>
            </a:r>
          </a:p>
        </p:txBody>
      </p:sp>
      <p:sp>
        <p:nvSpPr>
          <p:cNvPr id="260138" name="Text Box 42"/>
          <p:cNvSpPr txBox="1">
            <a:spLocks noChangeArrowheads="1"/>
          </p:cNvSpPr>
          <p:nvPr/>
        </p:nvSpPr>
        <p:spPr bwMode="auto">
          <a:xfrm>
            <a:off x="419100" y="3119438"/>
            <a:ext cx="474663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200" b="1">
                <a:solidFill>
                  <a:srgbClr val="0000FF"/>
                </a:solidFill>
                <a:latin typeface="Verdana" pitchFamily="34" charset="0"/>
              </a:rPr>
              <a:t>yes</a:t>
            </a:r>
          </a:p>
        </p:txBody>
      </p:sp>
      <p:sp>
        <p:nvSpPr>
          <p:cNvPr id="260139" name="AutoShape 43"/>
          <p:cNvSpPr>
            <a:spLocks noChangeArrowheads="1"/>
          </p:cNvSpPr>
          <p:nvPr/>
        </p:nvSpPr>
        <p:spPr bwMode="auto">
          <a:xfrm>
            <a:off x="2096326" y="3462338"/>
            <a:ext cx="3529012" cy="515302"/>
          </a:xfrm>
          <a:custGeom>
            <a:avLst/>
            <a:gdLst>
              <a:gd name="G0" fmla="+- 8794 0 0"/>
              <a:gd name="G1" fmla="+- 21600 0 8794"/>
              <a:gd name="G2" fmla="*/ 8794 1 2"/>
              <a:gd name="G3" fmla="+- 21600 0 G2"/>
              <a:gd name="G4" fmla="+/ 8794 21600 2"/>
              <a:gd name="G5" fmla="+/ G1 0 2"/>
              <a:gd name="G6" fmla="*/ 21600 21600 8794"/>
              <a:gd name="G7" fmla="*/ G6 1 2"/>
              <a:gd name="G8" fmla="+- 21600 0 G7"/>
              <a:gd name="G9" fmla="*/ 21600 1 2"/>
              <a:gd name="G10" fmla="+- 8794 0 G9"/>
              <a:gd name="G11" fmla="?: G10 G8 0"/>
              <a:gd name="G12" fmla="?: G10 G7 21600"/>
              <a:gd name="T0" fmla="*/ 17203 w 21600"/>
              <a:gd name="T1" fmla="*/ 10800 h 21600"/>
              <a:gd name="T2" fmla="*/ 10800 w 21600"/>
              <a:gd name="T3" fmla="*/ 21600 h 21600"/>
              <a:gd name="T4" fmla="*/ 4397 w 21600"/>
              <a:gd name="T5" fmla="*/ 10800 h 21600"/>
              <a:gd name="T6" fmla="*/ 10800 w 21600"/>
              <a:gd name="T7" fmla="*/ 0 h 21600"/>
              <a:gd name="T8" fmla="*/ 6197 w 21600"/>
              <a:gd name="T9" fmla="*/ 6197 h 21600"/>
              <a:gd name="T10" fmla="*/ 15403 w 21600"/>
              <a:gd name="T11" fmla="*/ 15403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>
                <a:moveTo>
                  <a:pt x="0" y="0"/>
                </a:moveTo>
                <a:lnTo>
                  <a:pt x="8794" y="21600"/>
                </a:lnTo>
                <a:lnTo>
                  <a:pt x="12806" y="21600"/>
                </a:lnTo>
                <a:lnTo>
                  <a:pt x="21600" y="0"/>
                </a:lnTo>
                <a:close/>
              </a:path>
            </a:pathLst>
          </a:custGeom>
          <a:gradFill rotWithShape="1">
            <a:gsLst>
              <a:gs pos="0">
                <a:schemeClr val="accent2">
                  <a:gamma/>
                  <a:tint val="43137"/>
                  <a:invGamma/>
                  <a:alpha val="25999"/>
                </a:schemeClr>
              </a:gs>
              <a:gs pos="100000">
                <a:schemeClr val="accent2">
                  <a:alpha val="95000"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260140" name="Text Box 44"/>
          <p:cNvSpPr txBox="1">
            <a:spLocks noChangeArrowheads="1"/>
          </p:cNvSpPr>
          <p:nvPr/>
        </p:nvSpPr>
        <p:spPr bwMode="auto">
          <a:xfrm>
            <a:off x="3369310" y="3501136"/>
            <a:ext cx="101021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de-DE" sz="1400" b="1">
                <a:solidFill>
                  <a:schemeClr val="bg1"/>
                </a:solidFill>
              </a:rPr>
              <a:t>expand &amp;</a:t>
            </a:r>
          </a:p>
          <a:p>
            <a:pPr algn="ctr"/>
            <a:r>
              <a:rPr lang="de-DE" sz="1400" b="1">
                <a:solidFill>
                  <a:schemeClr val="bg1"/>
                </a:solidFill>
              </a:rPr>
              <a:t>attach</a:t>
            </a:r>
          </a:p>
        </p:txBody>
      </p:sp>
      <p:sp>
        <p:nvSpPr>
          <p:cNvPr id="260141" name="Text Box 45"/>
          <p:cNvSpPr txBox="1">
            <a:spLocks noChangeArrowheads="1"/>
          </p:cNvSpPr>
          <p:nvPr/>
        </p:nvSpPr>
        <p:spPr bwMode="auto">
          <a:xfrm>
            <a:off x="1068388" y="2252663"/>
            <a:ext cx="39687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200" b="1">
                <a:solidFill>
                  <a:srgbClr val="0000FF"/>
                </a:solidFill>
                <a:latin typeface="Verdana" pitchFamily="34" charset="0"/>
              </a:rPr>
              <a:t>no</a:t>
            </a:r>
          </a:p>
        </p:txBody>
      </p:sp>
      <p:sp>
        <p:nvSpPr>
          <p:cNvPr id="44" name="AutoShape 48"/>
          <p:cNvSpPr>
            <a:spLocks noChangeArrowheads="1"/>
          </p:cNvSpPr>
          <p:nvPr/>
        </p:nvSpPr>
        <p:spPr bwMode="auto">
          <a:xfrm>
            <a:off x="718183" y="4685418"/>
            <a:ext cx="3008104" cy="412750"/>
          </a:xfrm>
          <a:custGeom>
            <a:avLst/>
            <a:gdLst>
              <a:gd name="G0" fmla="+- 9527 0 0"/>
              <a:gd name="G1" fmla="+- 21600 0 9527"/>
              <a:gd name="G2" fmla="*/ 9527 1 2"/>
              <a:gd name="G3" fmla="+- 21600 0 G2"/>
              <a:gd name="G4" fmla="+/ 9527 21600 2"/>
              <a:gd name="G5" fmla="+/ G1 0 2"/>
              <a:gd name="G6" fmla="*/ 21600 21600 9527"/>
              <a:gd name="G7" fmla="*/ G6 1 2"/>
              <a:gd name="G8" fmla="+- 21600 0 G7"/>
              <a:gd name="G9" fmla="*/ 21600 1 2"/>
              <a:gd name="G10" fmla="+- 9527 0 G9"/>
              <a:gd name="G11" fmla="?: G10 G8 0"/>
              <a:gd name="G12" fmla="?: G10 G7 21600"/>
              <a:gd name="T0" fmla="*/ 16836 w 21600"/>
              <a:gd name="T1" fmla="*/ 10800 h 21600"/>
              <a:gd name="T2" fmla="*/ 10800 w 21600"/>
              <a:gd name="T3" fmla="*/ 21600 h 21600"/>
              <a:gd name="T4" fmla="*/ 4764 w 21600"/>
              <a:gd name="T5" fmla="*/ 10800 h 21600"/>
              <a:gd name="T6" fmla="*/ 10800 w 21600"/>
              <a:gd name="T7" fmla="*/ 0 h 21600"/>
              <a:gd name="T8" fmla="*/ 6564 w 21600"/>
              <a:gd name="T9" fmla="*/ 6564 h 21600"/>
              <a:gd name="T10" fmla="*/ 15036 w 21600"/>
              <a:gd name="T11" fmla="*/ 15036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>
                <a:moveTo>
                  <a:pt x="0" y="0"/>
                </a:moveTo>
                <a:lnTo>
                  <a:pt x="9527" y="21600"/>
                </a:lnTo>
                <a:lnTo>
                  <a:pt x="12073" y="21600"/>
                </a:lnTo>
                <a:lnTo>
                  <a:pt x="21600" y="0"/>
                </a:lnTo>
                <a:close/>
              </a:path>
            </a:pathLst>
          </a:custGeom>
          <a:gradFill rotWithShape="1">
            <a:gsLst>
              <a:gs pos="0">
                <a:schemeClr val="accent2">
                  <a:gamma/>
                  <a:tint val="43137"/>
                  <a:invGamma/>
                  <a:alpha val="25999"/>
                </a:schemeClr>
              </a:gs>
              <a:gs pos="100000">
                <a:schemeClr val="accent2">
                  <a:alpha val="95000"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pic>
        <p:nvPicPr>
          <p:cNvPr id="45" name="Picture 49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25899" y="6066857"/>
            <a:ext cx="257175" cy="257175"/>
          </a:xfrm>
          <a:prstGeom prst="rect">
            <a:avLst/>
          </a:prstGeom>
          <a:noFill/>
        </p:spPr>
      </p:pic>
      <p:sp>
        <p:nvSpPr>
          <p:cNvPr id="46" name="Text Box 50"/>
          <p:cNvSpPr txBox="1">
            <a:spLocks noChangeArrowheads="1"/>
          </p:cNvSpPr>
          <p:nvPr/>
        </p:nvSpPr>
        <p:spPr bwMode="auto">
          <a:xfrm>
            <a:off x="1608785" y="6089223"/>
            <a:ext cx="1603324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000" b="1"/>
              <a:t>DiversityDescriptions  </a:t>
            </a:r>
          </a:p>
        </p:txBody>
      </p:sp>
      <p:sp>
        <p:nvSpPr>
          <p:cNvPr id="47" name="Text Box 51"/>
          <p:cNvSpPr txBox="1">
            <a:spLocks noChangeArrowheads="1"/>
          </p:cNvSpPr>
          <p:nvPr/>
        </p:nvSpPr>
        <p:spPr bwMode="auto">
          <a:xfrm>
            <a:off x="1817316" y="4714162"/>
            <a:ext cx="809837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400" b="1">
                <a:solidFill>
                  <a:schemeClr val="bg1"/>
                </a:solidFill>
              </a:rPr>
              <a:t>expand</a:t>
            </a:r>
          </a:p>
        </p:txBody>
      </p:sp>
      <p:sp>
        <p:nvSpPr>
          <p:cNvPr id="49" name="Text Box 15"/>
          <p:cNvSpPr txBox="1">
            <a:spLocks noChangeArrowheads="1"/>
          </p:cNvSpPr>
          <p:nvPr/>
        </p:nvSpPr>
        <p:spPr bwMode="auto">
          <a:xfrm>
            <a:off x="1170802" y="4422718"/>
            <a:ext cx="2419252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000" b="1"/>
              <a:t>DiversityDescriptionsSetup 4.x.x.zip </a:t>
            </a:r>
          </a:p>
        </p:txBody>
      </p:sp>
      <p:sp>
        <p:nvSpPr>
          <p:cNvPr id="50" name="AutoShape 48"/>
          <p:cNvSpPr>
            <a:spLocks noChangeArrowheads="1"/>
          </p:cNvSpPr>
          <p:nvPr/>
        </p:nvSpPr>
        <p:spPr bwMode="auto">
          <a:xfrm>
            <a:off x="1321551" y="6366277"/>
            <a:ext cx="1801368" cy="296736"/>
          </a:xfrm>
          <a:custGeom>
            <a:avLst/>
            <a:gdLst>
              <a:gd name="G0" fmla="+- 9527 0 0"/>
              <a:gd name="G1" fmla="+- 21600 0 9527"/>
              <a:gd name="G2" fmla="*/ 9527 1 2"/>
              <a:gd name="G3" fmla="+- 21600 0 G2"/>
              <a:gd name="G4" fmla="+/ 9527 21600 2"/>
              <a:gd name="G5" fmla="+/ G1 0 2"/>
              <a:gd name="G6" fmla="*/ 21600 21600 9527"/>
              <a:gd name="G7" fmla="*/ G6 1 2"/>
              <a:gd name="G8" fmla="+- 21600 0 G7"/>
              <a:gd name="G9" fmla="*/ 21600 1 2"/>
              <a:gd name="G10" fmla="+- 9527 0 G9"/>
              <a:gd name="G11" fmla="?: G10 G8 0"/>
              <a:gd name="G12" fmla="?: G10 G7 21600"/>
              <a:gd name="T0" fmla="*/ 16836 w 21600"/>
              <a:gd name="T1" fmla="*/ 10800 h 21600"/>
              <a:gd name="T2" fmla="*/ 10800 w 21600"/>
              <a:gd name="T3" fmla="*/ 21600 h 21600"/>
              <a:gd name="T4" fmla="*/ 4764 w 21600"/>
              <a:gd name="T5" fmla="*/ 10800 h 21600"/>
              <a:gd name="T6" fmla="*/ 10800 w 21600"/>
              <a:gd name="T7" fmla="*/ 0 h 21600"/>
              <a:gd name="T8" fmla="*/ 6564 w 21600"/>
              <a:gd name="T9" fmla="*/ 6564 h 21600"/>
              <a:gd name="T10" fmla="*/ 15036 w 21600"/>
              <a:gd name="T11" fmla="*/ 15036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>
                <a:moveTo>
                  <a:pt x="0" y="0"/>
                </a:moveTo>
                <a:lnTo>
                  <a:pt x="9527" y="21600"/>
                </a:lnTo>
                <a:lnTo>
                  <a:pt x="12073" y="21600"/>
                </a:lnTo>
                <a:lnTo>
                  <a:pt x="21600" y="0"/>
                </a:lnTo>
                <a:close/>
              </a:path>
            </a:pathLst>
          </a:custGeom>
          <a:gradFill rotWithShape="1">
            <a:gsLst>
              <a:gs pos="0">
                <a:schemeClr val="accent2">
                  <a:gamma/>
                  <a:tint val="43137"/>
                  <a:invGamma/>
                  <a:alpha val="25999"/>
                </a:schemeClr>
              </a:gs>
              <a:gs pos="100000">
                <a:schemeClr val="accent2">
                  <a:alpha val="95000"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51" name="Text Box 51"/>
          <p:cNvSpPr txBox="1">
            <a:spLocks noChangeArrowheads="1"/>
          </p:cNvSpPr>
          <p:nvPr/>
        </p:nvSpPr>
        <p:spPr bwMode="auto">
          <a:xfrm>
            <a:off x="1935936" y="6355236"/>
            <a:ext cx="57259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400" b="1">
                <a:solidFill>
                  <a:schemeClr val="bg1"/>
                </a:solidFill>
              </a:rPr>
              <a:t>start</a:t>
            </a:r>
          </a:p>
        </p:txBody>
      </p:sp>
      <p:sp>
        <p:nvSpPr>
          <p:cNvPr id="3" name="Textfeld 2"/>
          <p:cNvSpPr txBox="1"/>
          <p:nvPr/>
        </p:nvSpPr>
        <p:spPr>
          <a:xfrm>
            <a:off x="4483768" y="4050470"/>
            <a:ext cx="415143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100" b="1"/>
              <a:t>Alternative method</a:t>
            </a:r>
            <a:r>
              <a:rPr lang="de-DE" sz="1100"/>
              <a:t> - no Windows administrator rights required</a:t>
            </a:r>
          </a:p>
        </p:txBody>
      </p:sp>
      <p:pic>
        <p:nvPicPr>
          <p:cNvPr id="55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949466" y="4325426"/>
            <a:ext cx="313647" cy="3001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6" name="AutoShape 48"/>
          <p:cNvSpPr>
            <a:spLocks noChangeArrowheads="1"/>
          </p:cNvSpPr>
          <p:nvPr/>
        </p:nvSpPr>
        <p:spPr bwMode="auto">
          <a:xfrm>
            <a:off x="756997" y="5541751"/>
            <a:ext cx="3008104" cy="412750"/>
          </a:xfrm>
          <a:custGeom>
            <a:avLst/>
            <a:gdLst>
              <a:gd name="G0" fmla="+- 9527 0 0"/>
              <a:gd name="G1" fmla="+- 21600 0 9527"/>
              <a:gd name="G2" fmla="*/ 9527 1 2"/>
              <a:gd name="G3" fmla="+- 21600 0 G2"/>
              <a:gd name="G4" fmla="+/ 9527 21600 2"/>
              <a:gd name="G5" fmla="+/ G1 0 2"/>
              <a:gd name="G6" fmla="*/ 21600 21600 9527"/>
              <a:gd name="G7" fmla="*/ G6 1 2"/>
              <a:gd name="G8" fmla="+- 21600 0 G7"/>
              <a:gd name="G9" fmla="*/ 21600 1 2"/>
              <a:gd name="G10" fmla="+- 9527 0 G9"/>
              <a:gd name="G11" fmla="?: G10 G8 0"/>
              <a:gd name="G12" fmla="?: G10 G7 21600"/>
              <a:gd name="T0" fmla="*/ 16836 w 21600"/>
              <a:gd name="T1" fmla="*/ 10800 h 21600"/>
              <a:gd name="T2" fmla="*/ 10800 w 21600"/>
              <a:gd name="T3" fmla="*/ 21600 h 21600"/>
              <a:gd name="T4" fmla="*/ 4764 w 21600"/>
              <a:gd name="T5" fmla="*/ 10800 h 21600"/>
              <a:gd name="T6" fmla="*/ 10800 w 21600"/>
              <a:gd name="T7" fmla="*/ 0 h 21600"/>
              <a:gd name="T8" fmla="*/ 6564 w 21600"/>
              <a:gd name="T9" fmla="*/ 6564 h 21600"/>
              <a:gd name="T10" fmla="*/ 15036 w 21600"/>
              <a:gd name="T11" fmla="*/ 15036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>
                <a:moveTo>
                  <a:pt x="0" y="0"/>
                </a:moveTo>
                <a:lnTo>
                  <a:pt x="9527" y="21600"/>
                </a:lnTo>
                <a:lnTo>
                  <a:pt x="12073" y="21600"/>
                </a:lnTo>
                <a:lnTo>
                  <a:pt x="21600" y="0"/>
                </a:lnTo>
                <a:close/>
              </a:path>
            </a:pathLst>
          </a:custGeom>
          <a:gradFill rotWithShape="1">
            <a:gsLst>
              <a:gs pos="0">
                <a:schemeClr val="accent2">
                  <a:gamma/>
                  <a:tint val="43137"/>
                  <a:invGamma/>
                  <a:alpha val="25999"/>
                </a:schemeClr>
              </a:gs>
              <a:gs pos="100000">
                <a:schemeClr val="accent2">
                  <a:alpha val="95000"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57" name="Text Box 51"/>
          <p:cNvSpPr txBox="1">
            <a:spLocks noChangeArrowheads="1"/>
          </p:cNvSpPr>
          <p:nvPr/>
        </p:nvSpPr>
        <p:spPr bwMode="auto">
          <a:xfrm>
            <a:off x="1871817" y="5568369"/>
            <a:ext cx="70083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400" b="1">
                <a:solidFill>
                  <a:schemeClr val="bg1"/>
                </a:solidFill>
              </a:rPr>
              <a:t>install</a:t>
            </a:r>
          </a:p>
        </p:txBody>
      </p:sp>
      <p:sp>
        <p:nvSpPr>
          <p:cNvPr id="61" name="Text Box 15"/>
          <p:cNvSpPr txBox="1">
            <a:spLocks noChangeArrowheads="1"/>
          </p:cNvSpPr>
          <p:nvPr/>
        </p:nvSpPr>
        <p:spPr bwMode="auto">
          <a:xfrm>
            <a:off x="1277024" y="5263139"/>
            <a:ext cx="2399626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de-DE" sz="1000" b="1"/>
              <a:t>DiversityDescriptionsSetup.msi </a:t>
            </a:r>
          </a:p>
        </p:txBody>
      </p:sp>
      <p:pic>
        <p:nvPicPr>
          <p:cNvPr id="41062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402" y="5177296"/>
            <a:ext cx="323965" cy="332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" name="AutoShape 48"/>
          <p:cNvSpPr>
            <a:spLocks noChangeArrowheads="1"/>
          </p:cNvSpPr>
          <p:nvPr/>
        </p:nvSpPr>
        <p:spPr bwMode="auto">
          <a:xfrm>
            <a:off x="4853806" y="4685418"/>
            <a:ext cx="3008104" cy="412750"/>
          </a:xfrm>
          <a:custGeom>
            <a:avLst/>
            <a:gdLst>
              <a:gd name="G0" fmla="+- 9527 0 0"/>
              <a:gd name="G1" fmla="+- 21600 0 9527"/>
              <a:gd name="G2" fmla="*/ 9527 1 2"/>
              <a:gd name="G3" fmla="+- 21600 0 G2"/>
              <a:gd name="G4" fmla="+/ 9527 21600 2"/>
              <a:gd name="G5" fmla="+/ G1 0 2"/>
              <a:gd name="G6" fmla="*/ 21600 21600 9527"/>
              <a:gd name="G7" fmla="*/ G6 1 2"/>
              <a:gd name="G8" fmla="+- 21600 0 G7"/>
              <a:gd name="G9" fmla="*/ 21600 1 2"/>
              <a:gd name="G10" fmla="+- 9527 0 G9"/>
              <a:gd name="G11" fmla="?: G10 G8 0"/>
              <a:gd name="G12" fmla="?: G10 G7 21600"/>
              <a:gd name="T0" fmla="*/ 16836 w 21600"/>
              <a:gd name="T1" fmla="*/ 10800 h 21600"/>
              <a:gd name="T2" fmla="*/ 10800 w 21600"/>
              <a:gd name="T3" fmla="*/ 21600 h 21600"/>
              <a:gd name="T4" fmla="*/ 4764 w 21600"/>
              <a:gd name="T5" fmla="*/ 10800 h 21600"/>
              <a:gd name="T6" fmla="*/ 10800 w 21600"/>
              <a:gd name="T7" fmla="*/ 0 h 21600"/>
              <a:gd name="T8" fmla="*/ 6564 w 21600"/>
              <a:gd name="T9" fmla="*/ 6564 h 21600"/>
              <a:gd name="T10" fmla="*/ 15036 w 21600"/>
              <a:gd name="T11" fmla="*/ 15036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>
                <a:moveTo>
                  <a:pt x="0" y="0"/>
                </a:moveTo>
                <a:lnTo>
                  <a:pt x="9527" y="21600"/>
                </a:lnTo>
                <a:lnTo>
                  <a:pt x="12073" y="21600"/>
                </a:lnTo>
                <a:lnTo>
                  <a:pt x="21600" y="0"/>
                </a:lnTo>
                <a:close/>
              </a:path>
            </a:pathLst>
          </a:custGeom>
          <a:gradFill rotWithShape="1">
            <a:gsLst>
              <a:gs pos="0">
                <a:schemeClr val="accent2">
                  <a:gamma/>
                  <a:tint val="43137"/>
                  <a:invGamma/>
                  <a:alpha val="25999"/>
                </a:schemeClr>
              </a:gs>
              <a:gs pos="100000">
                <a:schemeClr val="accent2">
                  <a:alpha val="95000"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pic>
        <p:nvPicPr>
          <p:cNvPr id="64" name="Picture 49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32934" y="6066857"/>
            <a:ext cx="257175" cy="257175"/>
          </a:xfrm>
          <a:prstGeom prst="rect">
            <a:avLst/>
          </a:prstGeom>
          <a:noFill/>
        </p:spPr>
      </p:pic>
      <p:sp>
        <p:nvSpPr>
          <p:cNvPr id="65" name="Text Box 50"/>
          <p:cNvSpPr txBox="1">
            <a:spLocks noChangeArrowheads="1"/>
          </p:cNvSpPr>
          <p:nvPr/>
        </p:nvSpPr>
        <p:spPr bwMode="auto">
          <a:xfrm>
            <a:off x="5615820" y="6089223"/>
            <a:ext cx="181492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000" b="1"/>
              <a:t>DiversityDescriptions.exe  </a:t>
            </a:r>
          </a:p>
        </p:txBody>
      </p:sp>
      <p:sp>
        <p:nvSpPr>
          <p:cNvPr id="66" name="Text Box 51"/>
          <p:cNvSpPr txBox="1">
            <a:spLocks noChangeArrowheads="1"/>
          </p:cNvSpPr>
          <p:nvPr/>
        </p:nvSpPr>
        <p:spPr bwMode="auto">
          <a:xfrm>
            <a:off x="5952939" y="4714162"/>
            <a:ext cx="809837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400" b="1">
                <a:solidFill>
                  <a:schemeClr val="bg1"/>
                </a:solidFill>
              </a:rPr>
              <a:t>expand</a:t>
            </a:r>
          </a:p>
        </p:txBody>
      </p:sp>
      <p:sp>
        <p:nvSpPr>
          <p:cNvPr id="67" name="Text Box 15"/>
          <p:cNvSpPr txBox="1">
            <a:spLocks noChangeArrowheads="1"/>
          </p:cNvSpPr>
          <p:nvPr/>
        </p:nvSpPr>
        <p:spPr bwMode="auto">
          <a:xfrm>
            <a:off x="5306425" y="4422718"/>
            <a:ext cx="2419252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000" b="1"/>
              <a:t>DiversityDescriptionsSetup 4.x.x.zip </a:t>
            </a:r>
          </a:p>
        </p:txBody>
      </p:sp>
      <p:sp>
        <p:nvSpPr>
          <p:cNvPr id="68" name="AutoShape 48"/>
          <p:cNvSpPr>
            <a:spLocks noChangeArrowheads="1"/>
          </p:cNvSpPr>
          <p:nvPr/>
        </p:nvSpPr>
        <p:spPr bwMode="auto">
          <a:xfrm>
            <a:off x="5457174" y="6366277"/>
            <a:ext cx="1801368" cy="296736"/>
          </a:xfrm>
          <a:custGeom>
            <a:avLst/>
            <a:gdLst>
              <a:gd name="G0" fmla="+- 9527 0 0"/>
              <a:gd name="G1" fmla="+- 21600 0 9527"/>
              <a:gd name="G2" fmla="*/ 9527 1 2"/>
              <a:gd name="G3" fmla="+- 21600 0 G2"/>
              <a:gd name="G4" fmla="+/ 9527 21600 2"/>
              <a:gd name="G5" fmla="+/ G1 0 2"/>
              <a:gd name="G6" fmla="*/ 21600 21600 9527"/>
              <a:gd name="G7" fmla="*/ G6 1 2"/>
              <a:gd name="G8" fmla="+- 21600 0 G7"/>
              <a:gd name="G9" fmla="*/ 21600 1 2"/>
              <a:gd name="G10" fmla="+- 9527 0 G9"/>
              <a:gd name="G11" fmla="?: G10 G8 0"/>
              <a:gd name="G12" fmla="?: G10 G7 21600"/>
              <a:gd name="T0" fmla="*/ 16836 w 21600"/>
              <a:gd name="T1" fmla="*/ 10800 h 21600"/>
              <a:gd name="T2" fmla="*/ 10800 w 21600"/>
              <a:gd name="T3" fmla="*/ 21600 h 21600"/>
              <a:gd name="T4" fmla="*/ 4764 w 21600"/>
              <a:gd name="T5" fmla="*/ 10800 h 21600"/>
              <a:gd name="T6" fmla="*/ 10800 w 21600"/>
              <a:gd name="T7" fmla="*/ 0 h 21600"/>
              <a:gd name="T8" fmla="*/ 6564 w 21600"/>
              <a:gd name="T9" fmla="*/ 6564 h 21600"/>
              <a:gd name="T10" fmla="*/ 15036 w 21600"/>
              <a:gd name="T11" fmla="*/ 15036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>
                <a:moveTo>
                  <a:pt x="0" y="0"/>
                </a:moveTo>
                <a:lnTo>
                  <a:pt x="9527" y="21600"/>
                </a:lnTo>
                <a:lnTo>
                  <a:pt x="12073" y="21600"/>
                </a:lnTo>
                <a:lnTo>
                  <a:pt x="21600" y="0"/>
                </a:lnTo>
                <a:close/>
              </a:path>
            </a:pathLst>
          </a:custGeom>
          <a:gradFill rotWithShape="1">
            <a:gsLst>
              <a:gs pos="0">
                <a:schemeClr val="accent2">
                  <a:gamma/>
                  <a:tint val="43137"/>
                  <a:invGamma/>
                  <a:alpha val="25999"/>
                </a:schemeClr>
              </a:gs>
              <a:gs pos="100000">
                <a:schemeClr val="accent2">
                  <a:alpha val="95000"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69" name="Text Box 51"/>
          <p:cNvSpPr txBox="1">
            <a:spLocks noChangeArrowheads="1"/>
          </p:cNvSpPr>
          <p:nvPr/>
        </p:nvSpPr>
        <p:spPr bwMode="auto">
          <a:xfrm>
            <a:off x="6071559" y="6355236"/>
            <a:ext cx="57259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400" b="1">
                <a:solidFill>
                  <a:schemeClr val="bg1"/>
                </a:solidFill>
              </a:rPr>
              <a:t>start</a:t>
            </a:r>
          </a:p>
        </p:txBody>
      </p:sp>
      <p:pic>
        <p:nvPicPr>
          <p:cNvPr id="70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085089" y="4325426"/>
            <a:ext cx="313647" cy="3001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" name="AutoShape 48"/>
          <p:cNvSpPr>
            <a:spLocks noChangeArrowheads="1"/>
          </p:cNvSpPr>
          <p:nvPr/>
        </p:nvSpPr>
        <p:spPr bwMode="auto">
          <a:xfrm>
            <a:off x="4892620" y="5541751"/>
            <a:ext cx="3008104" cy="412750"/>
          </a:xfrm>
          <a:custGeom>
            <a:avLst/>
            <a:gdLst>
              <a:gd name="G0" fmla="+- 9527 0 0"/>
              <a:gd name="G1" fmla="+- 21600 0 9527"/>
              <a:gd name="G2" fmla="*/ 9527 1 2"/>
              <a:gd name="G3" fmla="+- 21600 0 G2"/>
              <a:gd name="G4" fmla="+/ 9527 21600 2"/>
              <a:gd name="G5" fmla="+/ G1 0 2"/>
              <a:gd name="G6" fmla="*/ 21600 21600 9527"/>
              <a:gd name="G7" fmla="*/ G6 1 2"/>
              <a:gd name="G8" fmla="+- 21600 0 G7"/>
              <a:gd name="G9" fmla="*/ 21600 1 2"/>
              <a:gd name="G10" fmla="+- 9527 0 G9"/>
              <a:gd name="G11" fmla="?: G10 G8 0"/>
              <a:gd name="G12" fmla="?: G10 G7 21600"/>
              <a:gd name="T0" fmla="*/ 16836 w 21600"/>
              <a:gd name="T1" fmla="*/ 10800 h 21600"/>
              <a:gd name="T2" fmla="*/ 10800 w 21600"/>
              <a:gd name="T3" fmla="*/ 21600 h 21600"/>
              <a:gd name="T4" fmla="*/ 4764 w 21600"/>
              <a:gd name="T5" fmla="*/ 10800 h 21600"/>
              <a:gd name="T6" fmla="*/ 10800 w 21600"/>
              <a:gd name="T7" fmla="*/ 0 h 21600"/>
              <a:gd name="T8" fmla="*/ 6564 w 21600"/>
              <a:gd name="T9" fmla="*/ 6564 h 21600"/>
              <a:gd name="T10" fmla="*/ 15036 w 21600"/>
              <a:gd name="T11" fmla="*/ 15036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>
                <a:moveTo>
                  <a:pt x="0" y="0"/>
                </a:moveTo>
                <a:lnTo>
                  <a:pt x="9527" y="21600"/>
                </a:lnTo>
                <a:lnTo>
                  <a:pt x="12073" y="21600"/>
                </a:lnTo>
                <a:lnTo>
                  <a:pt x="21600" y="0"/>
                </a:lnTo>
                <a:close/>
              </a:path>
            </a:pathLst>
          </a:custGeom>
          <a:gradFill rotWithShape="1">
            <a:gsLst>
              <a:gs pos="0">
                <a:schemeClr val="accent2">
                  <a:gamma/>
                  <a:tint val="43137"/>
                  <a:invGamma/>
                  <a:alpha val="25999"/>
                </a:schemeClr>
              </a:gs>
              <a:gs pos="100000">
                <a:schemeClr val="accent2">
                  <a:alpha val="95000"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72" name="Text Box 51"/>
          <p:cNvSpPr txBox="1">
            <a:spLocks noChangeArrowheads="1"/>
          </p:cNvSpPr>
          <p:nvPr/>
        </p:nvSpPr>
        <p:spPr bwMode="auto">
          <a:xfrm>
            <a:off x="6007440" y="5568369"/>
            <a:ext cx="809837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400" b="1">
                <a:solidFill>
                  <a:schemeClr val="bg1"/>
                </a:solidFill>
              </a:rPr>
              <a:t>unpack</a:t>
            </a:r>
          </a:p>
        </p:txBody>
      </p:sp>
      <p:sp>
        <p:nvSpPr>
          <p:cNvPr id="73" name="Text Box 15"/>
          <p:cNvSpPr txBox="1">
            <a:spLocks noChangeArrowheads="1"/>
          </p:cNvSpPr>
          <p:nvPr/>
        </p:nvSpPr>
        <p:spPr bwMode="auto">
          <a:xfrm>
            <a:off x="5412647" y="5263139"/>
            <a:ext cx="2399626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de-DE" sz="1000" b="1"/>
              <a:t>DiversityDescriptionsUnpack.bat </a:t>
            </a:r>
          </a:p>
        </p:txBody>
      </p:sp>
      <p:cxnSp>
        <p:nvCxnSpPr>
          <p:cNvPr id="5" name="Gerade Verbindung 4"/>
          <p:cNvCxnSpPr/>
          <p:nvPr/>
        </p:nvCxnSpPr>
        <p:spPr>
          <a:xfrm flipH="1">
            <a:off x="4370896" y="4050470"/>
            <a:ext cx="9017" cy="280753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3700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9262" y="5233135"/>
            <a:ext cx="31432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AutoShape 3"/>
          <p:cNvSpPr>
            <a:spLocks noChangeArrowheads="1"/>
          </p:cNvSpPr>
          <p:nvPr/>
        </p:nvSpPr>
        <p:spPr bwMode="auto">
          <a:xfrm>
            <a:off x="477838" y="2700338"/>
            <a:ext cx="360362" cy="1347787"/>
          </a:xfrm>
          <a:prstGeom prst="downArrow">
            <a:avLst>
              <a:gd name="adj1" fmla="val 49778"/>
              <a:gd name="adj2" fmla="val 70923"/>
            </a:avLst>
          </a:prstGeom>
          <a:gradFill rotWithShape="1">
            <a:gsLst>
              <a:gs pos="0">
                <a:schemeClr val="accent2">
                  <a:gamma/>
                  <a:tint val="13725"/>
                  <a:invGamma/>
                  <a:alpha val="41000"/>
                </a:schemeClr>
              </a:gs>
              <a:gs pos="100000">
                <a:schemeClr val="accent2">
                  <a:alpha val="94000"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de-DE" sz="1200" b="1">
              <a:solidFill>
                <a:srgbClr val="0000FF"/>
              </a:solidFill>
              <a:latin typeface="Verdana" pitchFamily="34" charset="0"/>
            </a:endParaRPr>
          </a:p>
        </p:txBody>
      </p:sp>
      <p:sp>
        <p:nvSpPr>
          <p:cNvPr id="46" name="AutoShape 4"/>
          <p:cNvSpPr>
            <a:spLocks noChangeArrowheads="1"/>
          </p:cNvSpPr>
          <p:nvPr/>
        </p:nvSpPr>
        <p:spPr bwMode="auto">
          <a:xfrm>
            <a:off x="477838" y="747713"/>
            <a:ext cx="360362" cy="1347787"/>
          </a:xfrm>
          <a:prstGeom prst="downArrow">
            <a:avLst>
              <a:gd name="adj1" fmla="val 49778"/>
              <a:gd name="adj2" fmla="val 70923"/>
            </a:avLst>
          </a:prstGeom>
          <a:gradFill rotWithShape="1">
            <a:gsLst>
              <a:gs pos="0">
                <a:schemeClr val="accent2">
                  <a:gamma/>
                  <a:tint val="13725"/>
                  <a:invGamma/>
                  <a:alpha val="41000"/>
                </a:schemeClr>
              </a:gs>
              <a:gs pos="100000">
                <a:schemeClr val="accent2">
                  <a:alpha val="94000"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de-DE" sz="1200" b="1">
              <a:solidFill>
                <a:srgbClr val="0000FF"/>
              </a:solidFill>
              <a:latin typeface="Verdana" pitchFamily="34" charset="0"/>
            </a:endParaRPr>
          </a:p>
        </p:txBody>
      </p:sp>
      <p:sp>
        <p:nvSpPr>
          <p:cNvPr id="47" name="Text Box 5"/>
          <p:cNvSpPr txBox="1">
            <a:spLocks noChangeArrowheads="1"/>
          </p:cNvSpPr>
          <p:nvPr/>
        </p:nvSpPr>
        <p:spPr bwMode="auto">
          <a:xfrm>
            <a:off x="2108200" y="398463"/>
            <a:ext cx="2271713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000" u="sng">
                <a:solidFill>
                  <a:srgbClr val="0000FF"/>
                </a:solidFill>
              </a:rPr>
              <a:t>http://www.microsoft.com/downloads/</a:t>
            </a:r>
          </a:p>
        </p:txBody>
      </p:sp>
      <p:sp>
        <p:nvSpPr>
          <p:cNvPr id="48" name="Text Box 6"/>
          <p:cNvSpPr txBox="1">
            <a:spLocks noChangeArrowheads="1"/>
          </p:cNvSpPr>
          <p:nvPr/>
        </p:nvSpPr>
        <p:spPr bwMode="auto">
          <a:xfrm>
            <a:off x="2141440" y="2804954"/>
            <a:ext cx="3714478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000" u="sng">
                <a:solidFill>
                  <a:srgbClr val="0000FF"/>
                </a:solidFill>
              </a:rPr>
              <a:t>http://www.diversityworkbench.net/Portal/DiversityDescriptions</a:t>
            </a:r>
          </a:p>
        </p:txBody>
      </p:sp>
      <p:sp>
        <p:nvSpPr>
          <p:cNvPr id="49" name="AutoShape 7" descr="SqlExprExe"/>
          <p:cNvSpPr>
            <a:spLocks noChangeAspect="1" noChangeArrowheads="1"/>
          </p:cNvSpPr>
          <p:nvPr/>
        </p:nvSpPr>
        <p:spPr bwMode="auto">
          <a:xfrm>
            <a:off x="5076063" y="3165475"/>
            <a:ext cx="304800" cy="304800"/>
          </a:xfrm>
          <a:prstGeom prst="rect">
            <a:avLst/>
          </a:prstGeom>
          <a:noFill/>
        </p:spPr>
        <p:txBody>
          <a:bodyPr/>
          <a:lstStyle/>
          <a:p>
            <a:endParaRPr lang="de-DE"/>
          </a:p>
        </p:txBody>
      </p:sp>
      <p:pic>
        <p:nvPicPr>
          <p:cNvPr id="50" name="Picture 11" descr="LD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49425" y="3060700"/>
            <a:ext cx="257175" cy="257175"/>
          </a:xfrm>
          <a:prstGeom prst="rect">
            <a:avLst/>
          </a:prstGeom>
          <a:noFill/>
        </p:spPr>
      </p:pic>
      <p:pic>
        <p:nvPicPr>
          <p:cNvPr id="51" name="Picture 12" descr="MD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1976" y="3051175"/>
            <a:ext cx="266700" cy="266700"/>
          </a:xfrm>
          <a:prstGeom prst="rect">
            <a:avLst/>
          </a:prstGeom>
          <a:noFill/>
        </p:spPr>
      </p:pic>
      <p:sp>
        <p:nvSpPr>
          <p:cNvPr id="53" name="Text Box 17"/>
          <p:cNvSpPr txBox="1">
            <a:spLocks noChangeArrowheads="1"/>
          </p:cNvSpPr>
          <p:nvPr/>
        </p:nvSpPr>
        <p:spPr bwMode="auto">
          <a:xfrm>
            <a:off x="3799186" y="3275847"/>
            <a:ext cx="2157651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de-DE" sz="900" b="1"/>
              <a:t>DiversityReferences_Base_log.LDF</a:t>
            </a:r>
            <a:r>
              <a:rPr lang="de-DE" sz="1000" b="1"/>
              <a:t>  </a:t>
            </a:r>
          </a:p>
        </p:txBody>
      </p:sp>
      <p:sp>
        <p:nvSpPr>
          <p:cNvPr id="54" name="Text Box 18"/>
          <p:cNvSpPr txBox="1">
            <a:spLocks noChangeArrowheads="1"/>
          </p:cNvSpPr>
          <p:nvPr/>
        </p:nvSpPr>
        <p:spPr bwMode="auto">
          <a:xfrm>
            <a:off x="1916086" y="3275638"/>
            <a:ext cx="1958330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de-DE" sz="900" b="1"/>
              <a:t>DiversityReferences_Base.MDF  </a:t>
            </a:r>
          </a:p>
        </p:txBody>
      </p:sp>
      <p:sp>
        <p:nvSpPr>
          <p:cNvPr id="55" name="AutoShape 21"/>
          <p:cNvSpPr>
            <a:spLocks noChangeArrowheads="1"/>
          </p:cNvSpPr>
          <p:nvPr/>
        </p:nvSpPr>
        <p:spPr bwMode="auto">
          <a:xfrm rot="39568641">
            <a:off x="1414463" y="2144713"/>
            <a:ext cx="360362" cy="1052512"/>
          </a:xfrm>
          <a:prstGeom prst="downArrow">
            <a:avLst>
              <a:gd name="adj1" fmla="val 50000"/>
              <a:gd name="adj2" fmla="val 73018"/>
            </a:avLst>
          </a:prstGeom>
          <a:gradFill rotWithShape="1">
            <a:gsLst>
              <a:gs pos="0">
                <a:schemeClr val="accent2">
                  <a:gamma/>
                  <a:tint val="13725"/>
                  <a:invGamma/>
                  <a:alpha val="41000"/>
                </a:schemeClr>
              </a:gs>
              <a:gs pos="100000">
                <a:schemeClr val="accent2">
                  <a:alpha val="94000"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56" name="Text Box 23"/>
          <p:cNvSpPr txBox="1">
            <a:spLocks noChangeArrowheads="1"/>
          </p:cNvSpPr>
          <p:nvPr/>
        </p:nvSpPr>
        <p:spPr bwMode="auto">
          <a:xfrm>
            <a:off x="2379961" y="2190885"/>
            <a:ext cx="2523448" cy="24622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000" b="1"/>
              <a:t>Microsoft SQL Server 201x Express</a:t>
            </a:r>
            <a:r>
              <a:rPr lang="de-DE" sz="1000"/>
              <a:t> </a:t>
            </a:r>
            <a:r>
              <a:rPr lang="de-DE" sz="1000" b="1"/>
              <a:t>  </a:t>
            </a:r>
          </a:p>
        </p:txBody>
      </p:sp>
      <p:pic>
        <p:nvPicPr>
          <p:cNvPr id="57" name="Picture 24" descr="SqlServerMsi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71850" y="1943100"/>
            <a:ext cx="304800" cy="304800"/>
          </a:xfrm>
          <a:prstGeom prst="rect">
            <a:avLst/>
          </a:prstGeom>
          <a:noFill/>
        </p:spPr>
      </p:pic>
      <p:sp>
        <p:nvSpPr>
          <p:cNvPr id="61" name="Text Box 25"/>
          <p:cNvSpPr txBox="1">
            <a:spLocks noChangeArrowheads="1"/>
          </p:cNvSpPr>
          <p:nvPr/>
        </p:nvSpPr>
        <p:spPr bwMode="auto">
          <a:xfrm>
            <a:off x="2480533" y="945166"/>
            <a:ext cx="2087431" cy="24622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000" b="1"/>
              <a:t>Microsoft .NET Framework 4.8</a:t>
            </a:r>
          </a:p>
        </p:txBody>
      </p:sp>
      <p:pic>
        <p:nvPicPr>
          <p:cNvPr id="62" name="Picture 26" descr="DotNetFxEx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83268" y="669925"/>
            <a:ext cx="304800" cy="304800"/>
          </a:xfrm>
          <a:prstGeom prst="rect">
            <a:avLst/>
          </a:prstGeom>
          <a:noFill/>
        </p:spPr>
      </p:pic>
      <p:sp>
        <p:nvSpPr>
          <p:cNvPr id="63" name="Text Box 30"/>
          <p:cNvSpPr txBox="1">
            <a:spLocks noChangeArrowheads="1"/>
          </p:cNvSpPr>
          <p:nvPr/>
        </p:nvSpPr>
        <p:spPr bwMode="auto">
          <a:xfrm>
            <a:off x="403810" y="4048125"/>
            <a:ext cx="3663182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000" u="sng">
                <a:solidFill>
                  <a:srgbClr val="0000FF"/>
                </a:solidFill>
              </a:rPr>
              <a:t>http://www.diversityworkbench.net/Portal/DiversityReferences</a:t>
            </a:r>
          </a:p>
        </p:txBody>
      </p:sp>
      <p:sp>
        <p:nvSpPr>
          <p:cNvPr id="64" name="AutoShape 31"/>
          <p:cNvSpPr>
            <a:spLocks noChangeArrowheads="1"/>
          </p:cNvSpPr>
          <p:nvPr/>
        </p:nvSpPr>
        <p:spPr bwMode="auto">
          <a:xfrm rot="16200000">
            <a:off x="1401763" y="4763"/>
            <a:ext cx="360362" cy="1052512"/>
          </a:xfrm>
          <a:prstGeom prst="downArrow">
            <a:avLst>
              <a:gd name="adj1" fmla="val 50000"/>
              <a:gd name="adj2" fmla="val 73018"/>
            </a:avLst>
          </a:prstGeom>
          <a:gradFill rotWithShape="1">
            <a:gsLst>
              <a:gs pos="0">
                <a:schemeClr val="accent2">
                  <a:gamma/>
                  <a:tint val="13725"/>
                  <a:invGamma/>
                  <a:alpha val="41000"/>
                </a:schemeClr>
              </a:gs>
              <a:gs pos="100000">
                <a:schemeClr val="accent2">
                  <a:alpha val="94000"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vert="eaVert" wrap="none" anchor="ctr"/>
          <a:lstStyle/>
          <a:p>
            <a:pPr algn="ctr"/>
            <a:endParaRPr lang="de-DE" sz="1200" b="1">
              <a:solidFill>
                <a:srgbClr val="0000FF"/>
              </a:solidFill>
              <a:latin typeface="Verdana" pitchFamily="34" charset="0"/>
            </a:endParaRPr>
          </a:p>
        </p:txBody>
      </p:sp>
      <p:sp>
        <p:nvSpPr>
          <p:cNvPr id="65" name="Text Box 32"/>
          <p:cNvSpPr txBox="1">
            <a:spLocks noChangeArrowheads="1"/>
          </p:cNvSpPr>
          <p:nvPr/>
        </p:nvSpPr>
        <p:spPr bwMode="auto">
          <a:xfrm>
            <a:off x="1360488" y="368300"/>
            <a:ext cx="39687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200" b="1">
                <a:solidFill>
                  <a:srgbClr val="0000FF"/>
                </a:solidFill>
                <a:latin typeface="Verdana" pitchFamily="34" charset="0"/>
              </a:rPr>
              <a:t>no</a:t>
            </a:r>
          </a:p>
        </p:txBody>
      </p:sp>
      <p:sp>
        <p:nvSpPr>
          <p:cNvPr id="66" name="Text Box 33"/>
          <p:cNvSpPr txBox="1">
            <a:spLocks noChangeArrowheads="1"/>
          </p:cNvSpPr>
          <p:nvPr/>
        </p:nvSpPr>
        <p:spPr bwMode="auto">
          <a:xfrm>
            <a:off x="419100" y="1279525"/>
            <a:ext cx="474663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200" b="1">
                <a:solidFill>
                  <a:srgbClr val="0000FF"/>
                </a:solidFill>
                <a:latin typeface="Verdana" pitchFamily="34" charset="0"/>
              </a:rPr>
              <a:t>yes</a:t>
            </a:r>
          </a:p>
        </p:txBody>
      </p:sp>
      <p:sp>
        <p:nvSpPr>
          <p:cNvPr id="67" name="Rectangle 34"/>
          <p:cNvSpPr>
            <a:spLocks noChangeArrowheads="1"/>
          </p:cNvSpPr>
          <p:nvPr/>
        </p:nvSpPr>
        <p:spPr bwMode="auto">
          <a:xfrm>
            <a:off x="201613" y="152400"/>
            <a:ext cx="914400" cy="576263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de-DE" sz="1000" b="1">
                <a:solidFill>
                  <a:srgbClr val="0000FF"/>
                </a:solidFill>
                <a:latin typeface="Verdana" pitchFamily="34" charset="0"/>
              </a:rPr>
              <a:t>.Net</a:t>
            </a:r>
          </a:p>
          <a:p>
            <a:pPr algn="ctr"/>
            <a:r>
              <a:rPr lang="de-DE" sz="1000" b="1">
                <a:solidFill>
                  <a:srgbClr val="0000FF"/>
                </a:solidFill>
                <a:latin typeface="Verdana" pitchFamily="34" charset="0"/>
              </a:rPr>
              <a:t>Framework</a:t>
            </a:r>
          </a:p>
          <a:p>
            <a:pPr algn="ctr"/>
            <a:r>
              <a:rPr lang="de-DE" sz="1000" b="1">
                <a:solidFill>
                  <a:srgbClr val="0000FF"/>
                </a:solidFill>
                <a:latin typeface="Verdana" pitchFamily="34" charset="0"/>
              </a:rPr>
              <a:t>installed ?</a:t>
            </a:r>
          </a:p>
        </p:txBody>
      </p:sp>
      <p:sp>
        <p:nvSpPr>
          <p:cNvPr id="68" name="AutoShape 35"/>
          <p:cNvSpPr>
            <a:spLocks noChangeArrowheads="1"/>
          </p:cNvSpPr>
          <p:nvPr/>
        </p:nvSpPr>
        <p:spPr bwMode="auto">
          <a:xfrm>
            <a:off x="2480533" y="1124711"/>
            <a:ext cx="2003235" cy="332613"/>
          </a:xfrm>
          <a:custGeom>
            <a:avLst/>
            <a:gdLst>
              <a:gd name="G0" fmla="+- 5949 0 0"/>
              <a:gd name="G1" fmla="+- 21600 0 5949"/>
              <a:gd name="G2" fmla="*/ 5949 1 2"/>
              <a:gd name="G3" fmla="+- 21600 0 G2"/>
              <a:gd name="G4" fmla="+/ 5949 21600 2"/>
              <a:gd name="G5" fmla="+/ G1 0 2"/>
              <a:gd name="G6" fmla="*/ 21600 21600 5949"/>
              <a:gd name="G7" fmla="*/ G6 1 2"/>
              <a:gd name="G8" fmla="+- 21600 0 G7"/>
              <a:gd name="G9" fmla="*/ 21600 1 2"/>
              <a:gd name="G10" fmla="+- 5949 0 G9"/>
              <a:gd name="G11" fmla="?: G10 G8 0"/>
              <a:gd name="G12" fmla="?: G10 G7 21600"/>
              <a:gd name="T0" fmla="*/ 18625 w 21600"/>
              <a:gd name="T1" fmla="*/ 10800 h 21600"/>
              <a:gd name="T2" fmla="*/ 10800 w 21600"/>
              <a:gd name="T3" fmla="*/ 21600 h 21600"/>
              <a:gd name="T4" fmla="*/ 2975 w 21600"/>
              <a:gd name="T5" fmla="*/ 10800 h 21600"/>
              <a:gd name="T6" fmla="*/ 10800 w 21600"/>
              <a:gd name="T7" fmla="*/ 0 h 21600"/>
              <a:gd name="T8" fmla="*/ 4775 w 21600"/>
              <a:gd name="T9" fmla="*/ 4775 h 21600"/>
              <a:gd name="T10" fmla="*/ 16825 w 21600"/>
              <a:gd name="T11" fmla="*/ 16825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>
                <a:moveTo>
                  <a:pt x="0" y="0"/>
                </a:moveTo>
                <a:lnTo>
                  <a:pt x="5949" y="21600"/>
                </a:lnTo>
                <a:lnTo>
                  <a:pt x="15651" y="21600"/>
                </a:lnTo>
                <a:lnTo>
                  <a:pt x="21600" y="0"/>
                </a:lnTo>
                <a:close/>
              </a:path>
            </a:pathLst>
          </a:custGeom>
          <a:gradFill rotWithShape="1">
            <a:gsLst>
              <a:gs pos="0">
                <a:schemeClr val="accent2">
                  <a:gamma/>
                  <a:tint val="43137"/>
                  <a:invGamma/>
                  <a:alpha val="25999"/>
                </a:schemeClr>
              </a:gs>
              <a:gs pos="100000">
                <a:schemeClr val="accent2">
                  <a:alpha val="95000"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69" name="Text Box 36"/>
          <p:cNvSpPr txBox="1">
            <a:spLocks noChangeArrowheads="1"/>
          </p:cNvSpPr>
          <p:nvPr/>
        </p:nvSpPr>
        <p:spPr bwMode="auto">
          <a:xfrm>
            <a:off x="2962974" y="1191387"/>
            <a:ext cx="9906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200" b="1">
                <a:solidFill>
                  <a:schemeClr val="bg1"/>
                </a:solidFill>
              </a:rPr>
              <a:t>Installation</a:t>
            </a:r>
          </a:p>
        </p:txBody>
      </p:sp>
      <p:sp>
        <p:nvSpPr>
          <p:cNvPr id="70" name="Text Box 37"/>
          <p:cNvSpPr txBox="1">
            <a:spLocks noChangeArrowheads="1"/>
          </p:cNvSpPr>
          <p:nvPr/>
        </p:nvSpPr>
        <p:spPr bwMode="auto">
          <a:xfrm>
            <a:off x="2099183" y="1698625"/>
            <a:ext cx="2271713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000" u="sng">
                <a:solidFill>
                  <a:srgbClr val="0000FF"/>
                </a:solidFill>
              </a:rPr>
              <a:t>http://www.microsoft.com/downloads/</a:t>
            </a:r>
          </a:p>
        </p:txBody>
      </p:sp>
      <p:sp>
        <p:nvSpPr>
          <p:cNvPr id="71" name="AutoShape 38"/>
          <p:cNvSpPr>
            <a:spLocks noChangeArrowheads="1"/>
          </p:cNvSpPr>
          <p:nvPr/>
        </p:nvSpPr>
        <p:spPr bwMode="auto">
          <a:xfrm rot="57767395">
            <a:off x="1401763" y="1639888"/>
            <a:ext cx="360362" cy="1052512"/>
          </a:xfrm>
          <a:prstGeom prst="downArrow">
            <a:avLst>
              <a:gd name="adj1" fmla="val 50000"/>
              <a:gd name="adj2" fmla="val 73018"/>
            </a:avLst>
          </a:prstGeom>
          <a:gradFill rotWithShape="1">
            <a:gsLst>
              <a:gs pos="0">
                <a:schemeClr val="accent2">
                  <a:gamma/>
                  <a:tint val="13725"/>
                  <a:invGamma/>
                  <a:alpha val="41000"/>
                </a:schemeClr>
              </a:gs>
              <a:gs pos="100000">
                <a:schemeClr val="accent2">
                  <a:alpha val="94000"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vert="eaVert" wrap="none" anchor="ctr"/>
          <a:lstStyle/>
          <a:p>
            <a:pPr algn="ctr"/>
            <a:endParaRPr lang="de-DE" sz="1200" b="1">
              <a:solidFill>
                <a:srgbClr val="0000FF"/>
              </a:solidFill>
              <a:latin typeface="Verdana" pitchFamily="34" charset="0"/>
            </a:endParaRPr>
          </a:p>
        </p:txBody>
      </p:sp>
      <p:sp>
        <p:nvSpPr>
          <p:cNvPr id="72" name="Rectangle 39"/>
          <p:cNvSpPr>
            <a:spLocks noChangeArrowheads="1"/>
          </p:cNvSpPr>
          <p:nvPr/>
        </p:nvSpPr>
        <p:spPr bwMode="auto">
          <a:xfrm>
            <a:off x="201613" y="2095500"/>
            <a:ext cx="914400" cy="576263"/>
          </a:xfrm>
          <a:prstGeom prst="rect">
            <a:avLst/>
          </a:prstGeom>
          <a:noFill/>
          <a:ln w="38100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de-DE" sz="1000" b="1">
                <a:solidFill>
                  <a:srgbClr val="0000FF"/>
                </a:solidFill>
                <a:latin typeface="Verdana" pitchFamily="34" charset="0"/>
              </a:rPr>
              <a:t>Database</a:t>
            </a:r>
          </a:p>
          <a:p>
            <a:pPr algn="ctr"/>
            <a:r>
              <a:rPr lang="de-DE" sz="1000" b="1">
                <a:solidFill>
                  <a:srgbClr val="0000FF"/>
                </a:solidFill>
                <a:latin typeface="Verdana" pitchFamily="34" charset="0"/>
              </a:rPr>
              <a:t>available ?</a:t>
            </a:r>
          </a:p>
        </p:txBody>
      </p:sp>
      <p:sp>
        <p:nvSpPr>
          <p:cNvPr id="73" name="AutoShape 40"/>
          <p:cNvSpPr>
            <a:spLocks noChangeArrowheads="1"/>
          </p:cNvSpPr>
          <p:nvPr/>
        </p:nvSpPr>
        <p:spPr bwMode="auto">
          <a:xfrm>
            <a:off x="2313431" y="2387600"/>
            <a:ext cx="2441449" cy="333375"/>
          </a:xfrm>
          <a:custGeom>
            <a:avLst/>
            <a:gdLst>
              <a:gd name="G0" fmla="+- 7223 0 0"/>
              <a:gd name="G1" fmla="+- 21600 0 7223"/>
              <a:gd name="G2" fmla="*/ 7223 1 2"/>
              <a:gd name="G3" fmla="+- 21600 0 G2"/>
              <a:gd name="G4" fmla="+/ 7223 21600 2"/>
              <a:gd name="G5" fmla="+/ G1 0 2"/>
              <a:gd name="G6" fmla="*/ 21600 21600 7223"/>
              <a:gd name="G7" fmla="*/ G6 1 2"/>
              <a:gd name="G8" fmla="+- 21600 0 G7"/>
              <a:gd name="G9" fmla="*/ 21600 1 2"/>
              <a:gd name="G10" fmla="+- 7223 0 G9"/>
              <a:gd name="G11" fmla="?: G10 G8 0"/>
              <a:gd name="G12" fmla="?: G10 G7 21600"/>
              <a:gd name="T0" fmla="*/ 17988 w 21600"/>
              <a:gd name="T1" fmla="*/ 10800 h 21600"/>
              <a:gd name="T2" fmla="*/ 10800 w 21600"/>
              <a:gd name="T3" fmla="*/ 21600 h 21600"/>
              <a:gd name="T4" fmla="*/ 3612 w 21600"/>
              <a:gd name="T5" fmla="*/ 10800 h 21600"/>
              <a:gd name="T6" fmla="*/ 10800 w 21600"/>
              <a:gd name="T7" fmla="*/ 0 h 21600"/>
              <a:gd name="T8" fmla="*/ 5412 w 21600"/>
              <a:gd name="T9" fmla="*/ 5412 h 21600"/>
              <a:gd name="T10" fmla="*/ 16188 w 21600"/>
              <a:gd name="T11" fmla="*/ 16188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>
                <a:moveTo>
                  <a:pt x="0" y="0"/>
                </a:moveTo>
                <a:lnTo>
                  <a:pt x="7223" y="21600"/>
                </a:lnTo>
                <a:lnTo>
                  <a:pt x="14377" y="21600"/>
                </a:lnTo>
                <a:lnTo>
                  <a:pt x="21600" y="0"/>
                </a:lnTo>
                <a:close/>
              </a:path>
            </a:pathLst>
          </a:custGeom>
          <a:gradFill rotWithShape="1">
            <a:gsLst>
              <a:gs pos="0">
                <a:schemeClr val="accent2">
                  <a:gamma/>
                  <a:tint val="43137"/>
                  <a:invGamma/>
                  <a:alpha val="25999"/>
                </a:schemeClr>
              </a:gs>
              <a:gs pos="100000">
                <a:schemeClr val="accent2">
                  <a:alpha val="95000"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74" name="Text Box 41"/>
          <p:cNvSpPr txBox="1">
            <a:spLocks noChangeArrowheads="1"/>
          </p:cNvSpPr>
          <p:nvPr/>
        </p:nvSpPr>
        <p:spPr bwMode="auto">
          <a:xfrm>
            <a:off x="3028950" y="2452688"/>
            <a:ext cx="9906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200" b="1">
                <a:solidFill>
                  <a:schemeClr val="bg1"/>
                </a:solidFill>
              </a:rPr>
              <a:t>Installation</a:t>
            </a:r>
          </a:p>
        </p:txBody>
      </p:sp>
      <p:sp>
        <p:nvSpPr>
          <p:cNvPr id="75" name="Text Box 42"/>
          <p:cNvSpPr txBox="1">
            <a:spLocks noChangeArrowheads="1"/>
          </p:cNvSpPr>
          <p:nvPr/>
        </p:nvSpPr>
        <p:spPr bwMode="auto">
          <a:xfrm>
            <a:off x="419100" y="3119438"/>
            <a:ext cx="474663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200" b="1">
                <a:solidFill>
                  <a:srgbClr val="0000FF"/>
                </a:solidFill>
                <a:latin typeface="Verdana" pitchFamily="34" charset="0"/>
              </a:rPr>
              <a:t>yes</a:t>
            </a:r>
          </a:p>
        </p:txBody>
      </p:sp>
      <p:sp>
        <p:nvSpPr>
          <p:cNvPr id="76" name="AutoShape 43"/>
          <p:cNvSpPr>
            <a:spLocks noChangeArrowheads="1"/>
          </p:cNvSpPr>
          <p:nvPr/>
        </p:nvSpPr>
        <p:spPr bwMode="auto">
          <a:xfrm>
            <a:off x="2096326" y="3462338"/>
            <a:ext cx="3529012" cy="515302"/>
          </a:xfrm>
          <a:custGeom>
            <a:avLst/>
            <a:gdLst>
              <a:gd name="G0" fmla="+- 8794 0 0"/>
              <a:gd name="G1" fmla="+- 21600 0 8794"/>
              <a:gd name="G2" fmla="*/ 8794 1 2"/>
              <a:gd name="G3" fmla="+- 21600 0 G2"/>
              <a:gd name="G4" fmla="+/ 8794 21600 2"/>
              <a:gd name="G5" fmla="+/ G1 0 2"/>
              <a:gd name="G6" fmla="*/ 21600 21600 8794"/>
              <a:gd name="G7" fmla="*/ G6 1 2"/>
              <a:gd name="G8" fmla="+- 21600 0 G7"/>
              <a:gd name="G9" fmla="*/ 21600 1 2"/>
              <a:gd name="G10" fmla="+- 8794 0 G9"/>
              <a:gd name="G11" fmla="?: G10 G8 0"/>
              <a:gd name="G12" fmla="?: G10 G7 21600"/>
              <a:gd name="T0" fmla="*/ 17203 w 21600"/>
              <a:gd name="T1" fmla="*/ 10800 h 21600"/>
              <a:gd name="T2" fmla="*/ 10800 w 21600"/>
              <a:gd name="T3" fmla="*/ 21600 h 21600"/>
              <a:gd name="T4" fmla="*/ 4397 w 21600"/>
              <a:gd name="T5" fmla="*/ 10800 h 21600"/>
              <a:gd name="T6" fmla="*/ 10800 w 21600"/>
              <a:gd name="T7" fmla="*/ 0 h 21600"/>
              <a:gd name="T8" fmla="*/ 6197 w 21600"/>
              <a:gd name="T9" fmla="*/ 6197 h 21600"/>
              <a:gd name="T10" fmla="*/ 15403 w 21600"/>
              <a:gd name="T11" fmla="*/ 15403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>
                <a:moveTo>
                  <a:pt x="0" y="0"/>
                </a:moveTo>
                <a:lnTo>
                  <a:pt x="8794" y="21600"/>
                </a:lnTo>
                <a:lnTo>
                  <a:pt x="12806" y="21600"/>
                </a:lnTo>
                <a:lnTo>
                  <a:pt x="21600" y="0"/>
                </a:lnTo>
                <a:close/>
              </a:path>
            </a:pathLst>
          </a:custGeom>
          <a:gradFill rotWithShape="1">
            <a:gsLst>
              <a:gs pos="0">
                <a:schemeClr val="accent2">
                  <a:gamma/>
                  <a:tint val="43137"/>
                  <a:invGamma/>
                  <a:alpha val="25999"/>
                </a:schemeClr>
              </a:gs>
              <a:gs pos="100000">
                <a:schemeClr val="accent2">
                  <a:alpha val="95000"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77" name="Text Box 44"/>
          <p:cNvSpPr txBox="1">
            <a:spLocks noChangeArrowheads="1"/>
          </p:cNvSpPr>
          <p:nvPr/>
        </p:nvSpPr>
        <p:spPr bwMode="auto">
          <a:xfrm>
            <a:off x="3369310" y="3501136"/>
            <a:ext cx="101021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de-DE" sz="1400" b="1">
                <a:solidFill>
                  <a:schemeClr val="bg1"/>
                </a:solidFill>
              </a:rPr>
              <a:t>expand &amp;</a:t>
            </a:r>
          </a:p>
          <a:p>
            <a:pPr algn="ctr"/>
            <a:r>
              <a:rPr lang="de-DE" sz="1400" b="1">
                <a:solidFill>
                  <a:schemeClr val="bg1"/>
                </a:solidFill>
              </a:rPr>
              <a:t>attach</a:t>
            </a:r>
          </a:p>
        </p:txBody>
      </p:sp>
      <p:sp>
        <p:nvSpPr>
          <p:cNvPr id="78" name="Text Box 45"/>
          <p:cNvSpPr txBox="1">
            <a:spLocks noChangeArrowheads="1"/>
          </p:cNvSpPr>
          <p:nvPr/>
        </p:nvSpPr>
        <p:spPr bwMode="auto">
          <a:xfrm>
            <a:off x="1068388" y="2252663"/>
            <a:ext cx="39687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200" b="1">
                <a:solidFill>
                  <a:srgbClr val="0000FF"/>
                </a:solidFill>
                <a:latin typeface="Verdana" pitchFamily="34" charset="0"/>
              </a:rPr>
              <a:t>no</a:t>
            </a:r>
          </a:p>
        </p:txBody>
      </p:sp>
      <p:sp>
        <p:nvSpPr>
          <p:cNvPr id="87" name="AutoShape 48"/>
          <p:cNvSpPr>
            <a:spLocks noChangeArrowheads="1"/>
          </p:cNvSpPr>
          <p:nvPr/>
        </p:nvSpPr>
        <p:spPr bwMode="auto">
          <a:xfrm>
            <a:off x="692533" y="4681505"/>
            <a:ext cx="3008104" cy="412750"/>
          </a:xfrm>
          <a:custGeom>
            <a:avLst/>
            <a:gdLst>
              <a:gd name="G0" fmla="+- 9527 0 0"/>
              <a:gd name="G1" fmla="+- 21600 0 9527"/>
              <a:gd name="G2" fmla="*/ 9527 1 2"/>
              <a:gd name="G3" fmla="+- 21600 0 G2"/>
              <a:gd name="G4" fmla="+/ 9527 21600 2"/>
              <a:gd name="G5" fmla="+/ G1 0 2"/>
              <a:gd name="G6" fmla="*/ 21600 21600 9527"/>
              <a:gd name="G7" fmla="*/ G6 1 2"/>
              <a:gd name="G8" fmla="+- 21600 0 G7"/>
              <a:gd name="G9" fmla="*/ 21600 1 2"/>
              <a:gd name="G10" fmla="+- 9527 0 G9"/>
              <a:gd name="G11" fmla="?: G10 G8 0"/>
              <a:gd name="G12" fmla="?: G10 G7 21600"/>
              <a:gd name="T0" fmla="*/ 16836 w 21600"/>
              <a:gd name="T1" fmla="*/ 10800 h 21600"/>
              <a:gd name="T2" fmla="*/ 10800 w 21600"/>
              <a:gd name="T3" fmla="*/ 21600 h 21600"/>
              <a:gd name="T4" fmla="*/ 4764 w 21600"/>
              <a:gd name="T5" fmla="*/ 10800 h 21600"/>
              <a:gd name="T6" fmla="*/ 10800 w 21600"/>
              <a:gd name="T7" fmla="*/ 0 h 21600"/>
              <a:gd name="T8" fmla="*/ 6564 w 21600"/>
              <a:gd name="T9" fmla="*/ 6564 h 21600"/>
              <a:gd name="T10" fmla="*/ 15036 w 21600"/>
              <a:gd name="T11" fmla="*/ 15036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>
                <a:moveTo>
                  <a:pt x="0" y="0"/>
                </a:moveTo>
                <a:lnTo>
                  <a:pt x="9527" y="21600"/>
                </a:lnTo>
                <a:lnTo>
                  <a:pt x="12073" y="21600"/>
                </a:lnTo>
                <a:lnTo>
                  <a:pt x="21600" y="0"/>
                </a:lnTo>
                <a:close/>
              </a:path>
            </a:pathLst>
          </a:custGeom>
          <a:gradFill rotWithShape="1">
            <a:gsLst>
              <a:gs pos="0">
                <a:schemeClr val="accent2">
                  <a:gamma/>
                  <a:tint val="43137"/>
                  <a:invGamma/>
                  <a:alpha val="25999"/>
                </a:schemeClr>
              </a:gs>
              <a:gs pos="100000">
                <a:schemeClr val="accent2">
                  <a:alpha val="95000"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pic>
        <p:nvPicPr>
          <p:cNvPr id="88" name="Picture 49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92600" y="5920060"/>
            <a:ext cx="257175" cy="257175"/>
          </a:xfrm>
          <a:prstGeom prst="rect">
            <a:avLst/>
          </a:prstGeom>
          <a:noFill/>
        </p:spPr>
      </p:pic>
      <p:sp>
        <p:nvSpPr>
          <p:cNvPr id="89" name="Text Box 50"/>
          <p:cNvSpPr txBox="1">
            <a:spLocks noChangeArrowheads="1"/>
          </p:cNvSpPr>
          <p:nvPr/>
        </p:nvSpPr>
        <p:spPr bwMode="auto">
          <a:xfrm>
            <a:off x="1631803" y="5979394"/>
            <a:ext cx="1516762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000" b="1"/>
              <a:t>DiversityReferences  </a:t>
            </a:r>
          </a:p>
        </p:txBody>
      </p:sp>
      <p:sp>
        <p:nvSpPr>
          <p:cNvPr id="90" name="Text Box 51"/>
          <p:cNvSpPr txBox="1">
            <a:spLocks noChangeArrowheads="1"/>
          </p:cNvSpPr>
          <p:nvPr/>
        </p:nvSpPr>
        <p:spPr bwMode="auto">
          <a:xfrm>
            <a:off x="1791666" y="4771406"/>
            <a:ext cx="809837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400" b="1">
                <a:solidFill>
                  <a:schemeClr val="bg1"/>
                </a:solidFill>
              </a:rPr>
              <a:t>expand</a:t>
            </a:r>
          </a:p>
        </p:txBody>
      </p:sp>
      <p:sp>
        <p:nvSpPr>
          <p:cNvPr id="92" name="Text Box 15"/>
          <p:cNvSpPr txBox="1">
            <a:spLocks noChangeArrowheads="1"/>
          </p:cNvSpPr>
          <p:nvPr/>
        </p:nvSpPr>
        <p:spPr bwMode="auto">
          <a:xfrm>
            <a:off x="1148866" y="4435284"/>
            <a:ext cx="233269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000" b="1"/>
              <a:t>DiversityReferencesSetup 4.x.x.zip </a:t>
            </a:r>
          </a:p>
        </p:txBody>
      </p:sp>
      <p:sp>
        <p:nvSpPr>
          <p:cNvPr id="93" name="AutoShape 48"/>
          <p:cNvSpPr>
            <a:spLocks noChangeArrowheads="1"/>
          </p:cNvSpPr>
          <p:nvPr/>
        </p:nvSpPr>
        <p:spPr bwMode="auto">
          <a:xfrm>
            <a:off x="1321549" y="6225616"/>
            <a:ext cx="1801368" cy="296736"/>
          </a:xfrm>
          <a:custGeom>
            <a:avLst/>
            <a:gdLst>
              <a:gd name="G0" fmla="+- 9527 0 0"/>
              <a:gd name="G1" fmla="+- 21600 0 9527"/>
              <a:gd name="G2" fmla="*/ 9527 1 2"/>
              <a:gd name="G3" fmla="+- 21600 0 G2"/>
              <a:gd name="G4" fmla="+/ 9527 21600 2"/>
              <a:gd name="G5" fmla="+/ G1 0 2"/>
              <a:gd name="G6" fmla="*/ 21600 21600 9527"/>
              <a:gd name="G7" fmla="*/ G6 1 2"/>
              <a:gd name="G8" fmla="+- 21600 0 G7"/>
              <a:gd name="G9" fmla="*/ 21600 1 2"/>
              <a:gd name="G10" fmla="+- 9527 0 G9"/>
              <a:gd name="G11" fmla="?: G10 G8 0"/>
              <a:gd name="G12" fmla="?: G10 G7 21600"/>
              <a:gd name="T0" fmla="*/ 16836 w 21600"/>
              <a:gd name="T1" fmla="*/ 10800 h 21600"/>
              <a:gd name="T2" fmla="*/ 10800 w 21600"/>
              <a:gd name="T3" fmla="*/ 21600 h 21600"/>
              <a:gd name="T4" fmla="*/ 4764 w 21600"/>
              <a:gd name="T5" fmla="*/ 10800 h 21600"/>
              <a:gd name="T6" fmla="*/ 10800 w 21600"/>
              <a:gd name="T7" fmla="*/ 0 h 21600"/>
              <a:gd name="T8" fmla="*/ 6564 w 21600"/>
              <a:gd name="T9" fmla="*/ 6564 h 21600"/>
              <a:gd name="T10" fmla="*/ 15036 w 21600"/>
              <a:gd name="T11" fmla="*/ 15036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>
                <a:moveTo>
                  <a:pt x="0" y="0"/>
                </a:moveTo>
                <a:lnTo>
                  <a:pt x="9527" y="21600"/>
                </a:lnTo>
                <a:lnTo>
                  <a:pt x="12073" y="21600"/>
                </a:lnTo>
                <a:lnTo>
                  <a:pt x="21600" y="0"/>
                </a:lnTo>
                <a:close/>
              </a:path>
            </a:pathLst>
          </a:custGeom>
          <a:gradFill rotWithShape="1">
            <a:gsLst>
              <a:gs pos="0">
                <a:schemeClr val="accent2">
                  <a:gamma/>
                  <a:tint val="43137"/>
                  <a:invGamma/>
                  <a:alpha val="25999"/>
                </a:schemeClr>
              </a:gs>
              <a:gs pos="100000">
                <a:schemeClr val="accent2">
                  <a:alpha val="95000"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94" name="Text Box 51"/>
          <p:cNvSpPr txBox="1">
            <a:spLocks noChangeArrowheads="1"/>
          </p:cNvSpPr>
          <p:nvPr/>
        </p:nvSpPr>
        <p:spPr bwMode="auto">
          <a:xfrm>
            <a:off x="1905495" y="6226696"/>
            <a:ext cx="57259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400" b="1">
                <a:solidFill>
                  <a:schemeClr val="bg1"/>
                </a:solidFill>
              </a:rPr>
              <a:t>start</a:t>
            </a:r>
          </a:p>
        </p:txBody>
      </p:sp>
      <p:sp>
        <p:nvSpPr>
          <p:cNvPr id="95" name="Textfeld 94"/>
          <p:cNvSpPr txBox="1"/>
          <p:nvPr/>
        </p:nvSpPr>
        <p:spPr>
          <a:xfrm>
            <a:off x="4483768" y="4059614"/>
            <a:ext cx="412045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100" b="1"/>
              <a:t>Alternative method</a:t>
            </a:r>
            <a:r>
              <a:rPr lang="de-DE" sz="1100"/>
              <a:t> - no Windows administrator rights required</a:t>
            </a:r>
          </a:p>
        </p:txBody>
      </p:sp>
      <p:sp>
        <p:nvSpPr>
          <p:cNvPr id="60" name="AutoShape 48"/>
          <p:cNvSpPr>
            <a:spLocks noChangeArrowheads="1"/>
          </p:cNvSpPr>
          <p:nvPr/>
        </p:nvSpPr>
        <p:spPr bwMode="auto">
          <a:xfrm>
            <a:off x="735590" y="5443638"/>
            <a:ext cx="3008104" cy="412750"/>
          </a:xfrm>
          <a:custGeom>
            <a:avLst/>
            <a:gdLst>
              <a:gd name="G0" fmla="+- 9527 0 0"/>
              <a:gd name="G1" fmla="+- 21600 0 9527"/>
              <a:gd name="G2" fmla="*/ 9527 1 2"/>
              <a:gd name="G3" fmla="+- 21600 0 G2"/>
              <a:gd name="G4" fmla="+/ 9527 21600 2"/>
              <a:gd name="G5" fmla="+/ G1 0 2"/>
              <a:gd name="G6" fmla="*/ 21600 21600 9527"/>
              <a:gd name="G7" fmla="*/ G6 1 2"/>
              <a:gd name="G8" fmla="+- 21600 0 G7"/>
              <a:gd name="G9" fmla="*/ 21600 1 2"/>
              <a:gd name="G10" fmla="+- 9527 0 G9"/>
              <a:gd name="G11" fmla="?: G10 G8 0"/>
              <a:gd name="G12" fmla="?: G10 G7 21600"/>
              <a:gd name="T0" fmla="*/ 16836 w 21600"/>
              <a:gd name="T1" fmla="*/ 10800 h 21600"/>
              <a:gd name="T2" fmla="*/ 10800 w 21600"/>
              <a:gd name="T3" fmla="*/ 21600 h 21600"/>
              <a:gd name="T4" fmla="*/ 4764 w 21600"/>
              <a:gd name="T5" fmla="*/ 10800 h 21600"/>
              <a:gd name="T6" fmla="*/ 10800 w 21600"/>
              <a:gd name="T7" fmla="*/ 0 h 21600"/>
              <a:gd name="T8" fmla="*/ 6564 w 21600"/>
              <a:gd name="T9" fmla="*/ 6564 h 21600"/>
              <a:gd name="T10" fmla="*/ 15036 w 21600"/>
              <a:gd name="T11" fmla="*/ 15036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>
                <a:moveTo>
                  <a:pt x="0" y="0"/>
                </a:moveTo>
                <a:lnTo>
                  <a:pt x="9527" y="21600"/>
                </a:lnTo>
                <a:lnTo>
                  <a:pt x="12073" y="21600"/>
                </a:lnTo>
                <a:lnTo>
                  <a:pt x="21600" y="0"/>
                </a:lnTo>
                <a:close/>
              </a:path>
            </a:pathLst>
          </a:custGeom>
          <a:gradFill rotWithShape="1">
            <a:gsLst>
              <a:gs pos="0">
                <a:schemeClr val="accent2">
                  <a:gamma/>
                  <a:tint val="43137"/>
                  <a:invGamma/>
                  <a:alpha val="25999"/>
                </a:schemeClr>
              </a:gs>
              <a:gs pos="100000">
                <a:schemeClr val="accent2">
                  <a:alpha val="95000"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97" name="Text Box 51"/>
          <p:cNvSpPr txBox="1">
            <a:spLocks noChangeArrowheads="1"/>
          </p:cNvSpPr>
          <p:nvPr/>
        </p:nvSpPr>
        <p:spPr bwMode="auto">
          <a:xfrm>
            <a:off x="1850410" y="5470256"/>
            <a:ext cx="70083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400" b="1">
                <a:solidFill>
                  <a:schemeClr val="bg1"/>
                </a:solidFill>
              </a:rPr>
              <a:t>install</a:t>
            </a:r>
          </a:p>
        </p:txBody>
      </p:sp>
      <p:sp>
        <p:nvSpPr>
          <p:cNvPr id="98" name="Text Box 15"/>
          <p:cNvSpPr txBox="1">
            <a:spLocks noChangeArrowheads="1"/>
          </p:cNvSpPr>
          <p:nvPr/>
        </p:nvSpPr>
        <p:spPr bwMode="auto">
          <a:xfrm>
            <a:off x="1255617" y="5165026"/>
            <a:ext cx="2399626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de-DE" sz="1000" b="1"/>
              <a:t>DiversityReferencesSetup.msi </a:t>
            </a:r>
          </a:p>
        </p:txBody>
      </p:sp>
      <p:pic>
        <p:nvPicPr>
          <p:cNvPr id="99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995" y="5079183"/>
            <a:ext cx="323965" cy="332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0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927530" y="4367012"/>
            <a:ext cx="313647" cy="3001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8" name="AutoShape 48"/>
          <p:cNvSpPr>
            <a:spLocks noChangeArrowheads="1"/>
          </p:cNvSpPr>
          <p:nvPr/>
        </p:nvSpPr>
        <p:spPr bwMode="auto">
          <a:xfrm>
            <a:off x="5006600" y="4681505"/>
            <a:ext cx="3008104" cy="412750"/>
          </a:xfrm>
          <a:custGeom>
            <a:avLst/>
            <a:gdLst>
              <a:gd name="G0" fmla="+- 9527 0 0"/>
              <a:gd name="G1" fmla="+- 21600 0 9527"/>
              <a:gd name="G2" fmla="*/ 9527 1 2"/>
              <a:gd name="G3" fmla="+- 21600 0 G2"/>
              <a:gd name="G4" fmla="+/ 9527 21600 2"/>
              <a:gd name="G5" fmla="+/ G1 0 2"/>
              <a:gd name="G6" fmla="*/ 21600 21600 9527"/>
              <a:gd name="G7" fmla="*/ G6 1 2"/>
              <a:gd name="G8" fmla="+- 21600 0 G7"/>
              <a:gd name="G9" fmla="*/ 21600 1 2"/>
              <a:gd name="G10" fmla="+- 9527 0 G9"/>
              <a:gd name="G11" fmla="?: G10 G8 0"/>
              <a:gd name="G12" fmla="?: G10 G7 21600"/>
              <a:gd name="T0" fmla="*/ 16836 w 21600"/>
              <a:gd name="T1" fmla="*/ 10800 h 21600"/>
              <a:gd name="T2" fmla="*/ 10800 w 21600"/>
              <a:gd name="T3" fmla="*/ 21600 h 21600"/>
              <a:gd name="T4" fmla="*/ 4764 w 21600"/>
              <a:gd name="T5" fmla="*/ 10800 h 21600"/>
              <a:gd name="T6" fmla="*/ 10800 w 21600"/>
              <a:gd name="T7" fmla="*/ 0 h 21600"/>
              <a:gd name="T8" fmla="*/ 6564 w 21600"/>
              <a:gd name="T9" fmla="*/ 6564 h 21600"/>
              <a:gd name="T10" fmla="*/ 15036 w 21600"/>
              <a:gd name="T11" fmla="*/ 15036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>
                <a:moveTo>
                  <a:pt x="0" y="0"/>
                </a:moveTo>
                <a:lnTo>
                  <a:pt x="9527" y="21600"/>
                </a:lnTo>
                <a:lnTo>
                  <a:pt x="12073" y="21600"/>
                </a:lnTo>
                <a:lnTo>
                  <a:pt x="21600" y="0"/>
                </a:lnTo>
                <a:close/>
              </a:path>
            </a:pathLst>
          </a:custGeom>
          <a:gradFill rotWithShape="1">
            <a:gsLst>
              <a:gs pos="0">
                <a:schemeClr val="accent2">
                  <a:gamma/>
                  <a:tint val="43137"/>
                  <a:invGamma/>
                  <a:alpha val="25999"/>
                </a:schemeClr>
              </a:gs>
              <a:gs pos="100000">
                <a:schemeClr val="accent2">
                  <a:alpha val="95000"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pic>
        <p:nvPicPr>
          <p:cNvPr id="59" name="Picture 49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48027" y="5920060"/>
            <a:ext cx="257175" cy="257175"/>
          </a:xfrm>
          <a:prstGeom prst="rect">
            <a:avLst/>
          </a:prstGeom>
          <a:noFill/>
        </p:spPr>
      </p:pic>
      <p:sp>
        <p:nvSpPr>
          <p:cNvPr id="83" name="Text Box 50"/>
          <p:cNvSpPr txBox="1">
            <a:spLocks noChangeArrowheads="1"/>
          </p:cNvSpPr>
          <p:nvPr/>
        </p:nvSpPr>
        <p:spPr bwMode="auto">
          <a:xfrm>
            <a:off x="5887230" y="5979394"/>
            <a:ext cx="1728358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000" b="1"/>
              <a:t>DiversityReferences.exe  </a:t>
            </a:r>
          </a:p>
        </p:txBody>
      </p:sp>
      <p:sp>
        <p:nvSpPr>
          <p:cNvPr id="91" name="Text Box 51"/>
          <p:cNvSpPr txBox="1">
            <a:spLocks noChangeArrowheads="1"/>
          </p:cNvSpPr>
          <p:nvPr/>
        </p:nvSpPr>
        <p:spPr bwMode="auto">
          <a:xfrm>
            <a:off x="6105733" y="4771406"/>
            <a:ext cx="809837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400" b="1">
                <a:solidFill>
                  <a:schemeClr val="bg1"/>
                </a:solidFill>
              </a:rPr>
              <a:t>expand</a:t>
            </a:r>
          </a:p>
        </p:txBody>
      </p:sp>
      <p:sp>
        <p:nvSpPr>
          <p:cNvPr id="102" name="Text Box 15"/>
          <p:cNvSpPr txBox="1">
            <a:spLocks noChangeArrowheads="1"/>
          </p:cNvSpPr>
          <p:nvPr/>
        </p:nvSpPr>
        <p:spPr bwMode="auto">
          <a:xfrm>
            <a:off x="5462933" y="4435284"/>
            <a:ext cx="233269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000" b="1"/>
              <a:t>DiversityReferencesSetup 4.x.x.zip </a:t>
            </a:r>
          </a:p>
        </p:txBody>
      </p:sp>
      <p:sp>
        <p:nvSpPr>
          <p:cNvPr id="103" name="AutoShape 48"/>
          <p:cNvSpPr>
            <a:spLocks noChangeArrowheads="1"/>
          </p:cNvSpPr>
          <p:nvPr/>
        </p:nvSpPr>
        <p:spPr bwMode="auto">
          <a:xfrm>
            <a:off x="5635616" y="6225616"/>
            <a:ext cx="1801368" cy="296736"/>
          </a:xfrm>
          <a:custGeom>
            <a:avLst/>
            <a:gdLst>
              <a:gd name="G0" fmla="+- 9527 0 0"/>
              <a:gd name="G1" fmla="+- 21600 0 9527"/>
              <a:gd name="G2" fmla="*/ 9527 1 2"/>
              <a:gd name="G3" fmla="+- 21600 0 G2"/>
              <a:gd name="G4" fmla="+/ 9527 21600 2"/>
              <a:gd name="G5" fmla="+/ G1 0 2"/>
              <a:gd name="G6" fmla="*/ 21600 21600 9527"/>
              <a:gd name="G7" fmla="*/ G6 1 2"/>
              <a:gd name="G8" fmla="+- 21600 0 G7"/>
              <a:gd name="G9" fmla="*/ 21600 1 2"/>
              <a:gd name="G10" fmla="+- 9527 0 G9"/>
              <a:gd name="G11" fmla="?: G10 G8 0"/>
              <a:gd name="G12" fmla="?: G10 G7 21600"/>
              <a:gd name="T0" fmla="*/ 16836 w 21600"/>
              <a:gd name="T1" fmla="*/ 10800 h 21600"/>
              <a:gd name="T2" fmla="*/ 10800 w 21600"/>
              <a:gd name="T3" fmla="*/ 21600 h 21600"/>
              <a:gd name="T4" fmla="*/ 4764 w 21600"/>
              <a:gd name="T5" fmla="*/ 10800 h 21600"/>
              <a:gd name="T6" fmla="*/ 10800 w 21600"/>
              <a:gd name="T7" fmla="*/ 0 h 21600"/>
              <a:gd name="T8" fmla="*/ 6564 w 21600"/>
              <a:gd name="T9" fmla="*/ 6564 h 21600"/>
              <a:gd name="T10" fmla="*/ 15036 w 21600"/>
              <a:gd name="T11" fmla="*/ 15036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>
                <a:moveTo>
                  <a:pt x="0" y="0"/>
                </a:moveTo>
                <a:lnTo>
                  <a:pt x="9527" y="21600"/>
                </a:lnTo>
                <a:lnTo>
                  <a:pt x="12073" y="21600"/>
                </a:lnTo>
                <a:lnTo>
                  <a:pt x="21600" y="0"/>
                </a:lnTo>
                <a:close/>
              </a:path>
            </a:pathLst>
          </a:custGeom>
          <a:gradFill rotWithShape="1">
            <a:gsLst>
              <a:gs pos="0">
                <a:schemeClr val="accent2">
                  <a:gamma/>
                  <a:tint val="43137"/>
                  <a:invGamma/>
                  <a:alpha val="25999"/>
                </a:schemeClr>
              </a:gs>
              <a:gs pos="100000">
                <a:schemeClr val="accent2">
                  <a:alpha val="95000"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104" name="Text Box 51"/>
          <p:cNvSpPr txBox="1">
            <a:spLocks noChangeArrowheads="1"/>
          </p:cNvSpPr>
          <p:nvPr/>
        </p:nvSpPr>
        <p:spPr bwMode="auto">
          <a:xfrm>
            <a:off x="6219562" y="6226696"/>
            <a:ext cx="57259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400" b="1">
                <a:solidFill>
                  <a:schemeClr val="bg1"/>
                </a:solidFill>
              </a:rPr>
              <a:t>start</a:t>
            </a:r>
          </a:p>
        </p:txBody>
      </p:sp>
      <p:sp>
        <p:nvSpPr>
          <p:cNvPr id="105" name="AutoShape 48"/>
          <p:cNvSpPr>
            <a:spLocks noChangeArrowheads="1"/>
          </p:cNvSpPr>
          <p:nvPr/>
        </p:nvSpPr>
        <p:spPr bwMode="auto">
          <a:xfrm>
            <a:off x="5049657" y="5443638"/>
            <a:ext cx="3008104" cy="412750"/>
          </a:xfrm>
          <a:custGeom>
            <a:avLst/>
            <a:gdLst>
              <a:gd name="G0" fmla="+- 9527 0 0"/>
              <a:gd name="G1" fmla="+- 21600 0 9527"/>
              <a:gd name="G2" fmla="*/ 9527 1 2"/>
              <a:gd name="G3" fmla="+- 21600 0 G2"/>
              <a:gd name="G4" fmla="+/ 9527 21600 2"/>
              <a:gd name="G5" fmla="+/ G1 0 2"/>
              <a:gd name="G6" fmla="*/ 21600 21600 9527"/>
              <a:gd name="G7" fmla="*/ G6 1 2"/>
              <a:gd name="G8" fmla="+- 21600 0 G7"/>
              <a:gd name="G9" fmla="*/ 21600 1 2"/>
              <a:gd name="G10" fmla="+- 9527 0 G9"/>
              <a:gd name="G11" fmla="?: G10 G8 0"/>
              <a:gd name="G12" fmla="?: G10 G7 21600"/>
              <a:gd name="T0" fmla="*/ 16836 w 21600"/>
              <a:gd name="T1" fmla="*/ 10800 h 21600"/>
              <a:gd name="T2" fmla="*/ 10800 w 21600"/>
              <a:gd name="T3" fmla="*/ 21600 h 21600"/>
              <a:gd name="T4" fmla="*/ 4764 w 21600"/>
              <a:gd name="T5" fmla="*/ 10800 h 21600"/>
              <a:gd name="T6" fmla="*/ 10800 w 21600"/>
              <a:gd name="T7" fmla="*/ 0 h 21600"/>
              <a:gd name="T8" fmla="*/ 6564 w 21600"/>
              <a:gd name="T9" fmla="*/ 6564 h 21600"/>
              <a:gd name="T10" fmla="*/ 15036 w 21600"/>
              <a:gd name="T11" fmla="*/ 15036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>
                <a:moveTo>
                  <a:pt x="0" y="0"/>
                </a:moveTo>
                <a:lnTo>
                  <a:pt x="9527" y="21600"/>
                </a:lnTo>
                <a:lnTo>
                  <a:pt x="12073" y="21600"/>
                </a:lnTo>
                <a:lnTo>
                  <a:pt x="21600" y="0"/>
                </a:lnTo>
                <a:close/>
              </a:path>
            </a:pathLst>
          </a:custGeom>
          <a:gradFill rotWithShape="1">
            <a:gsLst>
              <a:gs pos="0">
                <a:schemeClr val="accent2">
                  <a:gamma/>
                  <a:tint val="43137"/>
                  <a:invGamma/>
                  <a:alpha val="25999"/>
                </a:schemeClr>
              </a:gs>
              <a:gs pos="100000">
                <a:schemeClr val="accent2">
                  <a:alpha val="95000"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106" name="Text Box 51"/>
          <p:cNvSpPr txBox="1">
            <a:spLocks noChangeArrowheads="1"/>
          </p:cNvSpPr>
          <p:nvPr/>
        </p:nvSpPr>
        <p:spPr bwMode="auto">
          <a:xfrm>
            <a:off x="6164477" y="5470256"/>
            <a:ext cx="809837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400" b="1">
                <a:solidFill>
                  <a:schemeClr val="bg1"/>
                </a:solidFill>
              </a:rPr>
              <a:t>unpack</a:t>
            </a:r>
          </a:p>
        </p:txBody>
      </p:sp>
      <p:sp>
        <p:nvSpPr>
          <p:cNvPr id="107" name="Text Box 15"/>
          <p:cNvSpPr txBox="1">
            <a:spLocks noChangeArrowheads="1"/>
          </p:cNvSpPr>
          <p:nvPr/>
        </p:nvSpPr>
        <p:spPr bwMode="auto">
          <a:xfrm>
            <a:off x="5569684" y="5165026"/>
            <a:ext cx="2399626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de-DE" sz="1000" b="1"/>
              <a:t>DiversityReferencesUnpack.bat </a:t>
            </a:r>
          </a:p>
        </p:txBody>
      </p:sp>
      <p:pic>
        <p:nvPicPr>
          <p:cNvPr id="109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241597" y="4367012"/>
            <a:ext cx="313647" cy="3001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0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4195" y="5135022"/>
            <a:ext cx="31432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1" name="Gerade Verbindung 110"/>
          <p:cNvCxnSpPr/>
          <p:nvPr/>
        </p:nvCxnSpPr>
        <p:spPr>
          <a:xfrm>
            <a:off x="4352672" y="4059614"/>
            <a:ext cx="1" cy="2752465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83909239"/>
      </p:ext>
    </p:extLst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253" name="AutoShape 45"/>
          <p:cNvSpPr>
            <a:spLocks noChangeArrowheads="1"/>
          </p:cNvSpPr>
          <p:nvPr/>
        </p:nvSpPr>
        <p:spPr bwMode="auto">
          <a:xfrm rot="8442199">
            <a:off x="5040313" y="2349500"/>
            <a:ext cx="611187" cy="923925"/>
          </a:xfrm>
          <a:custGeom>
            <a:avLst/>
            <a:gdLst>
              <a:gd name="G0" fmla="+- 10056 0 0"/>
              <a:gd name="G1" fmla="+- 21600 0 10056"/>
              <a:gd name="G2" fmla="*/ 10056 1 2"/>
              <a:gd name="G3" fmla="+- 21600 0 G2"/>
              <a:gd name="G4" fmla="+/ 10056 21600 2"/>
              <a:gd name="G5" fmla="+/ G1 0 2"/>
              <a:gd name="G6" fmla="*/ 21600 21600 10056"/>
              <a:gd name="G7" fmla="*/ G6 1 2"/>
              <a:gd name="G8" fmla="+- 21600 0 G7"/>
              <a:gd name="G9" fmla="*/ 21600 1 2"/>
              <a:gd name="G10" fmla="+- 10056 0 G9"/>
              <a:gd name="G11" fmla="?: G10 G8 0"/>
              <a:gd name="G12" fmla="?: G10 G7 21600"/>
              <a:gd name="T0" fmla="*/ 16572 w 21600"/>
              <a:gd name="T1" fmla="*/ 10800 h 21600"/>
              <a:gd name="T2" fmla="*/ 10800 w 21600"/>
              <a:gd name="T3" fmla="*/ 21600 h 21600"/>
              <a:gd name="T4" fmla="*/ 5028 w 21600"/>
              <a:gd name="T5" fmla="*/ 10800 h 21600"/>
              <a:gd name="T6" fmla="*/ 10800 w 21600"/>
              <a:gd name="T7" fmla="*/ 0 h 21600"/>
              <a:gd name="T8" fmla="*/ 6828 w 21600"/>
              <a:gd name="T9" fmla="*/ 6828 h 21600"/>
              <a:gd name="T10" fmla="*/ 14772 w 21600"/>
              <a:gd name="T11" fmla="*/ 14772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>
                <a:moveTo>
                  <a:pt x="0" y="0"/>
                </a:moveTo>
                <a:lnTo>
                  <a:pt x="10056" y="21600"/>
                </a:lnTo>
                <a:lnTo>
                  <a:pt x="11544" y="21600"/>
                </a:lnTo>
                <a:lnTo>
                  <a:pt x="21600" y="0"/>
                </a:lnTo>
                <a:close/>
              </a:path>
            </a:pathLst>
          </a:custGeom>
          <a:gradFill rotWithShape="1">
            <a:gsLst>
              <a:gs pos="0">
                <a:srgbClr val="FF0000">
                  <a:alpha val="80000"/>
                </a:srgbClr>
              </a:gs>
              <a:gs pos="100000">
                <a:srgbClr val="FF0000">
                  <a:alpha val="21001"/>
                </a:srgb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222248" name="AutoShape 40"/>
          <p:cNvSpPr>
            <a:spLocks noChangeArrowheads="1"/>
          </p:cNvSpPr>
          <p:nvPr/>
        </p:nvSpPr>
        <p:spPr bwMode="auto">
          <a:xfrm rot="835901">
            <a:off x="3348038" y="630238"/>
            <a:ext cx="215900" cy="422275"/>
          </a:xfrm>
          <a:custGeom>
            <a:avLst/>
            <a:gdLst>
              <a:gd name="G0" fmla="+- 10056 0 0"/>
              <a:gd name="G1" fmla="+- 21600 0 10056"/>
              <a:gd name="G2" fmla="*/ 10056 1 2"/>
              <a:gd name="G3" fmla="+- 21600 0 G2"/>
              <a:gd name="G4" fmla="+/ 10056 21600 2"/>
              <a:gd name="G5" fmla="+/ G1 0 2"/>
              <a:gd name="G6" fmla="*/ 21600 21600 10056"/>
              <a:gd name="G7" fmla="*/ G6 1 2"/>
              <a:gd name="G8" fmla="+- 21600 0 G7"/>
              <a:gd name="G9" fmla="*/ 21600 1 2"/>
              <a:gd name="G10" fmla="+- 10056 0 G9"/>
              <a:gd name="G11" fmla="?: G10 G8 0"/>
              <a:gd name="G12" fmla="?: G10 G7 21600"/>
              <a:gd name="T0" fmla="*/ 16572 w 21600"/>
              <a:gd name="T1" fmla="*/ 10800 h 21600"/>
              <a:gd name="T2" fmla="*/ 10800 w 21600"/>
              <a:gd name="T3" fmla="*/ 21600 h 21600"/>
              <a:gd name="T4" fmla="*/ 5028 w 21600"/>
              <a:gd name="T5" fmla="*/ 10800 h 21600"/>
              <a:gd name="T6" fmla="*/ 10800 w 21600"/>
              <a:gd name="T7" fmla="*/ 0 h 21600"/>
              <a:gd name="T8" fmla="*/ 6828 w 21600"/>
              <a:gd name="T9" fmla="*/ 6828 h 21600"/>
              <a:gd name="T10" fmla="*/ 14772 w 21600"/>
              <a:gd name="T11" fmla="*/ 14772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>
                <a:moveTo>
                  <a:pt x="0" y="0"/>
                </a:moveTo>
                <a:lnTo>
                  <a:pt x="10056" y="21600"/>
                </a:lnTo>
                <a:lnTo>
                  <a:pt x="11544" y="21600"/>
                </a:lnTo>
                <a:lnTo>
                  <a:pt x="21600" y="0"/>
                </a:lnTo>
                <a:close/>
              </a:path>
            </a:pathLst>
          </a:custGeom>
          <a:gradFill rotWithShape="1">
            <a:gsLst>
              <a:gs pos="0">
                <a:srgbClr val="FF0000">
                  <a:alpha val="80000"/>
                </a:srgbClr>
              </a:gs>
              <a:gs pos="100000">
                <a:srgbClr val="FF0000">
                  <a:alpha val="21001"/>
                </a:srgb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222251" name="AutoShape 43"/>
          <p:cNvSpPr>
            <a:spLocks noChangeArrowheads="1"/>
          </p:cNvSpPr>
          <p:nvPr/>
        </p:nvSpPr>
        <p:spPr bwMode="auto">
          <a:xfrm rot="11540114">
            <a:off x="2235200" y="1995488"/>
            <a:ext cx="823913" cy="1133475"/>
          </a:xfrm>
          <a:custGeom>
            <a:avLst/>
            <a:gdLst>
              <a:gd name="G0" fmla="+- 10056 0 0"/>
              <a:gd name="G1" fmla="+- 21600 0 10056"/>
              <a:gd name="G2" fmla="*/ 10056 1 2"/>
              <a:gd name="G3" fmla="+- 21600 0 G2"/>
              <a:gd name="G4" fmla="+/ 10056 21600 2"/>
              <a:gd name="G5" fmla="+/ G1 0 2"/>
              <a:gd name="G6" fmla="*/ 21600 21600 10056"/>
              <a:gd name="G7" fmla="*/ G6 1 2"/>
              <a:gd name="G8" fmla="+- 21600 0 G7"/>
              <a:gd name="G9" fmla="*/ 21600 1 2"/>
              <a:gd name="G10" fmla="+- 10056 0 G9"/>
              <a:gd name="G11" fmla="?: G10 G8 0"/>
              <a:gd name="G12" fmla="?: G10 G7 21600"/>
              <a:gd name="T0" fmla="*/ 16572 w 21600"/>
              <a:gd name="T1" fmla="*/ 10800 h 21600"/>
              <a:gd name="T2" fmla="*/ 10800 w 21600"/>
              <a:gd name="T3" fmla="*/ 21600 h 21600"/>
              <a:gd name="T4" fmla="*/ 5028 w 21600"/>
              <a:gd name="T5" fmla="*/ 10800 h 21600"/>
              <a:gd name="T6" fmla="*/ 10800 w 21600"/>
              <a:gd name="T7" fmla="*/ 0 h 21600"/>
              <a:gd name="T8" fmla="*/ 6828 w 21600"/>
              <a:gd name="T9" fmla="*/ 6828 h 21600"/>
              <a:gd name="T10" fmla="*/ 14772 w 21600"/>
              <a:gd name="T11" fmla="*/ 14772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>
                <a:moveTo>
                  <a:pt x="0" y="0"/>
                </a:moveTo>
                <a:lnTo>
                  <a:pt x="10056" y="21600"/>
                </a:lnTo>
                <a:lnTo>
                  <a:pt x="11544" y="21600"/>
                </a:lnTo>
                <a:lnTo>
                  <a:pt x="21600" y="0"/>
                </a:lnTo>
                <a:close/>
              </a:path>
            </a:pathLst>
          </a:custGeom>
          <a:gradFill rotWithShape="1">
            <a:gsLst>
              <a:gs pos="0">
                <a:srgbClr val="FF0000">
                  <a:alpha val="80000"/>
                </a:srgbClr>
              </a:gs>
              <a:gs pos="100000">
                <a:srgbClr val="FF0000">
                  <a:alpha val="21001"/>
                </a:srgb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222243" name="AutoShape 35"/>
          <p:cNvSpPr>
            <a:spLocks noChangeArrowheads="1"/>
          </p:cNvSpPr>
          <p:nvPr/>
        </p:nvSpPr>
        <p:spPr bwMode="auto">
          <a:xfrm rot="8306107">
            <a:off x="2795588" y="1992313"/>
            <a:ext cx="1008062" cy="1152525"/>
          </a:xfrm>
          <a:custGeom>
            <a:avLst/>
            <a:gdLst>
              <a:gd name="G0" fmla="+- 10056 0 0"/>
              <a:gd name="G1" fmla="+- 21600 0 10056"/>
              <a:gd name="G2" fmla="*/ 10056 1 2"/>
              <a:gd name="G3" fmla="+- 21600 0 G2"/>
              <a:gd name="G4" fmla="+/ 10056 21600 2"/>
              <a:gd name="G5" fmla="+/ G1 0 2"/>
              <a:gd name="G6" fmla="*/ 21600 21600 10056"/>
              <a:gd name="G7" fmla="*/ G6 1 2"/>
              <a:gd name="G8" fmla="+- 21600 0 G7"/>
              <a:gd name="G9" fmla="*/ 21600 1 2"/>
              <a:gd name="G10" fmla="+- 10056 0 G9"/>
              <a:gd name="G11" fmla="?: G10 G8 0"/>
              <a:gd name="G12" fmla="?: G10 G7 21600"/>
              <a:gd name="T0" fmla="*/ 16572 w 21600"/>
              <a:gd name="T1" fmla="*/ 10800 h 21600"/>
              <a:gd name="T2" fmla="*/ 10800 w 21600"/>
              <a:gd name="T3" fmla="*/ 21600 h 21600"/>
              <a:gd name="T4" fmla="*/ 5028 w 21600"/>
              <a:gd name="T5" fmla="*/ 10800 h 21600"/>
              <a:gd name="T6" fmla="*/ 10800 w 21600"/>
              <a:gd name="T7" fmla="*/ 0 h 21600"/>
              <a:gd name="T8" fmla="*/ 6828 w 21600"/>
              <a:gd name="T9" fmla="*/ 6828 h 21600"/>
              <a:gd name="T10" fmla="*/ 14772 w 21600"/>
              <a:gd name="T11" fmla="*/ 14772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>
                <a:moveTo>
                  <a:pt x="0" y="0"/>
                </a:moveTo>
                <a:lnTo>
                  <a:pt x="10056" y="21600"/>
                </a:lnTo>
                <a:lnTo>
                  <a:pt x="11544" y="21600"/>
                </a:lnTo>
                <a:lnTo>
                  <a:pt x="21600" y="0"/>
                </a:lnTo>
                <a:close/>
              </a:path>
            </a:pathLst>
          </a:custGeom>
          <a:gradFill rotWithShape="1">
            <a:gsLst>
              <a:gs pos="0">
                <a:srgbClr val="FF0000">
                  <a:alpha val="80000"/>
                </a:srgbClr>
              </a:gs>
              <a:gs pos="100000">
                <a:srgbClr val="FF0000">
                  <a:alpha val="21001"/>
                </a:srgb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222247" name="AutoShape 39"/>
          <p:cNvSpPr>
            <a:spLocks noChangeArrowheads="1"/>
          </p:cNvSpPr>
          <p:nvPr/>
        </p:nvSpPr>
        <p:spPr bwMode="auto">
          <a:xfrm rot="6451599">
            <a:off x="5242719" y="2012156"/>
            <a:ext cx="611188" cy="923925"/>
          </a:xfrm>
          <a:custGeom>
            <a:avLst/>
            <a:gdLst>
              <a:gd name="G0" fmla="+- 10056 0 0"/>
              <a:gd name="G1" fmla="+- 21600 0 10056"/>
              <a:gd name="G2" fmla="*/ 10056 1 2"/>
              <a:gd name="G3" fmla="+- 21600 0 G2"/>
              <a:gd name="G4" fmla="+/ 10056 21600 2"/>
              <a:gd name="G5" fmla="+/ G1 0 2"/>
              <a:gd name="G6" fmla="*/ 21600 21600 10056"/>
              <a:gd name="G7" fmla="*/ G6 1 2"/>
              <a:gd name="G8" fmla="+- 21600 0 G7"/>
              <a:gd name="G9" fmla="*/ 21600 1 2"/>
              <a:gd name="G10" fmla="+- 10056 0 G9"/>
              <a:gd name="G11" fmla="?: G10 G8 0"/>
              <a:gd name="G12" fmla="?: G10 G7 21600"/>
              <a:gd name="T0" fmla="*/ 16572 w 21600"/>
              <a:gd name="T1" fmla="*/ 10800 h 21600"/>
              <a:gd name="T2" fmla="*/ 10800 w 21600"/>
              <a:gd name="T3" fmla="*/ 21600 h 21600"/>
              <a:gd name="T4" fmla="*/ 5028 w 21600"/>
              <a:gd name="T5" fmla="*/ 10800 h 21600"/>
              <a:gd name="T6" fmla="*/ 10800 w 21600"/>
              <a:gd name="T7" fmla="*/ 0 h 21600"/>
              <a:gd name="T8" fmla="*/ 6828 w 21600"/>
              <a:gd name="T9" fmla="*/ 6828 h 21600"/>
              <a:gd name="T10" fmla="*/ 14772 w 21600"/>
              <a:gd name="T11" fmla="*/ 14772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>
                <a:moveTo>
                  <a:pt x="0" y="0"/>
                </a:moveTo>
                <a:lnTo>
                  <a:pt x="10056" y="21600"/>
                </a:lnTo>
                <a:lnTo>
                  <a:pt x="11544" y="21600"/>
                </a:lnTo>
                <a:lnTo>
                  <a:pt x="21600" y="0"/>
                </a:lnTo>
                <a:close/>
              </a:path>
            </a:pathLst>
          </a:custGeom>
          <a:gradFill rotWithShape="1">
            <a:gsLst>
              <a:gs pos="0">
                <a:srgbClr val="FF0000">
                  <a:alpha val="80000"/>
                </a:srgbClr>
              </a:gs>
              <a:gs pos="100000">
                <a:srgbClr val="FF0000">
                  <a:alpha val="21001"/>
                </a:srgb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222245" name="AutoShape 37"/>
          <p:cNvSpPr>
            <a:spLocks noChangeArrowheads="1"/>
          </p:cNvSpPr>
          <p:nvPr/>
        </p:nvSpPr>
        <p:spPr bwMode="auto">
          <a:xfrm rot="7525751">
            <a:off x="5095082" y="1345406"/>
            <a:ext cx="431800" cy="611187"/>
          </a:xfrm>
          <a:custGeom>
            <a:avLst/>
            <a:gdLst>
              <a:gd name="G0" fmla="+- 10056 0 0"/>
              <a:gd name="G1" fmla="+- 21600 0 10056"/>
              <a:gd name="G2" fmla="*/ 10056 1 2"/>
              <a:gd name="G3" fmla="+- 21600 0 G2"/>
              <a:gd name="G4" fmla="+/ 10056 21600 2"/>
              <a:gd name="G5" fmla="+/ G1 0 2"/>
              <a:gd name="G6" fmla="*/ 21600 21600 10056"/>
              <a:gd name="G7" fmla="*/ G6 1 2"/>
              <a:gd name="G8" fmla="+- 21600 0 G7"/>
              <a:gd name="G9" fmla="*/ 21600 1 2"/>
              <a:gd name="G10" fmla="+- 10056 0 G9"/>
              <a:gd name="G11" fmla="?: G10 G8 0"/>
              <a:gd name="G12" fmla="?: G10 G7 21600"/>
              <a:gd name="T0" fmla="*/ 16572 w 21600"/>
              <a:gd name="T1" fmla="*/ 10800 h 21600"/>
              <a:gd name="T2" fmla="*/ 10800 w 21600"/>
              <a:gd name="T3" fmla="*/ 21600 h 21600"/>
              <a:gd name="T4" fmla="*/ 5028 w 21600"/>
              <a:gd name="T5" fmla="*/ 10800 h 21600"/>
              <a:gd name="T6" fmla="*/ 10800 w 21600"/>
              <a:gd name="T7" fmla="*/ 0 h 21600"/>
              <a:gd name="T8" fmla="*/ 6828 w 21600"/>
              <a:gd name="T9" fmla="*/ 6828 h 21600"/>
              <a:gd name="T10" fmla="*/ 14772 w 21600"/>
              <a:gd name="T11" fmla="*/ 14772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>
                <a:moveTo>
                  <a:pt x="0" y="0"/>
                </a:moveTo>
                <a:lnTo>
                  <a:pt x="10056" y="21600"/>
                </a:lnTo>
                <a:lnTo>
                  <a:pt x="11544" y="21600"/>
                </a:lnTo>
                <a:lnTo>
                  <a:pt x="21600" y="0"/>
                </a:lnTo>
                <a:close/>
              </a:path>
            </a:pathLst>
          </a:custGeom>
          <a:gradFill rotWithShape="1">
            <a:gsLst>
              <a:gs pos="0">
                <a:srgbClr val="FF0000">
                  <a:alpha val="80000"/>
                </a:srgbClr>
              </a:gs>
              <a:gs pos="100000">
                <a:srgbClr val="FF0000">
                  <a:alpha val="21001"/>
                </a:srgb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222241" name="AutoShape 33"/>
          <p:cNvSpPr>
            <a:spLocks noChangeArrowheads="1"/>
          </p:cNvSpPr>
          <p:nvPr/>
        </p:nvSpPr>
        <p:spPr bwMode="auto">
          <a:xfrm rot="14393391">
            <a:off x="1135063" y="1728788"/>
            <a:ext cx="1071562" cy="1547812"/>
          </a:xfrm>
          <a:custGeom>
            <a:avLst/>
            <a:gdLst>
              <a:gd name="G0" fmla="+- 10112 0 0"/>
              <a:gd name="G1" fmla="+- 21600 0 10112"/>
              <a:gd name="G2" fmla="*/ 10112 1 2"/>
              <a:gd name="G3" fmla="+- 21600 0 G2"/>
              <a:gd name="G4" fmla="+/ 10112 21600 2"/>
              <a:gd name="G5" fmla="+/ G1 0 2"/>
              <a:gd name="G6" fmla="*/ 21600 21600 10112"/>
              <a:gd name="G7" fmla="*/ G6 1 2"/>
              <a:gd name="G8" fmla="+- 21600 0 G7"/>
              <a:gd name="G9" fmla="*/ 21600 1 2"/>
              <a:gd name="G10" fmla="+- 10112 0 G9"/>
              <a:gd name="G11" fmla="?: G10 G8 0"/>
              <a:gd name="G12" fmla="?: G10 G7 21600"/>
              <a:gd name="T0" fmla="*/ 16544 w 21600"/>
              <a:gd name="T1" fmla="*/ 10800 h 21600"/>
              <a:gd name="T2" fmla="*/ 10800 w 21600"/>
              <a:gd name="T3" fmla="*/ 21600 h 21600"/>
              <a:gd name="T4" fmla="*/ 5056 w 21600"/>
              <a:gd name="T5" fmla="*/ 10800 h 21600"/>
              <a:gd name="T6" fmla="*/ 10800 w 21600"/>
              <a:gd name="T7" fmla="*/ 0 h 21600"/>
              <a:gd name="T8" fmla="*/ 6856 w 21600"/>
              <a:gd name="T9" fmla="*/ 6856 h 21600"/>
              <a:gd name="T10" fmla="*/ 14744 w 21600"/>
              <a:gd name="T11" fmla="*/ 14744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>
                <a:moveTo>
                  <a:pt x="0" y="0"/>
                </a:moveTo>
                <a:lnTo>
                  <a:pt x="10112" y="21600"/>
                </a:lnTo>
                <a:lnTo>
                  <a:pt x="11488" y="21600"/>
                </a:lnTo>
                <a:lnTo>
                  <a:pt x="21600" y="0"/>
                </a:lnTo>
                <a:close/>
              </a:path>
            </a:pathLst>
          </a:custGeom>
          <a:gradFill rotWithShape="1">
            <a:gsLst>
              <a:gs pos="0">
                <a:srgbClr val="FF0000">
                  <a:alpha val="80000"/>
                </a:srgbClr>
              </a:gs>
              <a:gs pos="100000">
                <a:srgbClr val="FF0000">
                  <a:alpha val="21001"/>
                </a:srgb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pic>
        <p:nvPicPr>
          <p:cNvPr id="222212" name="Picture 4" descr="DivWor_Endnur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876925"/>
            <a:ext cx="936625" cy="803275"/>
          </a:xfrm>
          <a:prstGeom prst="rect">
            <a:avLst/>
          </a:prstGeom>
          <a:noFill/>
        </p:spPr>
      </p:pic>
      <p:pic>
        <p:nvPicPr>
          <p:cNvPr id="222214" name="Picture 6" descr="Packe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27313" y="3321050"/>
            <a:ext cx="1225550" cy="1225550"/>
          </a:xfrm>
          <a:prstGeom prst="rect">
            <a:avLst/>
          </a:prstGeom>
          <a:noFill/>
        </p:spPr>
      </p:pic>
      <p:graphicFrame>
        <p:nvGraphicFramePr>
          <p:cNvPr id="222215" name="Object 7"/>
          <p:cNvGraphicFramePr>
            <a:graphicFrameLocks noChangeAspect="1"/>
          </p:cNvGraphicFramePr>
          <p:nvPr/>
        </p:nvGraphicFramePr>
        <p:xfrm>
          <a:off x="323850" y="2097088"/>
          <a:ext cx="647700" cy="641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8834" name="Image" r:id="rId5" imgW="8495238" imgH="8419048" progId="Photoshop.Image.7">
                  <p:embed/>
                </p:oleObj>
              </mc:Choice>
              <mc:Fallback>
                <p:oleObj name="Image" r:id="rId5" imgW="8495238" imgH="8419048" progId="Photoshop.Image.7">
                  <p:embed/>
                  <p:pic>
                    <p:nvPicPr>
                      <p:cNvPr id="0" name="Picture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3850" y="2097088"/>
                        <a:ext cx="647700" cy="6413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22216" name="Picture 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903913" y="2276475"/>
            <a:ext cx="809625" cy="80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222217" name="Object 9"/>
          <p:cNvGraphicFramePr>
            <a:graphicFrameLocks noChangeAspect="1"/>
          </p:cNvGraphicFramePr>
          <p:nvPr/>
        </p:nvGraphicFramePr>
        <p:xfrm>
          <a:off x="396875" y="2778125"/>
          <a:ext cx="488950" cy="722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8835" name="Image" r:id="rId8" imgW="1955556" imgH="2882540" progId="Photoshop.Image.7">
                  <p:embed/>
                </p:oleObj>
              </mc:Choice>
              <mc:Fallback>
                <p:oleObj name="Image" r:id="rId8" imgW="1955556" imgH="2882540" progId="Photoshop.Image.7">
                  <p:embed/>
                  <p:pic>
                    <p:nvPicPr>
                      <p:cNvPr id="0" name="Picture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6875" y="2778125"/>
                        <a:ext cx="488950" cy="7223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22218" name="Picture 10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828675" y="2492375"/>
            <a:ext cx="454025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222224" name="Object 16"/>
          <p:cNvGraphicFramePr>
            <a:graphicFrameLocks noChangeAspect="1"/>
          </p:cNvGraphicFramePr>
          <p:nvPr/>
        </p:nvGraphicFramePr>
        <p:xfrm>
          <a:off x="287338" y="296863"/>
          <a:ext cx="2398712" cy="15859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8836" name="Image" r:id="rId11" imgW="9942857" imgH="6577778" progId="Photoshop.Image.7">
                  <p:embed/>
                </p:oleObj>
              </mc:Choice>
              <mc:Fallback>
                <p:oleObj name="Image" r:id="rId11" imgW="9942857" imgH="6577778" progId="Photoshop.Image.7">
                  <p:embed/>
                  <p:pic>
                    <p:nvPicPr>
                      <p:cNvPr id="0" name="Picture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7338" y="296863"/>
                        <a:ext cx="2398712" cy="15859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2226" name="Oval 18"/>
          <p:cNvSpPr>
            <a:spLocks noChangeArrowheads="1"/>
          </p:cNvSpPr>
          <p:nvPr/>
        </p:nvSpPr>
        <p:spPr bwMode="auto">
          <a:xfrm>
            <a:off x="1368425" y="901700"/>
            <a:ext cx="107950" cy="10795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>
            <a:outerShdw dist="17961" dir="2700000" algn="ctr" rotWithShape="0">
              <a:srgbClr val="808080">
                <a:alpha val="50000"/>
              </a:srgbClr>
            </a:outerShdw>
          </a:effectLst>
        </p:spPr>
        <p:txBody>
          <a:bodyPr wrap="none" anchor="ctr"/>
          <a:lstStyle/>
          <a:p>
            <a:endParaRPr lang="de-DE"/>
          </a:p>
        </p:txBody>
      </p:sp>
      <p:sp>
        <p:nvSpPr>
          <p:cNvPr id="222227" name="Oval 19"/>
          <p:cNvSpPr>
            <a:spLocks noChangeArrowheads="1"/>
          </p:cNvSpPr>
          <p:nvPr/>
        </p:nvSpPr>
        <p:spPr bwMode="auto">
          <a:xfrm>
            <a:off x="2052638" y="433388"/>
            <a:ext cx="107950" cy="10795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>
            <a:outerShdw dist="17961" dir="2700000" algn="ctr" rotWithShape="0">
              <a:srgbClr val="808080">
                <a:alpha val="50000"/>
              </a:srgbClr>
            </a:outerShdw>
          </a:effectLst>
        </p:spPr>
        <p:txBody>
          <a:bodyPr wrap="none" anchor="ctr"/>
          <a:lstStyle/>
          <a:p>
            <a:endParaRPr lang="de-DE"/>
          </a:p>
        </p:txBody>
      </p:sp>
      <p:sp>
        <p:nvSpPr>
          <p:cNvPr id="222228" name="Oval 20"/>
          <p:cNvSpPr>
            <a:spLocks noChangeArrowheads="1"/>
          </p:cNvSpPr>
          <p:nvPr/>
        </p:nvSpPr>
        <p:spPr bwMode="auto">
          <a:xfrm>
            <a:off x="395288" y="793750"/>
            <a:ext cx="107950" cy="10795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>
            <a:outerShdw dist="17961" dir="2700000" algn="ctr" rotWithShape="0">
              <a:srgbClr val="808080">
                <a:alpha val="50000"/>
              </a:srgbClr>
            </a:outerShdw>
          </a:effectLst>
        </p:spPr>
        <p:txBody>
          <a:bodyPr wrap="none" anchor="ctr"/>
          <a:lstStyle/>
          <a:p>
            <a:endParaRPr lang="de-DE"/>
          </a:p>
        </p:txBody>
      </p:sp>
      <p:cxnSp>
        <p:nvCxnSpPr>
          <p:cNvPr id="222230" name="AutoShape 22"/>
          <p:cNvCxnSpPr>
            <a:cxnSpLocks noChangeShapeType="1"/>
            <a:stCxn id="222225" idx="0"/>
            <a:endCxn id="222228" idx="4"/>
          </p:cNvCxnSpPr>
          <p:nvPr/>
        </p:nvCxnSpPr>
        <p:spPr bwMode="auto">
          <a:xfrm rot="5400000" flipH="1">
            <a:off x="500063" y="865188"/>
            <a:ext cx="619125" cy="720725"/>
          </a:xfrm>
          <a:prstGeom prst="curvedConnector3">
            <a:avLst>
              <a:gd name="adj1" fmla="val 50000"/>
            </a:avLst>
          </a:prstGeom>
          <a:noFill/>
          <a:ln w="19050">
            <a:solidFill>
              <a:srgbClr val="FF0000"/>
            </a:solidFill>
            <a:prstDash val="dashDot"/>
            <a:round/>
            <a:headEnd/>
            <a:tailEnd/>
          </a:ln>
          <a:effectLst/>
        </p:spPr>
      </p:cxnSp>
      <p:cxnSp>
        <p:nvCxnSpPr>
          <p:cNvPr id="222232" name="AutoShape 24"/>
          <p:cNvCxnSpPr>
            <a:cxnSpLocks noChangeShapeType="1"/>
            <a:stCxn id="222226" idx="1"/>
            <a:endCxn id="222228" idx="0"/>
          </p:cNvCxnSpPr>
          <p:nvPr/>
        </p:nvCxnSpPr>
        <p:spPr bwMode="auto">
          <a:xfrm rot="5400000" flipH="1">
            <a:off x="854869" y="373857"/>
            <a:ext cx="123825" cy="935037"/>
          </a:xfrm>
          <a:prstGeom prst="curvedConnector3">
            <a:avLst>
              <a:gd name="adj1" fmla="val 273079"/>
            </a:avLst>
          </a:prstGeom>
          <a:noFill/>
          <a:ln w="19050">
            <a:solidFill>
              <a:srgbClr val="FF0000"/>
            </a:solidFill>
            <a:prstDash val="dashDot"/>
            <a:round/>
            <a:headEnd/>
            <a:tailEnd/>
          </a:ln>
          <a:effectLst/>
        </p:spPr>
      </p:cxnSp>
      <p:cxnSp>
        <p:nvCxnSpPr>
          <p:cNvPr id="222233" name="AutoShape 25"/>
          <p:cNvCxnSpPr>
            <a:cxnSpLocks noChangeShapeType="1"/>
            <a:stCxn id="222227" idx="4"/>
            <a:endCxn id="222226" idx="6"/>
          </p:cNvCxnSpPr>
          <p:nvPr/>
        </p:nvCxnSpPr>
        <p:spPr bwMode="auto">
          <a:xfrm rot="5400000">
            <a:off x="1598613" y="447675"/>
            <a:ext cx="400050" cy="615950"/>
          </a:xfrm>
          <a:prstGeom prst="curvedConnector2">
            <a:avLst/>
          </a:prstGeom>
          <a:noFill/>
          <a:ln w="19050">
            <a:solidFill>
              <a:srgbClr val="FF0000"/>
            </a:solidFill>
            <a:prstDash val="dashDot"/>
            <a:round/>
            <a:headEnd/>
            <a:tailEnd/>
          </a:ln>
          <a:effectLst/>
        </p:spPr>
      </p:cxnSp>
      <p:sp>
        <p:nvSpPr>
          <p:cNvPr id="222234" name="AutoShape 26"/>
          <p:cNvSpPr>
            <a:spLocks noChangeArrowheads="1"/>
          </p:cNvSpPr>
          <p:nvPr/>
        </p:nvSpPr>
        <p:spPr bwMode="auto">
          <a:xfrm rot="5400000">
            <a:off x="1169988" y="1069975"/>
            <a:ext cx="1152525" cy="1044575"/>
          </a:xfrm>
          <a:custGeom>
            <a:avLst/>
            <a:gdLst>
              <a:gd name="G0" fmla="+- 10056 0 0"/>
              <a:gd name="G1" fmla="+- 21600 0 10056"/>
              <a:gd name="G2" fmla="*/ 10056 1 2"/>
              <a:gd name="G3" fmla="+- 21600 0 G2"/>
              <a:gd name="G4" fmla="+/ 10056 21600 2"/>
              <a:gd name="G5" fmla="+/ G1 0 2"/>
              <a:gd name="G6" fmla="*/ 21600 21600 10056"/>
              <a:gd name="G7" fmla="*/ G6 1 2"/>
              <a:gd name="G8" fmla="+- 21600 0 G7"/>
              <a:gd name="G9" fmla="*/ 21600 1 2"/>
              <a:gd name="G10" fmla="+- 10056 0 G9"/>
              <a:gd name="G11" fmla="?: G10 G8 0"/>
              <a:gd name="G12" fmla="?: G10 G7 21600"/>
              <a:gd name="T0" fmla="*/ 16572 w 21600"/>
              <a:gd name="T1" fmla="*/ 10800 h 21600"/>
              <a:gd name="T2" fmla="*/ 10800 w 21600"/>
              <a:gd name="T3" fmla="*/ 21600 h 21600"/>
              <a:gd name="T4" fmla="*/ 5028 w 21600"/>
              <a:gd name="T5" fmla="*/ 10800 h 21600"/>
              <a:gd name="T6" fmla="*/ 10800 w 21600"/>
              <a:gd name="T7" fmla="*/ 0 h 21600"/>
              <a:gd name="T8" fmla="*/ 6828 w 21600"/>
              <a:gd name="T9" fmla="*/ 6828 h 21600"/>
              <a:gd name="T10" fmla="*/ 14772 w 21600"/>
              <a:gd name="T11" fmla="*/ 14772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>
                <a:moveTo>
                  <a:pt x="0" y="0"/>
                </a:moveTo>
                <a:lnTo>
                  <a:pt x="10056" y="21600"/>
                </a:lnTo>
                <a:lnTo>
                  <a:pt x="11544" y="21600"/>
                </a:lnTo>
                <a:lnTo>
                  <a:pt x="21600" y="0"/>
                </a:lnTo>
                <a:close/>
              </a:path>
            </a:pathLst>
          </a:custGeom>
          <a:gradFill rotWithShape="1">
            <a:gsLst>
              <a:gs pos="0">
                <a:srgbClr val="FF0000">
                  <a:alpha val="80000"/>
                </a:srgbClr>
              </a:gs>
              <a:gs pos="100000">
                <a:srgbClr val="FF0000">
                  <a:alpha val="21001"/>
                </a:srgb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graphicFrame>
        <p:nvGraphicFramePr>
          <p:cNvPr id="222219" name="Object 11"/>
          <p:cNvGraphicFramePr>
            <a:graphicFrameLocks noChangeAspect="1"/>
          </p:cNvGraphicFramePr>
          <p:nvPr/>
        </p:nvGraphicFramePr>
        <p:xfrm>
          <a:off x="2268538" y="1016000"/>
          <a:ext cx="1331912" cy="1162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8837" name="Image" r:id="rId13" imgW="10069841" imgH="8787302" progId="Photoshop.Image.7">
                  <p:embed/>
                </p:oleObj>
              </mc:Choice>
              <mc:Fallback>
                <p:oleObj name="Image" r:id="rId13" imgW="10069841" imgH="8787302" progId="Photoshop.Image.7">
                  <p:embed/>
                  <p:pic>
                    <p:nvPicPr>
                      <p:cNvPr id="0" name="Picture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68538" y="1016000"/>
                        <a:ext cx="1331912" cy="1162050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2225" name="Oval 17"/>
          <p:cNvSpPr>
            <a:spLocks noChangeArrowheads="1"/>
          </p:cNvSpPr>
          <p:nvPr/>
        </p:nvSpPr>
        <p:spPr bwMode="auto">
          <a:xfrm>
            <a:off x="1116013" y="1549400"/>
            <a:ext cx="107950" cy="10795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>
            <a:outerShdw dist="17961" dir="2700000" algn="ctr" rotWithShape="0">
              <a:srgbClr val="808080">
                <a:alpha val="50000"/>
              </a:srgbClr>
            </a:outerShdw>
          </a:effectLst>
        </p:spPr>
        <p:txBody>
          <a:bodyPr wrap="none" anchor="ctr"/>
          <a:lstStyle/>
          <a:p>
            <a:endParaRPr lang="de-DE"/>
          </a:p>
        </p:txBody>
      </p:sp>
      <p:sp>
        <p:nvSpPr>
          <p:cNvPr id="222238" name="AutoShape 30"/>
          <p:cNvSpPr>
            <a:spLocks noChangeArrowheads="1"/>
          </p:cNvSpPr>
          <p:nvPr/>
        </p:nvSpPr>
        <p:spPr bwMode="auto">
          <a:xfrm rot="5878164">
            <a:off x="3162300" y="1562100"/>
            <a:ext cx="730250" cy="1079500"/>
          </a:xfrm>
          <a:custGeom>
            <a:avLst/>
            <a:gdLst>
              <a:gd name="G0" fmla="+- 10541 0 0"/>
              <a:gd name="G1" fmla="+- 21600 0 10541"/>
              <a:gd name="G2" fmla="*/ 10541 1 2"/>
              <a:gd name="G3" fmla="+- 21600 0 G2"/>
              <a:gd name="G4" fmla="+/ 10541 21600 2"/>
              <a:gd name="G5" fmla="+/ G1 0 2"/>
              <a:gd name="G6" fmla="*/ 21600 21600 10541"/>
              <a:gd name="G7" fmla="*/ G6 1 2"/>
              <a:gd name="G8" fmla="+- 21600 0 G7"/>
              <a:gd name="G9" fmla="*/ 21600 1 2"/>
              <a:gd name="G10" fmla="+- 10541 0 G9"/>
              <a:gd name="G11" fmla="?: G10 G8 0"/>
              <a:gd name="G12" fmla="?: G10 G7 21600"/>
              <a:gd name="T0" fmla="*/ 16329 w 21600"/>
              <a:gd name="T1" fmla="*/ 10800 h 21600"/>
              <a:gd name="T2" fmla="*/ 10800 w 21600"/>
              <a:gd name="T3" fmla="*/ 21600 h 21600"/>
              <a:gd name="T4" fmla="*/ 5271 w 21600"/>
              <a:gd name="T5" fmla="*/ 10800 h 21600"/>
              <a:gd name="T6" fmla="*/ 10800 w 21600"/>
              <a:gd name="T7" fmla="*/ 0 h 21600"/>
              <a:gd name="T8" fmla="*/ 7071 w 21600"/>
              <a:gd name="T9" fmla="*/ 7071 h 21600"/>
              <a:gd name="T10" fmla="*/ 14529 w 21600"/>
              <a:gd name="T11" fmla="*/ 14529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>
                <a:moveTo>
                  <a:pt x="0" y="0"/>
                </a:moveTo>
                <a:lnTo>
                  <a:pt x="10541" y="21600"/>
                </a:lnTo>
                <a:lnTo>
                  <a:pt x="11059" y="21600"/>
                </a:lnTo>
                <a:lnTo>
                  <a:pt x="21600" y="0"/>
                </a:lnTo>
                <a:close/>
              </a:path>
            </a:pathLst>
          </a:custGeom>
          <a:gradFill rotWithShape="1">
            <a:gsLst>
              <a:gs pos="0">
                <a:srgbClr val="FF0000">
                  <a:alpha val="80000"/>
                </a:srgbClr>
              </a:gs>
              <a:gs pos="100000">
                <a:srgbClr val="FF0000">
                  <a:alpha val="21001"/>
                </a:srgb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222237" name="AutoShape 29"/>
          <p:cNvSpPr>
            <a:spLocks noChangeArrowheads="1"/>
          </p:cNvSpPr>
          <p:nvPr/>
        </p:nvSpPr>
        <p:spPr bwMode="auto">
          <a:xfrm rot="4055674">
            <a:off x="3509168" y="675482"/>
            <a:ext cx="1008063" cy="1187450"/>
          </a:xfrm>
          <a:custGeom>
            <a:avLst/>
            <a:gdLst>
              <a:gd name="G0" fmla="+- 10056 0 0"/>
              <a:gd name="G1" fmla="+- 21600 0 10056"/>
              <a:gd name="G2" fmla="*/ 10056 1 2"/>
              <a:gd name="G3" fmla="+- 21600 0 G2"/>
              <a:gd name="G4" fmla="+/ 10056 21600 2"/>
              <a:gd name="G5" fmla="+/ G1 0 2"/>
              <a:gd name="G6" fmla="*/ 21600 21600 10056"/>
              <a:gd name="G7" fmla="*/ G6 1 2"/>
              <a:gd name="G8" fmla="+- 21600 0 G7"/>
              <a:gd name="G9" fmla="*/ 21600 1 2"/>
              <a:gd name="G10" fmla="+- 10056 0 G9"/>
              <a:gd name="G11" fmla="?: G10 G8 0"/>
              <a:gd name="G12" fmla="?: G10 G7 21600"/>
              <a:gd name="T0" fmla="*/ 16572 w 21600"/>
              <a:gd name="T1" fmla="*/ 10800 h 21600"/>
              <a:gd name="T2" fmla="*/ 10800 w 21600"/>
              <a:gd name="T3" fmla="*/ 21600 h 21600"/>
              <a:gd name="T4" fmla="*/ 5028 w 21600"/>
              <a:gd name="T5" fmla="*/ 10800 h 21600"/>
              <a:gd name="T6" fmla="*/ 10800 w 21600"/>
              <a:gd name="T7" fmla="*/ 0 h 21600"/>
              <a:gd name="T8" fmla="*/ 6828 w 21600"/>
              <a:gd name="T9" fmla="*/ 6828 h 21600"/>
              <a:gd name="T10" fmla="*/ 14772 w 21600"/>
              <a:gd name="T11" fmla="*/ 14772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>
                <a:moveTo>
                  <a:pt x="0" y="0"/>
                </a:moveTo>
                <a:lnTo>
                  <a:pt x="10056" y="21600"/>
                </a:lnTo>
                <a:lnTo>
                  <a:pt x="11544" y="21600"/>
                </a:lnTo>
                <a:lnTo>
                  <a:pt x="21600" y="0"/>
                </a:lnTo>
                <a:close/>
              </a:path>
            </a:pathLst>
          </a:custGeom>
          <a:gradFill rotWithShape="1">
            <a:gsLst>
              <a:gs pos="0">
                <a:srgbClr val="FF0000">
                  <a:alpha val="80000"/>
                </a:srgbClr>
              </a:gs>
              <a:gs pos="100000">
                <a:srgbClr val="FF0000">
                  <a:alpha val="21001"/>
                </a:srgb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pic>
        <p:nvPicPr>
          <p:cNvPr id="222221" name="Picture 13"/>
          <p:cNvPicPr>
            <a:picLocks noChangeAspect="1" noChangeArrowheads="1"/>
          </p:cNvPicPr>
          <p:nvPr/>
        </p:nvPicPr>
        <p:blipFill>
          <a:blip r:embed="rId15" cstate="print"/>
          <a:srcRect l="13499" r="13499"/>
          <a:stretch>
            <a:fillRect/>
          </a:stretch>
        </p:blipFill>
        <p:spPr bwMode="auto">
          <a:xfrm>
            <a:off x="4356100" y="549275"/>
            <a:ext cx="735013" cy="10080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222223" name="Picture 15" descr="Rhizopogon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3995738" y="1808163"/>
            <a:ext cx="1117600" cy="735012"/>
          </a:xfrm>
          <a:prstGeom prst="rect">
            <a:avLst/>
          </a:prstGeom>
          <a:noFill/>
        </p:spPr>
      </p:pic>
      <p:sp>
        <p:nvSpPr>
          <p:cNvPr id="222239" name="AutoShape 31"/>
          <p:cNvSpPr>
            <a:spLocks noChangeArrowheads="1"/>
          </p:cNvSpPr>
          <p:nvPr/>
        </p:nvSpPr>
        <p:spPr bwMode="auto">
          <a:xfrm rot="5400000">
            <a:off x="5184775" y="620713"/>
            <a:ext cx="322263" cy="611187"/>
          </a:xfrm>
          <a:custGeom>
            <a:avLst/>
            <a:gdLst>
              <a:gd name="G0" fmla="+- 10056 0 0"/>
              <a:gd name="G1" fmla="+- 21600 0 10056"/>
              <a:gd name="G2" fmla="*/ 10056 1 2"/>
              <a:gd name="G3" fmla="+- 21600 0 G2"/>
              <a:gd name="G4" fmla="+/ 10056 21600 2"/>
              <a:gd name="G5" fmla="+/ G1 0 2"/>
              <a:gd name="G6" fmla="*/ 21600 21600 10056"/>
              <a:gd name="G7" fmla="*/ G6 1 2"/>
              <a:gd name="G8" fmla="+- 21600 0 G7"/>
              <a:gd name="G9" fmla="*/ 21600 1 2"/>
              <a:gd name="G10" fmla="+- 10056 0 G9"/>
              <a:gd name="G11" fmla="?: G10 G8 0"/>
              <a:gd name="G12" fmla="?: G10 G7 21600"/>
              <a:gd name="T0" fmla="*/ 16572 w 21600"/>
              <a:gd name="T1" fmla="*/ 10800 h 21600"/>
              <a:gd name="T2" fmla="*/ 10800 w 21600"/>
              <a:gd name="T3" fmla="*/ 21600 h 21600"/>
              <a:gd name="T4" fmla="*/ 5028 w 21600"/>
              <a:gd name="T5" fmla="*/ 10800 h 21600"/>
              <a:gd name="T6" fmla="*/ 10800 w 21600"/>
              <a:gd name="T7" fmla="*/ 0 h 21600"/>
              <a:gd name="T8" fmla="*/ 6828 w 21600"/>
              <a:gd name="T9" fmla="*/ 6828 h 21600"/>
              <a:gd name="T10" fmla="*/ 14772 w 21600"/>
              <a:gd name="T11" fmla="*/ 14772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>
                <a:moveTo>
                  <a:pt x="0" y="0"/>
                </a:moveTo>
                <a:lnTo>
                  <a:pt x="10056" y="21600"/>
                </a:lnTo>
                <a:lnTo>
                  <a:pt x="11544" y="21600"/>
                </a:lnTo>
                <a:lnTo>
                  <a:pt x="21600" y="0"/>
                </a:lnTo>
                <a:close/>
              </a:path>
            </a:pathLst>
          </a:custGeom>
          <a:gradFill rotWithShape="1">
            <a:gsLst>
              <a:gs pos="0">
                <a:srgbClr val="FF0000">
                  <a:alpha val="80000"/>
                </a:srgbClr>
              </a:gs>
              <a:gs pos="100000">
                <a:srgbClr val="FF0000">
                  <a:alpha val="21001"/>
                </a:srgb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graphicFrame>
        <p:nvGraphicFramePr>
          <p:cNvPr id="222220" name="Object 12"/>
          <p:cNvGraphicFramePr>
            <a:graphicFrameLocks noChangeAspect="1"/>
          </p:cNvGraphicFramePr>
          <p:nvPr/>
        </p:nvGraphicFramePr>
        <p:xfrm>
          <a:off x="5616575" y="512763"/>
          <a:ext cx="792163" cy="7921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8838" name="Image" r:id="rId17" imgW="2361905" imgH="2361905" progId="Photoshop.Image.7">
                  <p:embed/>
                </p:oleObj>
              </mc:Choice>
              <mc:Fallback>
                <p:oleObj name="Image" r:id="rId17" imgW="2361905" imgH="2361905" progId="Photoshop.Image.7">
                  <p:embed/>
                  <p:pic>
                    <p:nvPicPr>
                      <p:cNvPr id="0" name="Picture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16575" y="512763"/>
                        <a:ext cx="792163" cy="7921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22242" name="Picture 34" descr="Berg"/>
          <p:cNvPicPr preferRelativeResize="0"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936625" y="2816225"/>
            <a:ext cx="863600" cy="560388"/>
          </a:xfrm>
          <a:prstGeom prst="rect">
            <a:avLst/>
          </a:prstGeom>
          <a:noFill/>
        </p:spPr>
      </p:pic>
      <p:sp>
        <p:nvSpPr>
          <p:cNvPr id="222246" name="Rectangle 38"/>
          <p:cNvSpPr>
            <a:spLocks noChangeArrowheads="1"/>
          </p:cNvSpPr>
          <p:nvPr/>
        </p:nvSpPr>
        <p:spPr bwMode="auto">
          <a:xfrm>
            <a:off x="5400675" y="1557338"/>
            <a:ext cx="1296988" cy="612775"/>
          </a:xfrm>
          <a:prstGeom prst="rect">
            <a:avLst/>
          </a:prstGeom>
          <a:solidFill>
            <a:srgbClr val="E1E1E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de-DE" sz="1200">
                <a:latin typeface="Monotype Corsiva" pitchFamily="66" charset="0"/>
              </a:rPr>
              <a:t>Quercus robur L.</a:t>
            </a:r>
          </a:p>
          <a:p>
            <a:pPr algn="ctr"/>
            <a:r>
              <a:rPr lang="de-DE" sz="1200">
                <a:latin typeface="Monotype Corsiva" pitchFamily="66" charset="0"/>
              </a:rPr>
              <a:t>Quercus pendunculata</a:t>
            </a:r>
            <a:r>
              <a:rPr lang="de-DE"/>
              <a:t> </a:t>
            </a:r>
          </a:p>
        </p:txBody>
      </p:sp>
      <p:graphicFrame>
        <p:nvGraphicFramePr>
          <p:cNvPr id="222240" name="Object 32"/>
          <p:cNvGraphicFramePr>
            <a:graphicFrameLocks noChangeAspect="1"/>
          </p:cNvGraphicFramePr>
          <p:nvPr/>
        </p:nvGraphicFramePr>
        <p:xfrm>
          <a:off x="3384550" y="247650"/>
          <a:ext cx="282575" cy="444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8839" name="Image" r:id="rId20" imgW="1739683" imgH="2730159" progId="Photoshop.Image.7">
                  <p:embed/>
                </p:oleObj>
              </mc:Choice>
              <mc:Fallback>
                <p:oleObj name="Image" r:id="rId20" imgW="1739683" imgH="2730159" progId="Photoshop.Image.7">
                  <p:embed/>
                  <p:pic>
                    <p:nvPicPr>
                      <p:cNvPr id="0" name="Picture 3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84550" y="247650"/>
                        <a:ext cx="282575" cy="444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22249" name="Picture 41"/>
          <p:cNvPicPr>
            <a:picLocks noChangeAspect="1" noChangeArrowheads="1"/>
          </p:cNvPicPr>
          <p:nvPr/>
        </p:nvPicPr>
        <p:blipFill>
          <a:blip r:embed="rId22" cstate="print"/>
          <a:srcRect l="8891" t="20145" r="8891" b="23698"/>
          <a:stretch>
            <a:fillRect/>
          </a:stretch>
        </p:blipFill>
        <p:spPr bwMode="auto">
          <a:xfrm>
            <a:off x="3302000" y="2670175"/>
            <a:ext cx="1341438" cy="6873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222250" name="Picture 42"/>
          <p:cNvPicPr>
            <a:picLocks noChangeAspect="1" noChangeArrowheads="1"/>
          </p:cNvPicPr>
          <p:nvPr/>
        </p:nvPicPr>
        <p:blipFill>
          <a:blip r:embed="rId23" cstate="print"/>
          <a:srcRect/>
          <a:stretch>
            <a:fillRect/>
          </a:stretch>
        </p:blipFill>
        <p:spPr bwMode="auto">
          <a:xfrm>
            <a:off x="2051050" y="2997200"/>
            <a:ext cx="904875" cy="947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2252" name="Picture 44"/>
          <p:cNvPicPr>
            <a:picLocks noChangeAspect="1" noChangeArrowheads="1"/>
          </p:cNvPicPr>
          <p:nvPr/>
        </p:nvPicPr>
        <p:blipFill>
          <a:blip r:embed="rId24" cstate="print"/>
          <a:srcRect/>
          <a:stretch>
            <a:fillRect/>
          </a:stretch>
        </p:blipFill>
        <p:spPr bwMode="auto">
          <a:xfrm>
            <a:off x="5400675" y="2947988"/>
            <a:ext cx="550863" cy="73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2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22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2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22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22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2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22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22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5535" name="Object 15"/>
          <p:cNvGraphicFramePr>
            <a:graphicFrameLocks noChangeAspect="1"/>
          </p:cNvGraphicFramePr>
          <p:nvPr/>
        </p:nvGraphicFramePr>
        <p:xfrm>
          <a:off x="287338" y="296863"/>
          <a:ext cx="2398712" cy="15859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858" name="Image" r:id="rId3" imgW="9942857" imgH="6577778" progId="Photoshop.Image.7">
                  <p:embed/>
                </p:oleObj>
              </mc:Choice>
              <mc:Fallback>
                <p:oleObj name="Image" r:id="rId3" imgW="9942857" imgH="6577778" progId="Photoshop.Image.7">
                  <p:embed/>
                  <p:pic>
                    <p:nvPicPr>
                      <p:cNvPr id="0" name="Picture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7338" y="296863"/>
                        <a:ext cx="2398712" cy="15859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5522" name="AutoShape 2"/>
          <p:cNvSpPr>
            <a:spLocks noChangeArrowheads="1"/>
          </p:cNvSpPr>
          <p:nvPr/>
        </p:nvSpPr>
        <p:spPr bwMode="auto">
          <a:xfrm rot="8442199">
            <a:off x="5040313" y="2349500"/>
            <a:ext cx="611187" cy="923925"/>
          </a:xfrm>
          <a:custGeom>
            <a:avLst/>
            <a:gdLst>
              <a:gd name="G0" fmla="+- 10056 0 0"/>
              <a:gd name="G1" fmla="+- 21600 0 10056"/>
              <a:gd name="G2" fmla="*/ 10056 1 2"/>
              <a:gd name="G3" fmla="+- 21600 0 G2"/>
              <a:gd name="G4" fmla="+/ 10056 21600 2"/>
              <a:gd name="G5" fmla="+/ G1 0 2"/>
              <a:gd name="G6" fmla="*/ 21600 21600 10056"/>
              <a:gd name="G7" fmla="*/ G6 1 2"/>
              <a:gd name="G8" fmla="+- 21600 0 G7"/>
              <a:gd name="G9" fmla="*/ 21600 1 2"/>
              <a:gd name="G10" fmla="+- 10056 0 G9"/>
              <a:gd name="G11" fmla="?: G10 G8 0"/>
              <a:gd name="G12" fmla="?: G10 G7 21600"/>
              <a:gd name="T0" fmla="*/ 16572 w 21600"/>
              <a:gd name="T1" fmla="*/ 10800 h 21600"/>
              <a:gd name="T2" fmla="*/ 10800 w 21600"/>
              <a:gd name="T3" fmla="*/ 21600 h 21600"/>
              <a:gd name="T4" fmla="*/ 5028 w 21600"/>
              <a:gd name="T5" fmla="*/ 10800 h 21600"/>
              <a:gd name="T6" fmla="*/ 10800 w 21600"/>
              <a:gd name="T7" fmla="*/ 0 h 21600"/>
              <a:gd name="T8" fmla="*/ 6828 w 21600"/>
              <a:gd name="T9" fmla="*/ 6828 h 21600"/>
              <a:gd name="T10" fmla="*/ 14772 w 21600"/>
              <a:gd name="T11" fmla="*/ 14772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>
                <a:moveTo>
                  <a:pt x="0" y="0"/>
                </a:moveTo>
                <a:lnTo>
                  <a:pt x="10056" y="21600"/>
                </a:lnTo>
                <a:lnTo>
                  <a:pt x="11544" y="21600"/>
                </a:lnTo>
                <a:lnTo>
                  <a:pt x="21600" y="0"/>
                </a:lnTo>
                <a:close/>
              </a:path>
            </a:pathLst>
          </a:custGeom>
          <a:gradFill rotWithShape="1">
            <a:gsLst>
              <a:gs pos="0">
                <a:srgbClr val="FF0000">
                  <a:alpha val="80000"/>
                </a:srgbClr>
              </a:gs>
              <a:gs pos="100000">
                <a:srgbClr val="FF0000">
                  <a:alpha val="21001"/>
                </a:srgb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235523" name="AutoShape 3"/>
          <p:cNvSpPr>
            <a:spLocks noChangeArrowheads="1"/>
          </p:cNvSpPr>
          <p:nvPr/>
        </p:nvSpPr>
        <p:spPr bwMode="auto">
          <a:xfrm rot="835901">
            <a:off x="3348038" y="630238"/>
            <a:ext cx="215900" cy="422275"/>
          </a:xfrm>
          <a:custGeom>
            <a:avLst/>
            <a:gdLst>
              <a:gd name="G0" fmla="+- 10056 0 0"/>
              <a:gd name="G1" fmla="+- 21600 0 10056"/>
              <a:gd name="G2" fmla="*/ 10056 1 2"/>
              <a:gd name="G3" fmla="+- 21600 0 G2"/>
              <a:gd name="G4" fmla="+/ 10056 21600 2"/>
              <a:gd name="G5" fmla="+/ G1 0 2"/>
              <a:gd name="G6" fmla="*/ 21600 21600 10056"/>
              <a:gd name="G7" fmla="*/ G6 1 2"/>
              <a:gd name="G8" fmla="+- 21600 0 G7"/>
              <a:gd name="G9" fmla="*/ 21600 1 2"/>
              <a:gd name="G10" fmla="+- 10056 0 G9"/>
              <a:gd name="G11" fmla="?: G10 G8 0"/>
              <a:gd name="G12" fmla="?: G10 G7 21600"/>
              <a:gd name="T0" fmla="*/ 16572 w 21600"/>
              <a:gd name="T1" fmla="*/ 10800 h 21600"/>
              <a:gd name="T2" fmla="*/ 10800 w 21600"/>
              <a:gd name="T3" fmla="*/ 21600 h 21600"/>
              <a:gd name="T4" fmla="*/ 5028 w 21600"/>
              <a:gd name="T5" fmla="*/ 10800 h 21600"/>
              <a:gd name="T6" fmla="*/ 10800 w 21600"/>
              <a:gd name="T7" fmla="*/ 0 h 21600"/>
              <a:gd name="T8" fmla="*/ 6828 w 21600"/>
              <a:gd name="T9" fmla="*/ 6828 h 21600"/>
              <a:gd name="T10" fmla="*/ 14772 w 21600"/>
              <a:gd name="T11" fmla="*/ 14772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>
                <a:moveTo>
                  <a:pt x="0" y="0"/>
                </a:moveTo>
                <a:lnTo>
                  <a:pt x="10056" y="21600"/>
                </a:lnTo>
                <a:lnTo>
                  <a:pt x="11544" y="21600"/>
                </a:lnTo>
                <a:lnTo>
                  <a:pt x="21600" y="0"/>
                </a:lnTo>
                <a:close/>
              </a:path>
            </a:pathLst>
          </a:custGeom>
          <a:gradFill rotWithShape="1">
            <a:gsLst>
              <a:gs pos="0">
                <a:srgbClr val="FF0000">
                  <a:alpha val="80000"/>
                </a:srgbClr>
              </a:gs>
              <a:gs pos="100000">
                <a:srgbClr val="FF0000">
                  <a:alpha val="21001"/>
                </a:srgb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235524" name="AutoShape 4"/>
          <p:cNvSpPr>
            <a:spLocks noChangeArrowheads="1"/>
          </p:cNvSpPr>
          <p:nvPr/>
        </p:nvSpPr>
        <p:spPr bwMode="auto">
          <a:xfrm rot="11540114">
            <a:off x="2235200" y="1995488"/>
            <a:ext cx="823913" cy="1133475"/>
          </a:xfrm>
          <a:custGeom>
            <a:avLst/>
            <a:gdLst>
              <a:gd name="G0" fmla="+- 10056 0 0"/>
              <a:gd name="G1" fmla="+- 21600 0 10056"/>
              <a:gd name="G2" fmla="*/ 10056 1 2"/>
              <a:gd name="G3" fmla="+- 21600 0 G2"/>
              <a:gd name="G4" fmla="+/ 10056 21600 2"/>
              <a:gd name="G5" fmla="+/ G1 0 2"/>
              <a:gd name="G6" fmla="*/ 21600 21600 10056"/>
              <a:gd name="G7" fmla="*/ G6 1 2"/>
              <a:gd name="G8" fmla="+- 21600 0 G7"/>
              <a:gd name="G9" fmla="*/ 21600 1 2"/>
              <a:gd name="G10" fmla="+- 10056 0 G9"/>
              <a:gd name="G11" fmla="?: G10 G8 0"/>
              <a:gd name="G12" fmla="?: G10 G7 21600"/>
              <a:gd name="T0" fmla="*/ 16572 w 21600"/>
              <a:gd name="T1" fmla="*/ 10800 h 21600"/>
              <a:gd name="T2" fmla="*/ 10800 w 21600"/>
              <a:gd name="T3" fmla="*/ 21600 h 21600"/>
              <a:gd name="T4" fmla="*/ 5028 w 21600"/>
              <a:gd name="T5" fmla="*/ 10800 h 21600"/>
              <a:gd name="T6" fmla="*/ 10800 w 21600"/>
              <a:gd name="T7" fmla="*/ 0 h 21600"/>
              <a:gd name="T8" fmla="*/ 6828 w 21600"/>
              <a:gd name="T9" fmla="*/ 6828 h 21600"/>
              <a:gd name="T10" fmla="*/ 14772 w 21600"/>
              <a:gd name="T11" fmla="*/ 14772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>
                <a:moveTo>
                  <a:pt x="0" y="0"/>
                </a:moveTo>
                <a:lnTo>
                  <a:pt x="10056" y="21600"/>
                </a:lnTo>
                <a:lnTo>
                  <a:pt x="11544" y="21600"/>
                </a:lnTo>
                <a:lnTo>
                  <a:pt x="21600" y="0"/>
                </a:lnTo>
                <a:close/>
              </a:path>
            </a:pathLst>
          </a:custGeom>
          <a:gradFill rotWithShape="1">
            <a:gsLst>
              <a:gs pos="0">
                <a:srgbClr val="FF0000">
                  <a:alpha val="80000"/>
                </a:srgbClr>
              </a:gs>
              <a:gs pos="100000">
                <a:srgbClr val="FF0000">
                  <a:alpha val="21001"/>
                </a:srgb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235525" name="AutoShape 5"/>
          <p:cNvSpPr>
            <a:spLocks noChangeArrowheads="1"/>
          </p:cNvSpPr>
          <p:nvPr/>
        </p:nvSpPr>
        <p:spPr bwMode="auto">
          <a:xfrm rot="8306107">
            <a:off x="2795588" y="1992313"/>
            <a:ext cx="1008062" cy="1152525"/>
          </a:xfrm>
          <a:custGeom>
            <a:avLst/>
            <a:gdLst>
              <a:gd name="G0" fmla="+- 10056 0 0"/>
              <a:gd name="G1" fmla="+- 21600 0 10056"/>
              <a:gd name="G2" fmla="*/ 10056 1 2"/>
              <a:gd name="G3" fmla="+- 21600 0 G2"/>
              <a:gd name="G4" fmla="+/ 10056 21600 2"/>
              <a:gd name="G5" fmla="+/ G1 0 2"/>
              <a:gd name="G6" fmla="*/ 21600 21600 10056"/>
              <a:gd name="G7" fmla="*/ G6 1 2"/>
              <a:gd name="G8" fmla="+- 21600 0 G7"/>
              <a:gd name="G9" fmla="*/ 21600 1 2"/>
              <a:gd name="G10" fmla="+- 10056 0 G9"/>
              <a:gd name="G11" fmla="?: G10 G8 0"/>
              <a:gd name="G12" fmla="?: G10 G7 21600"/>
              <a:gd name="T0" fmla="*/ 16572 w 21600"/>
              <a:gd name="T1" fmla="*/ 10800 h 21600"/>
              <a:gd name="T2" fmla="*/ 10800 w 21600"/>
              <a:gd name="T3" fmla="*/ 21600 h 21600"/>
              <a:gd name="T4" fmla="*/ 5028 w 21600"/>
              <a:gd name="T5" fmla="*/ 10800 h 21600"/>
              <a:gd name="T6" fmla="*/ 10800 w 21600"/>
              <a:gd name="T7" fmla="*/ 0 h 21600"/>
              <a:gd name="T8" fmla="*/ 6828 w 21600"/>
              <a:gd name="T9" fmla="*/ 6828 h 21600"/>
              <a:gd name="T10" fmla="*/ 14772 w 21600"/>
              <a:gd name="T11" fmla="*/ 14772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>
                <a:moveTo>
                  <a:pt x="0" y="0"/>
                </a:moveTo>
                <a:lnTo>
                  <a:pt x="10056" y="21600"/>
                </a:lnTo>
                <a:lnTo>
                  <a:pt x="11544" y="21600"/>
                </a:lnTo>
                <a:lnTo>
                  <a:pt x="21600" y="0"/>
                </a:lnTo>
                <a:close/>
              </a:path>
            </a:pathLst>
          </a:custGeom>
          <a:gradFill rotWithShape="1">
            <a:gsLst>
              <a:gs pos="0">
                <a:srgbClr val="FF0000">
                  <a:alpha val="80000"/>
                </a:srgbClr>
              </a:gs>
              <a:gs pos="100000">
                <a:srgbClr val="FF0000">
                  <a:alpha val="21001"/>
                </a:srgb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235526" name="AutoShape 6"/>
          <p:cNvSpPr>
            <a:spLocks noChangeArrowheads="1"/>
          </p:cNvSpPr>
          <p:nvPr/>
        </p:nvSpPr>
        <p:spPr bwMode="auto">
          <a:xfrm rot="6451599">
            <a:off x="5228432" y="1966119"/>
            <a:ext cx="611187" cy="993775"/>
          </a:xfrm>
          <a:custGeom>
            <a:avLst/>
            <a:gdLst>
              <a:gd name="G0" fmla="+- 10056 0 0"/>
              <a:gd name="G1" fmla="+- 21600 0 10056"/>
              <a:gd name="G2" fmla="*/ 10056 1 2"/>
              <a:gd name="G3" fmla="+- 21600 0 G2"/>
              <a:gd name="G4" fmla="+/ 10056 21600 2"/>
              <a:gd name="G5" fmla="+/ G1 0 2"/>
              <a:gd name="G6" fmla="*/ 21600 21600 10056"/>
              <a:gd name="G7" fmla="*/ G6 1 2"/>
              <a:gd name="G8" fmla="+- 21600 0 G7"/>
              <a:gd name="G9" fmla="*/ 21600 1 2"/>
              <a:gd name="G10" fmla="+- 10056 0 G9"/>
              <a:gd name="G11" fmla="?: G10 G8 0"/>
              <a:gd name="G12" fmla="?: G10 G7 21600"/>
              <a:gd name="T0" fmla="*/ 16572 w 21600"/>
              <a:gd name="T1" fmla="*/ 10800 h 21600"/>
              <a:gd name="T2" fmla="*/ 10800 w 21600"/>
              <a:gd name="T3" fmla="*/ 21600 h 21600"/>
              <a:gd name="T4" fmla="*/ 5028 w 21600"/>
              <a:gd name="T5" fmla="*/ 10800 h 21600"/>
              <a:gd name="T6" fmla="*/ 10800 w 21600"/>
              <a:gd name="T7" fmla="*/ 0 h 21600"/>
              <a:gd name="T8" fmla="*/ 6828 w 21600"/>
              <a:gd name="T9" fmla="*/ 6828 h 21600"/>
              <a:gd name="T10" fmla="*/ 14772 w 21600"/>
              <a:gd name="T11" fmla="*/ 14772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>
                <a:moveTo>
                  <a:pt x="0" y="0"/>
                </a:moveTo>
                <a:lnTo>
                  <a:pt x="10056" y="21600"/>
                </a:lnTo>
                <a:lnTo>
                  <a:pt x="11544" y="21600"/>
                </a:lnTo>
                <a:lnTo>
                  <a:pt x="21600" y="0"/>
                </a:lnTo>
                <a:close/>
              </a:path>
            </a:pathLst>
          </a:custGeom>
          <a:gradFill rotWithShape="1">
            <a:gsLst>
              <a:gs pos="0">
                <a:srgbClr val="FF0000">
                  <a:alpha val="80000"/>
                </a:srgbClr>
              </a:gs>
              <a:gs pos="100000">
                <a:srgbClr val="FF0000">
                  <a:alpha val="21001"/>
                </a:srgb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235527" name="AutoShape 7"/>
          <p:cNvSpPr>
            <a:spLocks noChangeArrowheads="1"/>
          </p:cNvSpPr>
          <p:nvPr/>
        </p:nvSpPr>
        <p:spPr bwMode="auto">
          <a:xfrm rot="7525751">
            <a:off x="5087937" y="1227138"/>
            <a:ext cx="569913" cy="769938"/>
          </a:xfrm>
          <a:custGeom>
            <a:avLst/>
            <a:gdLst>
              <a:gd name="G0" fmla="+- 10056 0 0"/>
              <a:gd name="G1" fmla="+- 21600 0 10056"/>
              <a:gd name="G2" fmla="*/ 10056 1 2"/>
              <a:gd name="G3" fmla="+- 21600 0 G2"/>
              <a:gd name="G4" fmla="+/ 10056 21600 2"/>
              <a:gd name="G5" fmla="+/ G1 0 2"/>
              <a:gd name="G6" fmla="*/ 21600 21600 10056"/>
              <a:gd name="G7" fmla="*/ G6 1 2"/>
              <a:gd name="G8" fmla="+- 21600 0 G7"/>
              <a:gd name="G9" fmla="*/ 21600 1 2"/>
              <a:gd name="G10" fmla="+- 10056 0 G9"/>
              <a:gd name="G11" fmla="?: G10 G8 0"/>
              <a:gd name="G12" fmla="?: G10 G7 21600"/>
              <a:gd name="T0" fmla="*/ 16572 w 21600"/>
              <a:gd name="T1" fmla="*/ 10800 h 21600"/>
              <a:gd name="T2" fmla="*/ 10800 w 21600"/>
              <a:gd name="T3" fmla="*/ 21600 h 21600"/>
              <a:gd name="T4" fmla="*/ 5028 w 21600"/>
              <a:gd name="T5" fmla="*/ 10800 h 21600"/>
              <a:gd name="T6" fmla="*/ 10800 w 21600"/>
              <a:gd name="T7" fmla="*/ 0 h 21600"/>
              <a:gd name="T8" fmla="*/ 6828 w 21600"/>
              <a:gd name="T9" fmla="*/ 6828 h 21600"/>
              <a:gd name="T10" fmla="*/ 14772 w 21600"/>
              <a:gd name="T11" fmla="*/ 14772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>
                <a:moveTo>
                  <a:pt x="0" y="0"/>
                </a:moveTo>
                <a:lnTo>
                  <a:pt x="10056" y="21600"/>
                </a:lnTo>
                <a:lnTo>
                  <a:pt x="11544" y="21600"/>
                </a:lnTo>
                <a:lnTo>
                  <a:pt x="21600" y="0"/>
                </a:lnTo>
                <a:close/>
              </a:path>
            </a:pathLst>
          </a:custGeom>
          <a:gradFill rotWithShape="1">
            <a:gsLst>
              <a:gs pos="0">
                <a:srgbClr val="FF0000">
                  <a:alpha val="80000"/>
                </a:srgbClr>
              </a:gs>
              <a:gs pos="100000">
                <a:srgbClr val="FF0000">
                  <a:alpha val="21001"/>
                </a:srgb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235528" name="AutoShape 8"/>
          <p:cNvSpPr>
            <a:spLocks noChangeArrowheads="1"/>
          </p:cNvSpPr>
          <p:nvPr/>
        </p:nvSpPr>
        <p:spPr bwMode="auto">
          <a:xfrm rot="10800000">
            <a:off x="647700" y="1665288"/>
            <a:ext cx="1071563" cy="1547812"/>
          </a:xfrm>
          <a:custGeom>
            <a:avLst/>
            <a:gdLst>
              <a:gd name="G0" fmla="+- 10112 0 0"/>
              <a:gd name="G1" fmla="+- 21600 0 10112"/>
              <a:gd name="G2" fmla="*/ 10112 1 2"/>
              <a:gd name="G3" fmla="+- 21600 0 G2"/>
              <a:gd name="G4" fmla="+/ 10112 21600 2"/>
              <a:gd name="G5" fmla="+/ G1 0 2"/>
              <a:gd name="G6" fmla="*/ 21600 21600 10112"/>
              <a:gd name="G7" fmla="*/ G6 1 2"/>
              <a:gd name="G8" fmla="+- 21600 0 G7"/>
              <a:gd name="G9" fmla="*/ 21600 1 2"/>
              <a:gd name="G10" fmla="+- 10112 0 G9"/>
              <a:gd name="G11" fmla="?: G10 G8 0"/>
              <a:gd name="G12" fmla="?: G10 G7 21600"/>
              <a:gd name="T0" fmla="*/ 16544 w 21600"/>
              <a:gd name="T1" fmla="*/ 10800 h 21600"/>
              <a:gd name="T2" fmla="*/ 10800 w 21600"/>
              <a:gd name="T3" fmla="*/ 21600 h 21600"/>
              <a:gd name="T4" fmla="*/ 5056 w 21600"/>
              <a:gd name="T5" fmla="*/ 10800 h 21600"/>
              <a:gd name="T6" fmla="*/ 10800 w 21600"/>
              <a:gd name="T7" fmla="*/ 0 h 21600"/>
              <a:gd name="T8" fmla="*/ 6856 w 21600"/>
              <a:gd name="T9" fmla="*/ 6856 h 21600"/>
              <a:gd name="T10" fmla="*/ 14744 w 21600"/>
              <a:gd name="T11" fmla="*/ 14744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>
                <a:moveTo>
                  <a:pt x="0" y="0"/>
                </a:moveTo>
                <a:lnTo>
                  <a:pt x="10112" y="21600"/>
                </a:lnTo>
                <a:lnTo>
                  <a:pt x="11488" y="21600"/>
                </a:lnTo>
                <a:lnTo>
                  <a:pt x="21600" y="0"/>
                </a:lnTo>
                <a:close/>
              </a:path>
            </a:pathLst>
          </a:custGeom>
          <a:gradFill rotWithShape="1">
            <a:gsLst>
              <a:gs pos="0">
                <a:srgbClr val="FF0000">
                  <a:alpha val="80000"/>
                </a:srgbClr>
              </a:gs>
              <a:gs pos="100000">
                <a:srgbClr val="FF0000">
                  <a:alpha val="21001"/>
                </a:srgb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pic>
        <p:nvPicPr>
          <p:cNvPr id="235529" name="Picture 9" descr="DivWor_EndnurLogo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876925"/>
            <a:ext cx="936625" cy="803275"/>
          </a:xfrm>
          <a:prstGeom prst="rect">
            <a:avLst/>
          </a:prstGeom>
          <a:noFill/>
        </p:spPr>
      </p:pic>
      <p:pic>
        <p:nvPicPr>
          <p:cNvPr id="235530" name="Picture 10" descr="Packet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627313" y="3321050"/>
            <a:ext cx="1225550" cy="1225550"/>
          </a:xfrm>
          <a:prstGeom prst="rect">
            <a:avLst/>
          </a:prstGeom>
          <a:noFill/>
        </p:spPr>
      </p:pic>
      <p:graphicFrame>
        <p:nvGraphicFramePr>
          <p:cNvPr id="235531" name="Object 11"/>
          <p:cNvGraphicFramePr>
            <a:graphicFrameLocks noChangeAspect="1"/>
          </p:cNvGraphicFramePr>
          <p:nvPr/>
        </p:nvGraphicFramePr>
        <p:xfrm>
          <a:off x="142875" y="2492375"/>
          <a:ext cx="647700" cy="641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859" name="Image" r:id="rId7" imgW="8495238" imgH="8419048" progId="Photoshop.Image.7">
                  <p:embed/>
                </p:oleObj>
              </mc:Choice>
              <mc:Fallback>
                <p:oleObj name="Image" r:id="rId7" imgW="8495238" imgH="8419048" progId="Photoshop.Image.7">
                  <p:embed/>
                  <p:pic>
                    <p:nvPicPr>
                      <p:cNvPr id="0" name="Picture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2875" y="2492375"/>
                        <a:ext cx="647700" cy="6413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35532" name="Picture 1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903913" y="2276475"/>
            <a:ext cx="809625" cy="80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235533" name="Object 13"/>
          <p:cNvGraphicFramePr>
            <a:graphicFrameLocks noChangeAspect="1"/>
          </p:cNvGraphicFramePr>
          <p:nvPr/>
        </p:nvGraphicFramePr>
        <p:xfrm>
          <a:off x="179388" y="3249613"/>
          <a:ext cx="488950" cy="7223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860" name="Image" r:id="rId10" imgW="1955556" imgH="2882540" progId="Photoshop.Image.7">
                  <p:embed/>
                </p:oleObj>
              </mc:Choice>
              <mc:Fallback>
                <p:oleObj name="Image" r:id="rId10" imgW="1955556" imgH="2882540" progId="Photoshop.Image.7">
                  <p:embed/>
                  <p:pic>
                    <p:nvPicPr>
                      <p:cNvPr id="0" name="Picture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9388" y="3249613"/>
                        <a:ext cx="488950" cy="7223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35534" name="Picture 14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517525" y="2816225"/>
            <a:ext cx="454025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35536" name="Oval 16"/>
          <p:cNvSpPr>
            <a:spLocks noChangeArrowheads="1"/>
          </p:cNvSpPr>
          <p:nvPr/>
        </p:nvSpPr>
        <p:spPr bwMode="auto">
          <a:xfrm>
            <a:off x="1368425" y="901700"/>
            <a:ext cx="107950" cy="10795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>
            <a:outerShdw dist="17961" dir="2700000" algn="ctr" rotWithShape="0">
              <a:srgbClr val="808080">
                <a:alpha val="50000"/>
              </a:srgbClr>
            </a:outerShdw>
          </a:effectLst>
        </p:spPr>
        <p:txBody>
          <a:bodyPr wrap="none" anchor="ctr"/>
          <a:lstStyle/>
          <a:p>
            <a:endParaRPr lang="de-DE"/>
          </a:p>
        </p:txBody>
      </p:sp>
      <p:sp>
        <p:nvSpPr>
          <p:cNvPr id="235537" name="Oval 17"/>
          <p:cNvSpPr>
            <a:spLocks noChangeArrowheads="1"/>
          </p:cNvSpPr>
          <p:nvPr/>
        </p:nvSpPr>
        <p:spPr bwMode="auto">
          <a:xfrm>
            <a:off x="2052638" y="433388"/>
            <a:ext cx="107950" cy="10795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>
            <a:outerShdw dist="17961" dir="2700000" algn="ctr" rotWithShape="0">
              <a:srgbClr val="808080">
                <a:alpha val="50000"/>
              </a:srgbClr>
            </a:outerShdw>
          </a:effectLst>
        </p:spPr>
        <p:txBody>
          <a:bodyPr wrap="none" anchor="ctr"/>
          <a:lstStyle/>
          <a:p>
            <a:endParaRPr lang="de-DE"/>
          </a:p>
        </p:txBody>
      </p:sp>
      <p:sp>
        <p:nvSpPr>
          <p:cNvPr id="235538" name="Oval 18"/>
          <p:cNvSpPr>
            <a:spLocks noChangeArrowheads="1"/>
          </p:cNvSpPr>
          <p:nvPr/>
        </p:nvSpPr>
        <p:spPr bwMode="auto">
          <a:xfrm>
            <a:off x="395288" y="793750"/>
            <a:ext cx="107950" cy="10795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>
            <a:outerShdw dist="17961" dir="2700000" algn="ctr" rotWithShape="0">
              <a:srgbClr val="808080">
                <a:alpha val="50000"/>
              </a:srgbClr>
            </a:outerShdw>
          </a:effectLst>
        </p:spPr>
        <p:txBody>
          <a:bodyPr wrap="none" anchor="ctr"/>
          <a:lstStyle/>
          <a:p>
            <a:endParaRPr lang="de-DE"/>
          </a:p>
        </p:txBody>
      </p:sp>
      <p:cxnSp>
        <p:nvCxnSpPr>
          <p:cNvPr id="235539" name="AutoShape 19"/>
          <p:cNvCxnSpPr>
            <a:cxnSpLocks noChangeShapeType="1"/>
            <a:stCxn id="235544" idx="0"/>
            <a:endCxn id="235538" idx="4"/>
          </p:cNvCxnSpPr>
          <p:nvPr/>
        </p:nvCxnSpPr>
        <p:spPr bwMode="auto">
          <a:xfrm rot="5400000" flipH="1">
            <a:off x="531813" y="833438"/>
            <a:ext cx="576262" cy="741362"/>
          </a:xfrm>
          <a:prstGeom prst="curvedConnector3">
            <a:avLst>
              <a:gd name="adj1" fmla="val 49861"/>
            </a:avLst>
          </a:prstGeom>
          <a:noFill/>
          <a:ln w="19050">
            <a:solidFill>
              <a:srgbClr val="FF0000"/>
            </a:solidFill>
            <a:prstDash val="dashDot"/>
            <a:round/>
            <a:headEnd/>
            <a:tailEnd/>
          </a:ln>
          <a:effectLst/>
        </p:spPr>
      </p:cxnSp>
      <p:cxnSp>
        <p:nvCxnSpPr>
          <p:cNvPr id="235540" name="AutoShape 20"/>
          <p:cNvCxnSpPr>
            <a:cxnSpLocks noChangeShapeType="1"/>
            <a:stCxn id="235536" idx="1"/>
            <a:endCxn id="235538" idx="0"/>
          </p:cNvCxnSpPr>
          <p:nvPr/>
        </p:nvCxnSpPr>
        <p:spPr bwMode="auto">
          <a:xfrm rot="5400000" flipH="1">
            <a:off x="854869" y="373857"/>
            <a:ext cx="123825" cy="935037"/>
          </a:xfrm>
          <a:prstGeom prst="curvedConnector3">
            <a:avLst>
              <a:gd name="adj1" fmla="val 273079"/>
            </a:avLst>
          </a:prstGeom>
          <a:noFill/>
          <a:ln w="19050">
            <a:solidFill>
              <a:srgbClr val="FF0000"/>
            </a:solidFill>
            <a:prstDash val="dashDot"/>
            <a:round/>
            <a:headEnd/>
            <a:tailEnd/>
          </a:ln>
          <a:effectLst/>
        </p:spPr>
      </p:cxnSp>
      <p:cxnSp>
        <p:nvCxnSpPr>
          <p:cNvPr id="235541" name="AutoShape 21"/>
          <p:cNvCxnSpPr>
            <a:cxnSpLocks noChangeShapeType="1"/>
            <a:stCxn id="235537" idx="4"/>
            <a:endCxn id="235536" idx="6"/>
          </p:cNvCxnSpPr>
          <p:nvPr/>
        </p:nvCxnSpPr>
        <p:spPr bwMode="auto">
          <a:xfrm rot="5400000">
            <a:off x="1598613" y="447675"/>
            <a:ext cx="400050" cy="615950"/>
          </a:xfrm>
          <a:prstGeom prst="curvedConnector2">
            <a:avLst/>
          </a:prstGeom>
          <a:noFill/>
          <a:ln w="19050">
            <a:solidFill>
              <a:srgbClr val="FF0000"/>
            </a:solidFill>
            <a:prstDash val="dashDot"/>
            <a:round/>
            <a:headEnd/>
            <a:tailEnd/>
          </a:ln>
          <a:effectLst/>
        </p:spPr>
      </p:cxnSp>
      <p:sp>
        <p:nvSpPr>
          <p:cNvPr id="235542" name="AutoShape 22"/>
          <p:cNvSpPr>
            <a:spLocks noChangeArrowheads="1"/>
          </p:cNvSpPr>
          <p:nvPr/>
        </p:nvSpPr>
        <p:spPr bwMode="auto">
          <a:xfrm rot="5400000">
            <a:off x="1169988" y="1069975"/>
            <a:ext cx="1152525" cy="1044575"/>
          </a:xfrm>
          <a:custGeom>
            <a:avLst/>
            <a:gdLst>
              <a:gd name="G0" fmla="+- 10056 0 0"/>
              <a:gd name="G1" fmla="+- 21600 0 10056"/>
              <a:gd name="G2" fmla="*/ 10056 1 2"/>
              <a:gd name="G3" fmla="+- 21600 0 G2"/>
              <a:gd name="G4" fmla="+/ 10056 21600 2"/>
              <a:gd name="G5" fmla="+/ G1 0 2"/>
              <a:gd name="G6" fmla="*/ 21600 21600 10056"/>
              <a:gd name="G7" fmla="*/ G6 1 2"/>
              <a:gd name="G8" fmla="+- 21600 0 G7"/>
              <a:gd name="G9" fmla="*/ 21600 1 2"/>
              <a:gd name="G10" fmla="+- 10056 0 G9"/>
              <a:gd name="G11" fmla="?: G10 G8 0"/>
              <a:gd name="G12" fmla="?: G10 G7 21600"/>
              <a:gd name="T0" fmla="*/ 16572 w 21600"/>
              <a:gd name="T1" fmla="*/ 10800 h 21600"/>
              <a:gd name="T2" fmla="*/ 10800 w 21600"/>
              <a:gd name="T3" fmla="*/ 21600 h 21600"/>
              <a:gd name="T4" fmla="*/ 5028 w 21600"/>
              <a:gd name="T5" fmla="*/ 10800 h 21600"/>
              <a:gd name="T6" fmla="*/ 10800 w 21600"/>
              <a:gd name="T7" fmla="*/ 0 h 21600"/>
              <a:gd name="T8" fmla="*/ 6828 w 21600"/>
              <a:gd name="T9" fmla="*/ 6828 h 21600"/>
              <a:gd name="T10" fmla="*/ 14772 w 21600"/>
              <a:gd name="T11" fmla="*/ 14772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>
                <a:moveTo>
                  <a:pt x="0" y="0"/>
                </a:moveTo>
                <a:lnTo>
                  <a:pt x="10056" y="21600"/>
                </a:lnTo>
                <a:lnTo>
                  <a:pt x="11544" y="21600"/>
                </a:lnTo>
                <a:lnTo>
                  <a:pt x="21600" y="0"/>
                </a:lnTo>
                <a:close/>
              </a:path>
            </a:pathLst>
          </a:custGeom>
          <a:gradFill rotWithShape="1">
            <a:gsLst>
              <a:gs pos="0">
                <a:srgbClr val="FF0000">
                  <a:alpha val="80000"/>
                </a:srgbClr>
              </a:gs>
              <a:gs pos="100000">
                <a:srgbClr val="FF0000">
                  <a:alpha val="21001"/>
                </a:srgb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graphicFrame>
        <p:nvGraphicFramePr>
          <p:cNvPr id="235543" name="Object 23"/>
          <p:cNvGraphicFramePr>
            <a:graphicFrameLocks noChangeAspect="1"/>
          </p:cNvGraphicFramePr>
          <p:nvPr/>
        </p:nvGraphicFramePr>
        <p:xfrm>
          <a:off x="2268538" y="1016000"/>
          <a:ext cx="1331912" cy="1162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861" name="Image" r:id="rId13" imgW="10069841" imgH="8787302" progId="Photoshop.Image.7">
                  <p:embed/>
                </p:oleObj>
              </mc:Choice>
              <mc:Fallback>
                <p:oleObj name="Image" r:id="rId13" imgW="10069841" imgH="8787302" progId="Photoshop.Image.7">
                  <p:embed/>
                  <p:pic>
                    <p:nvPicPr>
                      <p:cNvPr id="0" name="Picture 2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68538" y="1016000"/>
                        <a:ext cx="1331912" cy="1162050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5545" name="AutoShape 25"/>
          <p:cNvSpPr>
            <a:spLocks noChangeArrowheads="1"/>
          </p:cNvSpPr>
          <p:nvPr/>
        </p:nvSpPr>
        <p:spPr bwMode="auto">
          <a:xfrm rot="5878164">
            <a:off x="3162300" y="1562100"/>
            <a:ext cx="730250" cy="1079500"/>
          </a:xfrm>
          <a:custGeom>
            <a:avLst/>
            <a:gdLst>
              <a:gd name="G0" fmla="+- 10800 0 0"/>
              <a:gd name="G1" fmla="+- 21600 0 10800"/>
              <a:gd name="G2" fmla="*/ 10800 1 2"/>
              <a:gd name="G3" fmla="+- 21600 0 G2"/>
              <a:gd name="G4" fmla="+/ 10800 21600 2"/>
              <a:gd name="G5" fmla="+/ G1 0 2"/>
              <a:gd name="G6" fmla="*/ 21600 21600 10800"/>
              <a:gd name="G7" fmla="*/ G6 1 2"/>
              <a:gd name="G8" fmla="+- 21600 0 G7"/>
              <a:gd name="G9" fmla="*/ 21600 1 2"/>
              <a:gd name="G10" fmla="+- 10800 0 G9"/>
              <a:gd name="G11" fmla="?: G10 G8 0"/>
              <a:gd name="G12" fmla="?: G10 G7 21600"/>
              <a:gd name="T0" fmla="*/ 16200 w 21600"/>
              <a:gd name="T1" fmla="*/ 10800 h 21600"/>
              <a:gd name="T2" fmla="*/ 10800 w 21600"/>
              <a:gd name="T3" fmla="*/ 21600 h 21600"/>
              <a:gd name="T4" fmla="*/ 5400 w 21600"/>
              <a:gd name="T5" fmla="*/ 10800 h 21600"/>
              <a:gd name="T6" fmla="*/ 10800 w 21600"/>
              <a:gd name="T7" fmla="*/ 0 h 21600"/>
              <a:gd name="T8" fmla="*/ 7200 w 21600"/>
              <a:gd name="T9" fmla="*/ 7200 h 21600"/>
              <a:gd name="T10" fmla="*/ 14400 w 21600"/>
              <a:gd name="T11" fmla="*/ 144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>
                <a:moveTo>
                  <a:pt x="0" y="0"/>
                </a:moveTo>
                <a:lnTo>
                  <a:pt x="10800" y="21600"/>
                </a:lnTo>
                <a:lnTo>
                  <a:pt x="10800" y="21600"/>
                </a:lnTo>
                <a:lnTo>
                  <a:pt x="21600" y="0"/>
                </a:lnTo>
                <a:close/>
              </a:path>
            </a:pathLst>
          </a:custGeom>
          <a:gradFill rotWithShape="1">
            <a:gsLst>
              <a:gs pos="0">
                <a:srgbClr val="FF0000">
                  <a:alpha val="80000"/>
                </a:srgbClr>
              </a:gs>
              <a:gs pos="100000">
                <a:srgbClr val="FF0000">
                  <a:alpha val="21001"/>
                </a:srgb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235546" name="AutoShape 26"/>
          <p:cNvSpPr>
            <a:spLocks noChangeArrowheads="1"/>
          </p:cNvSpPr>
          <p:nvPr/>
        </p:nvSpPr>
        <p:spPr bwMode="auto">
          <a:xfrm rot="4055674">
            <a:off x="3509168" y="675482"/>
            <a:ext cx="1008063" cy="1187450"/>
          </a:xfrm>
          <a:custGeom>
            <a:avLst/>
            <a:gdLst>
              <a:gd name="G0" fmla="+- 10800 0 0"/>
              <a:gd name="G1" fmla="+- 21600 0 10800"/>
              <a:gd name="G2" fmla="*/ 10800 1 2"/>
              <a:gd name="G3" fmla="+- 21600 0 G2"/>
              <a:gd name="G4" fmla="+/ 10800 21600 2"/>
              <a:gd name="G5" fmla="+/ G1 0 2"/>
              <a:gd name="G6" fmla="*/ 21600 21600 10800"/>
              <a:gd name="G7" fmla="*/ G6 1 2"/>
              <a:gd name="G8" fmla="+- 21600 0 G7"/>
              <a:gd name="G9" fmla="*/ 21600 1 2"/>
              <a:gd name="G10" fmla="+- 10800 0 G9"/>
              <a:gd name="G11" fmla="?: G10 G8 0"/>
              <a:gd name="G12" fmla="?: G10 G7 21600"/>
              <a:gd name="T0" fmla="*/ 16200 w 21600"/>
              <a:gd name="T1" fmla="*/ 10800 h 21600"/>
              <a:gd name="T2" fmla="*/ 10800 w 21600"/>
              <a:gd name="T3" fmla="*/ 21600 h 21600"/>
              <a:gd name="T4" fmla="*/ 5400 w 21600"/>
              <a:gd name="T5" fmla="*/ 10800 h 21600"/>
              <a:gd name="T6" fmla="*/ 10800 w 21600"/>
              <a:gd name="T7" fmla="*/ 0 h 21600"/>
              <a:gd name="T8" fmla="*/ 7200 w 21600"/>
              <a:gd name="T9" fmla="*/ 7200 h 21600"/>
              <a:gd name="T10" fmla="*/ 14400 w 21600"/>
              <a:gd name="T11" fmla="*/ 144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>
                <a:moveTo>
                  <a:pt x="0" y="0"/>
                </a:moveTo>
                <a:lnTo>
                  <a:pt x="10800" y="21600"/>
                </a:lnTo>
                <a:lnTo>
                  <a:pt x="10800" y="21600"/>
                </a:lnTo>
                <a:lnTo>
                  <a:pt x="21600" y="0"/>
                </a:lnTo>
                <a:close/>
              </a:path>
            </a:pathLst>
          </a:custGeom>
          <a:gradFill rotWithShape="1">
            <a:gsLst>
              <a:gs pos="0">
                <a:srgbClr val="FF0000">
                  <a:alpha val="80000"/>
                </a:srgbClr>
              </a:gs>
              <a:gs pos="100000">
                <a:srgbClr val="FF0000">
                  <a:alpha val="21001"/>
                </a:srgb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pic>
        <p:nvPicPr>
          <p:cNvPr id="235547" name="Picture 27"/>
          <p:cNvPicPr>
            <a:picLocks noChangeAspect="1" noChangeArrowheads="1"/>
          </p:cNvPicPr>
          <p:nvPr/>
        </p:nvPicPr>
        <p:blipFill>
          <a:blip r:embed="rId15" cstate="print"/>
          <a:srcRect l="13499" r="13499"/>
          <a:stretch>
            <a:fillRect/>
          </a:stretch>
        </p:blipFill>
        <p:spPr bwMode="auto">
          <a:xfrm>
            <a:off x="4356100" y="549275"/>
            <a:ext cx="735013" cy="10080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235548" name="Picture 28" descr="Rhizopogon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3995738" y="1808163"/>
            <a:ext cx="1117600" cy="735012"/>
          </a:xfrm>
          <a:prstGeom prst="rect">
            <a:avLst/>
          </a:prstGeom>
          <a:noFill/>
        </p:spPr>
      </p:pic>
      <p:sp>
        <p:nvSpPr>
          <p:cNvPr id="235549" name="AutoShape 29"/>
          <p:cNvSpPr>
            <a:spLocks noChangeArrowheads="1"/>
          </p:cNvSpPr>
          <p:nvPr/>
        </p:nvSpPr>
        <p:spPr bwMode="auto">
          <a:xfrm rot="5400000">
            <a:off x="5184775" y="620713"/>
            <a:ext cx="322263" cy="611187"/>
          </a:xfrm>
          <a:custGeom>
            <a:avLst/>
            <a:gdLst>
              <a:gd name="G0" fmla="+- 10800 0 0"/>
              <a:gd name="G1" fmla="+- 21600 0 10800"/>
              <a:gd name="G2" fmla="*/ 10800 1 2"/>
              <a:gd name="G3" fmla="+- 21600 0 G2"/>
              <a:gd name="G4" fmla="+/ 10800 21600 2"/>
              <a:gd name="G5" fmla="+/ G1 0 2"/>
              <a:gd name="G6" fmla="*/ 21600 21600 10800"/>
              <a:gd name="G7" fmla="*/ G6 1 2"/>
              <a:gd name="G8" fmla="+- 21600 0 G7"/>
              <a:gd name="G9" fmla="*/ 21600 1 2"/>
              <a:gd name="G10" fmla="+- 10800 0 G9"/>
              <a:gd name="G11" fmla="?: G10 G8 0"/>
              <a:gd name="G12" fmla="?: G10 G7 21600"/>
              <a:gd name="T0" fmla="*/ 16200 w 21600"/>
              <a:gd name="T1" fmla="*/ 10800 h 21600"/>
              <a:gd name="T2" fmla="*/ 10800 w 21600"/>
              <a:gd name="T3" fmla="*/ 21600 h 21600"/>
              <a:gd name="T4" fmla="*/ 5400 w 21600"/>
              <a:gd name="T5" fmla="*/ 10800 h 21600"/>
              <a:gd name="T6" fmla="*/ 10800 w 21600"/>
              <a:gd name="T7" fmla="*/ 0 h 21600"/>
              <a:gd name="T8" fmla="*/ 7200 w 21600"/>
              <a:gd name="T9" fmla="*/ 7200 h 21600"/>
              <a:gd name="T10" fmla="*/ 14400 w 21600"/>
              <a:gd name="T11" fmla="*/ 144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>
                <a:moveTo>
                  <a:pt x="0" y="0"/>
                </a:moveTo>
                <a:lnTo>
                  <a:pt x="10800" y="21600"/>
                </a:lnTo>
                <a:lnTo>
                  <a:pt x="10800" y="21600"/>
                </a:lnTo>
                <a:lnTo>
                  <a:pt x="21600" y="0"/>
                </a:lnTo>
                <a:close/>
              </a:path>
            </a:pathLst>
          </a:custGeom>
          <a:gradFill rotWithShape="1">
            <a:gsLst>
              <a:gs pos="0">
                <a:srgbClr val="FF0000">
                  <a:alpha val="80000"/>
                </a:srgbClr>
              </a:gs>
              <a:gs pos="100000">
                <a:srgbClr val="FF0000">
                  <a:alpha val="21001"/>
                </a:srgb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graphicFrame>
        <p:nvGraphicFramePr>
          <p:cNvPr id="235550" name="Object 30"/>
          <p:cNvGraphicFramePr>
            <a:graphicFrameLocks noChangeAspect="1"/>
          </p:cNvGraphicFramePr>
          <p:nvPr/>
        </p:nvGraphicFramePr>
        <p:xfrm>
          <a:off x="5616575" y="512763"/>
          <a:ext cx="792163" cy="7921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862" name="Image" r:id="rId17" imgW="2361905" imgH="2361905" progId="Photoshop.Image.7">
                  <p:embed/>
                </p:oleObj>
              </mc:Choice>
              <mc:Fallback>
                <p:oleObj name="Image" r:id="rId17" imgW="2361905" imgH="2361905" progId="Photoshop.Image.7">
                  <p:embed/>
                  <p:pic>
                    <p:nvPicPr>
                      <p:cNvPr id="0" name="Picture 3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16575" y="512763"/>
                        <a:ext cx="792163" cy="7921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35551" name="Picture 31" descr="Berg"/>
          <p:cNvPicPr preferRelativeResize="0"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863600" y="2924175"/>
            <a:ext cx="863600" cy="560388"/>
          </a:xfrm>
          <a:prstGeom prst="rect">
            <a:avLst/>
          </a:prstGeom>
          <a:noFill/>
        </p:spPr>
      </p:pic>
      <p:sp>
        <p:nvSpPr>
          <p:cNvPr id="235552" name="Rectangle 32"/>
          <p:cNvSpPr>
            <a:spLocks noChangeArrowheads="1"/>
          </p:cNvSpPr>
          <p:nvPr/>
        </p:nvSpPr>
        <p:spPr bwMode="auto">
          <a:xfrm>
            <a:off x="5400675" y="1557338"/>
            <a:ext cx="1296988" cy="612775"/>
          </a:xfrm>
          <a:prstGeom prst="rect">
            <a:avLst/>
          </a:prstGeom>
          <a:solidFill>
            <a:srgbClr val="E1E1E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de-DE" sz="1200">
                <a:latin typeface="Monotype Corsiva" pitchFamily="66" charset="0"/>
              </a:rPr>
              <a:t>Quercus robur L.</a:t>
            </a:r>
          </a:p>
          <a:p>
            <a:pPr algn="ctr"/>
            <a:r>
              <a:rPr lang="de-DE" sz="1200">
                <a:latin typeface="Monotype Corsiva" pitchFamily="66" charset="0"/>
              </a:rPr>
              <a:t>Quercus pendunculata</a:t>
            </a:r>
            <a:r>
              <a:rPr lang="de-DE"/>
              <a:t> </a:t>
            </a:r>
          </a:p>
        </p:txBody>
      </p:sp>
      <p:graphicFrame>
        <p:nvGraphicFramePr>
          <p:cNvPr id="235553" name="Object 33"/>
          <p:cNvGraphicFramePr>
            <a:graphicFrameLocks noChangeAspect="1"/>
          </p:cNvGraphicFramePr>
          <p:nvPr/>
        </p:nvGraphicFramePr>
        <p:xfrm>
          <a:off x="3384550" y="247650"/>
          <a:ext cx="282575" cy="444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863" name="Image" r:id="rId20" imgW="1739683" imgH="2730159" progId="Photoshop.Image.7">
                  <p:embed/>
                </p:oleObj>
              </mc:Choice>
              <mc:Fallback>
                <p:oleObj name="Image" r:id="rId20" imgW="1739683" imgH="2730159" progId="Photoshop.Image.7">
                  <p:embed/>
                  <p:pic>
                    <p:nvPicPr>
                      <p:cNvPr id="0" name="Picture 3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84550" y="247650"/>
                        <a:ext cx="282575" cy="444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35554" name="Picture 34"/>
          <p:cNvPicPr>
            <a:picLocks noChangeAspect="1" noChangeArrowheads="1"/>
          </p:cNvPicPr>
          <p:nvPr/>
        </p:nvPicPr>
        <p:blipFill>
          <a:blip r:embed="rId22" cstate="print"/>
          <a:srcRect l="8891" t="20145" r="8891" b="23698"/>
          <a:stretch>
            <a:fillRect/>
          </a:stretch>
        </p:blipFill>
        <p:spPr bwMode="auto">
          <a:xfrm>
            <a:off x="3302000" y="2670175"/>
            <a:ext cx="1341438" cy="6873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235555" name="Picture 35"/>
          <p:cNvPicPr>
            <a:picLocks noChangeAspect="1" noChangeArrowheads="1"/>
          </p:cNvPicPr>
          <p:nvPr/>
        </p:nvPicPr>
        <p:blipFill>
          <a:blip r:embed="rId23" cstate="print"/>
          <a:srcRect/>
          <a:stretch>
            <a:fillRect/>
          </a:stretch>
        </p:blipFill>
        <p:spPr bwMode="auto">
          <a:xfrm>
            <a:off x="2051050" y="2997200"/>
            <a:ext cx="904875" cy="947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35556" name="Picture 36"/>
          <p:cNvPicPr>
            <a:picLocks noChangeAspect="1" noChangeArrowheads="1"/>
          </p:cNvPicPr>
          <p:nvPr/>
        </p:nvPicPr>
        <p:blipFill>
          <a:blip r:embed="rId24" cstate="print"/>
          <a:srcRect/>
          <a:stretch>
            <a:fillRect/>
          </a:stretch>
        </p:blipFill>
        <p:spPr bwMode="auto">
          <a:xfrm>
            <a:off x="5400675" y="2947988"/>
            <a:ext cx="550863" cy="73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35557" name="Picture 37" descr="IcoEventSeries"/>
          <p:cNvPicPr>
            <a:picLocks noChangeAspect="1" noChangeArrowheads="1"/>
          </p:cNvPicPr>
          <p:nvPr/>
        </p:nvPicPr>
        <p:blipFill>
          <a:blip r:embed="rId25" cstate="print"/>
          <a:srcRect/>
          <a:stretch>
            <a:fillRect/>
          </a:stretch>
        </p:blipFill>
        <p:spPr bwMode="auto">
          <a:xfrm>
            <a:off x="2700338" y="296863"/>
            <a:ext cx="152400" cy="152400"/>
          </a:xfrm>
          <a:prstGeom prst="rect">
            <a:avLst/>
          </a:prstGeom>
          <a:noFill/>
        </p:spPr>
      </p:pic>
      <p:pic>
        <p:nvPicPr>
          <p:cNvPr id="235558" name="Picture 38" descr="IcoTransaction"/>
          <p:cNvPicPr>
            <a:picLocks noChangeAspect="1" noChangeArrowheads="1"/>
          </p:cNvPicPr>
          <p:nvPr/>
        </p:nvPicPr>
        <p:blipFill>
          <a:blip r:embed="rId26" cstate="print"/>
          <a:srcRect/>
          <a:stretch>
            <a:fillRect/>
          </a:stretch>
        </p:blipFill>
        <p:spPr bwMode="auto">
          <a:xfrm>
            <a:off x="2592388" y="4076700"/>
            <a:ext cx="152400" cy="152400"/>
          </a:xfrm>
          <a:prstGeom prst="rect">
            <a:avLst/>
          </a:prstGeom>
          <a:noFill/>
        </p:spPr>
      </p:pic>
      <p:pic>
        <p:nvPicPr>
          <p:cNvPr id="235559" name="Picture 39" descr="IcoCollection"/>
          <p:cNvPicPr>
            <a:picLocks noChangeAspect="1" noChangeArrowheads="1"/>
          </p:cNvPicPr>
          <p:nvPr/>
        </p:nvPicPr>
        <p:blipFill>
          <a:blip r:embed="rId27" cstate="print"/>
          <a:srcRect/>
          <a:stretch>
            <a:fillRect/>
          </a:stretch>
        </p:blipFill>
        <p:spPr bwMode="auto">
          <a:xfrm>
            <a:off x="1871663" y="3800475"/>
            <a:ext cx="133350" cy="133350"/>
          </a:xfrm>
          <a:prstGeom prst="rect">
            <a:avLst/>
          </a:prstGeom>
          <a:noFill/>
        </p:spPr>
      </p:pic>
      <p:pic>
        <p:nvPicPr>
          <p:cNvPr id="235560" name="Picture 40" descr="IcoEvent"/>
          <p:cNvPicPr>
            <a:picLocks noChangeAspect="1" noChangeArrowheads="1"/>
          </p:cNvPicPr>
          <p:nvPr/>
        </p:nvPicPr>
        <p:blipFill>
          <a:blip r:embed="rId28" cstate="print"/>
          <a:srcRect/>
          <a:stretch>
            <a:fillRect/>
          </a:stretch>
        </p:blipFill>
        <p:spPr bwMode="auto">
          <a:xfrm>
            <a:off x="1125538" y="1520825"/>
            <a:ext cx="133350" cy="133350"/>
          </a:xfrm>
          <a:prstGeom prst="rect">
            <a:avLst/>
          </a:prstGeom>
          <a:noFill/>
        </p:spPr>
      </p:pic>
      <p:pic>
        <p:nvPicPr>
          <p:cNvPr id="235561" name="Picture 41" descr="IcoEventProperty"/>
          <p:cNvPicPr>
            <a:picLocks noChangeAspect="1" noChangeArrowheads="1"/>
          </p:cNvPicPr>
          <p:nvPr/>
        </p:nvPicPr>
        <p:blipFill>
          <a:blip r:embed="rId29" cstate="print"/>
          <a:srcRect/>
          <a:stretch>
            <a:fillRect/>
          </a:stretch>
        </p:blipFill>
        <p:spPr bwMode="auto">
          <a:xfrm>
            <a:off x="719138" y="3536950"/>
            <a:ext cx="133350" cy="133350"/>
          </a:xfrm>
          <a:prstGeom prst="rect">
            <a:avLst/>
          </a:prstGeom>
          <a:noFill/>
        </p:spPr>
      </p:pic>
      <p:pic>
        <p:nvPicPr>
          <p:cNvPr id="235562" name="Picture 42" descr="IcoLocalisation"/>
          <p:cNvPicPr>
            <a:picLocks noChangeAspect="1" noChangeArrowheads="1"/>
          </p:cNvPicPr>
          <p:nvPr/>
        </p:nvPicPr>
        <p:blipFill>
          <a:blip r:embed="rId30" cstate="print"/>
          <a:srcRect/>
          <a:stretch>
            <a:fillRect/>
          </a:stretch>
        </p:blipFill>
        <p:spPr bwMode="auto">
          <a:xfrm>
            <a:off x="696913" y="2447925"/>
            <a:ext cx="95250" cy="152400"/>
          </a:xfrm>
          <a:prstGeom prst="rect">
            <a:avLst/>
          </a:prstGeom>
          <a:noFill/>
        </p:spPr>
      </p:pic>
      <p:pic>
        <p:nvPicPr>
          <p:cNvPr id="235563" name="Picture 43" descr="IcoPlant"/>
          <p:cNvPicPr>
            <a:picLocks noChangeAspect="1" noChangeArrowheads="1"/>
          </p:cNvPicPr>
          <p:nvPr/>
        </p:nvPicPr>
        <p:blipFill>
          <a:blip r:embed="rId31" cstate="print"/>
          <a:srcRect/>
          <a:stretch>
            <a:fillRect/>
          </a:stretch>
        </p:blipFill>
        <p:spPr bwMode="auto">
          <a:xfrm>
            <a:off x="4967288" y="549275"/>
            <a:ext cx="123825" cy="142875"/>
          </a:xfrm>
          <a:prstGeom prst="rect">
            <a:avLst/>
          </a:prstGeom>
          <a:noFill/>
        </p:spPr>
      </p:pic>
      <p:pic>
        <p:nvPicPr>
          <p:cNvPr id="235564" name="Picture 44" descr="IcoProcessing"/>
          <p:cNvPicPr>
            <a:picLocks noChangeAspect="1" noChangeArrowheads="1"/>
          </p:cNvPicPr>
          <p:nvPr/>
        </p:nvPicPr>
        <p:blipFill>
          <a:blip r:embed="rId32" cstate="print"/>
          <a:srcRect/>
          <a:stretch>
            <a:fillRect/>
          </a:stretch>
        </p:blipFill>
        <p:spPr bwMode="auto">
          <a:xfrm>
            <a:off x="5976938" y="3500438"/>
            <a:ext cx="133350" cy="133350"/>
          </a:xfrm>
          <a:prstGeom prst="rect">
            <a:avLst/>
          </a:prstGeom>
          <a:noFill/>
        </p:spPr>
      </p:pic>
      <p:pic>
        <p:nvPicPr>
          <p:cNvPr id="235566" name="Picture 46" descr="IcoAnalysis"/>
          <p:cNvPicPr>
            <a:picLocks noChangeAspect="1" noChangeArrowheads="1"/>
          </p:cNvPicPr>
          <p:nvPr/>
        </p:nvPicPr>
        <p:blipFill>
          <a:blip r:embed="rId33" cstate="print"/>
          <a:srcRect/>
          <a:stretch>
            <a:fillRect/>
          </a:stretch>
        </p:blipFill>
        <p:spPr bwMode="auto">
          <a:xfrm>
            <a:off x="6551613" y="2960688"/>
            <a:ext cx="133350" cy="142875"/>
          </a:xfrm>
          <a:prstGeom prst="rect">
            <a:avLst/>
          </a:prstGeom>
          <a:noFill/>
        </p:spPr>
      </p:pic>
      <p:pic>
        <p:nvPicPr>
          <p:cNvPr id="235567" name="Picture 47" descr="IcoAgent"/>
          <p:cNvPicPr>
            <a:picLocks noChangeAspect="1" noChangeArrowheads="1"/>
          </p:cNvPicPr>
          <p:nvPr/>
        </p:nvPicPr>
        <p:blipFill>
          <a:blip r:embed="rId34" cstate="print"/>
          <a:srcRect/>
          <a:stretch>
            <a:fillRect/>
          </a:stretch>
        </p:blipFill>
        <p:spPr bwMode="auto">
          <a:xfrm>
            <a:off x="4679950" y="3213100"/>
            <a:ext cx="123825" cy="123825"/>
          </a:xfrm>
          <a:prstGeom prst="rect">
            <a:avLst/>
          </a:prstGeom>
          <a:noFill/>
        </p:spPr>
      </p:pic>
      <p:pic>
        <p:nvPicPr>
          <p:cNvPr id="235568" name="Picture 48" descr="IcoSpecimen"/>
          <p:cNvPicPr>
            <a:picLocks noChangeAspect="1" noChangeArrowheads="1"/>
          </p:cNvPicPr>
          <p:nvPr/>
        </p:nvPicPr>
        <p:blipFill>
          <a:blip r:embed="rId35" cstate="print"/>
          <a:srcRect/>
          <a:stretch>
            <a:fillRect/>
          </a:stretch>
        </p:blipFill>
        <p:spPr bwMode="auto">
          <a:xfrm>
            <a:off x="3455988" y="1025525"/>
            <a:ext cx="133350" cy="114300"/>
          </a:xfrm>
          <a:prstGeom prst="rect">
            <a:avLst/>
          </a:prstGeom>
          <a:noFill/>
        </p:spPr>
      </p:pic>
      <p:sp>
        <p:nvSpPr>
          <p:cNvPr id="235544" name="Oval 24"/>
          <p:cNvSpPr>
            <a:spLocks noChangeArrowheads="1"/>
          </p:cNvSpPr>
          <p:nvPr/>
        </p:nvSpPr>
        <p:spPr bwMode="auto">
          <a:xfrm>
            <a:off x="1106488" y="1506538"/>
            <a:ext cx="166687" cy="161925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>
            <a:outerShdw dist="17961" dir="2700000" algn="ctr" rotWithShape="0">
              <a:srgbClr val="808080">
                <a:alpha val="50000"/>
              </a:srgbClr>
            </a:outerShdw>
          </a:effectLst>
        </p:spPr>
        <p:txBody>
          <a:bodyPr wrap="none" anchor="ctr"/>
          <a:lstStyle/>
          <a:p>
            <a:endParaRPr lang="de-DE"/>
          </a:p>
        </p:txBody>
      </p:sp>
      <p:pic>
        <p:nvPicPr>
          <p:cNvPr id="235569" name="Picture 49" descr="IcoIdentification"/>
          <p:cNvPicPr>
            <a:picLocks noChangeAspect="1" noChangeArrowheads="1"/>
          </p:cNvPicPr>
          <p:nvPr/>
        </p:nvPicPr>
        <p:blipFill>
          <a:blip r:embed="rId36" cstate="print"/>
          <a:srcRect/>
          <a:stretch>
            <a:fillRect/>
          </a:stretch>
        </p:blipFill>
        <p:spPr bwMode="auto">
          <a:xfrm>
            <a:off x="5435600" y="1592263"/>
            <a:ext cx="123825" cy="123825"/>
          </a:xfrm>
          <a:prstGeom prst="rect">
            <a:avLst/>
          </a:prstGeom>
          <a:noFill/>
        </p:spPr>
      </p:pic>
      <p:pic>
        <p:nvPicPr>
          <p:cNvPr id="235570" name="Picture 50" descr="IcoCulture"/>
          <p:cNvPicPr>
            <a:picLocks noChangeAspect="1" noChangeArrowheads="1"/>
          </p:cNvPicPr>
          <p:nvPr/>
        </p:nvPicPr>
        <p:blipFill>
          <a:blip r:embed="rId37" cstate="print"/>
          <a:srcRect/>
          <a:stretch>
            <a:fillRect/>
          </a:stretch>
        </p:blipFill>
        <p:spPr bwMode="auto">
          <a:xfrm>
            <a:off x="6275388" y="1227138"/>
            <a:ext cx="133350" cy="114300"/>
          </a:xfrm>
          <a:prstGeom prst="rect">
            <a:avLst/>
          </a:prstGeom>
          <a:noFill/>
        </p:spPr>
      </p:pic>
      <p:pic>
        <p:nvPicPr>
          <p:cNvPr id="235572" name="Picture 52" descr="IcoFungus"/>
          <p:cNvPicPr>
            <a:picLocks noChangeAspect="1" noChangeArrowheads="1"/>
          </p:cNvPicPr>
          <p:nvPr/>
        </p:nvPicPr>
        <p:blipFill>
          <a:blip r:embed="rId38" cstate="print"/>
          <a:srcRect/>
          <a:stretch>
            <a:fillRect/>
          </a:stretch>
        </p:blipFill>
        <p:spPr bwMode="auto">
          <a:xfrm>
            <a:off x="5133975" y="1851025"/>
            <a:ext cx="133350" cy="133350"/>
          </a:xfrm>
          <a:prstGeom prst="rect">
            <a:avLst/>
          </a:prstGeom>
          <a:noFill/>
        </p:spPr>
      </p:pic>
      <p:pic>
        <p:nvPicPr>
          <p:cNvPr id="235573" name="Picture 53" descr="IcoSpecimenStorage"/>
          <p:cNvPicPr>
            <a:picLocks noChangeAspect="1" noChangeArrowheads="1"/>
          </p:cNvPicPr>
          <p:nvPr/>
        </p:nvPicPr>
        <p:blipFill>
          <a:blip r:embed="rId39" cstate="print"/>
          <a:srcRect/>
          <a:stretch>
            <a:fillRect/>
          </a:stretch>
        </p:blipFill>
        <p:spPr bwMode="auto">
          <a:xfrm>
            <a:off x="4000500" y="1685925"/>
            <a:ext cx="133350" cy="114300"/>
          </a:xfrm>
          <a:prstGeom prst="rect">
            <a:avLst/>
          </a:prstGeom>
          <a:noFill/>
        </p:spPr>
      </p:pic>
      <p:pic>
        <p:nvPicPr>
          <p:cNvPr id="235574" name="Picture 54" descr="IcoHerbariumsheet"/>
          <p:cNvPicPr>
            <a:picLocks noChangeAspect="1" noChangeArrowheads="1"/>
          </p:cNvPicPr>
          <p:nvPr/>
        </p:nvPicPr>
        <p:blipFill>
          <a:blip r:embed="rId40" cstate="print"/>
          <a:srcRect/>
          <a:stretch>
            <a:fillRect/>
          </a:stretch>
        </p:blipFill>
        <p:spPr bwMode="auto">
          <a:xfrm>
            <a:off x="4211638" y="1520825"/>
            <a:ext cx="123825" cy="133350"/>
          </a:xfrm>
          <a:prstGeom prst="rect">
            <a:avLst/>
          </a:prstGeom>
          <a:noFill/>
        </p:spPr>
      </p:pic>
      <p:pic>
        <p:nvPicPr>
          <p:cNvPr id="235575" name="Picture 55" descr="IcoCurator"/>
          <p:cNvPicPr>
            <a:picLocks noChangeAspect="1" noChangeArrowheads="1"/>
          </p:cNvPicPr>
          <p:nvPr/>
        </p:nvPicPr>
        <p:blipFill>
          <a:blip r:embed="rId41" cstate="print"/>
          <a:srcRect/>
          <a:stretch>
            <a:fillRect/>
          </a:stretch>
        </p:blipFill>
        <p:spPr bwMode="auto">
          <a:xfrm>
            <a:off x="2976563" y="3609975"/>
            <a:ext cx="123825" cy="123825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55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35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55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5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35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55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355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355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309" name="Picture 5" descr="IcoTransactio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3550" y="844550"/>
            <a:ext cx="152400" cy="152400"/>
          </a:xfrm>
          <a:prstGeom prst="rect">
            <a:avLst/>
          </a:prstGeom>
          <a:noFill/>
        </p:spPr>
      </p:pic>
      <p:pic>
        <p:nvPicPr>
          <p:cNvPr id="226312" name="Picture 8" descr="IcoCollectio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4175" y="565150"/>
            <a:ext cx="133350" cy="133350"/>
          </a:xfrm>
          <a:prstGeom prst="rect">
            <a:avLst/>
          </a:prstGeom>
          <a:noFill/>
        </p:spPr>
      </p:pic>
      <p:pic>
        <p:nvPicPr>
          <p:cNvPr id="226313" name="Picture 9" descr="IcoCurator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5463" y="228600"/>
            <a:ext cx="123825" cy="123825"/>
          </a:xfrm>
          <a:prstGeom prst="rect">
            <a:avLst/>
          </a:prstGeom>
          <a:noFill/>
        </p:spPr>
      </p:pic>
      <p:pic>
        <p:nvPicPr>
          <p:cNvPr id="226325" name="Picture 21" descr="IcoSpecimenStorag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58838" y="169863"/>
            <a:ext cx="133350" cy="114300"/>
          </a:xfrm>
          <a:prstGeom prst="rect">
            <a:avLst/>
          </a:prstGeom>
          <a:noFill/>
        </p:spPr>
      </p:pic>
      <p:sp>
        <p:nvSpPr>
          <p:cNvPr id="226345" name="Text Box 41"/>
          <p:cNvSpPr txBox="1">
            <a:spLocks noChangeArrowheads="1"/>
          </p:cNvSpPr>
          <p:nvPr/>
        </p:nvSpPr>
        <p:spPr bwMode="auto">
          <a:xfrm>
            <a:off x="427038" y="5041900"/>
            <a:ext cx="739775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000"/>
              <a:t>Collection</a:t>
            </a:r>
          </a:p>
        </p:txBody>
      </p:sp>
      <p:sp>
        <p:nvSpPr>
          <p:cNvPr id="226359" name="Text Box 55"/>
          <p:cNvSpPr txBox="1">
            <a:spLocks noChangeArrowheads="1"/>
          </p:cNvSpPr>
          <p:nvPr/>
        </p:nvSpPr>
        <p:spPr bwMode="auto">
          <a:xfrm>
            <a:off x="2997200" y="2589213"/>
            <a:ext cx="7874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de-DE" sz="1000"/>
              <a:t>Collection manager</a:t>
            </a:r>
          </a:p>
        </p:txBody>
      </p:sp>
      <p:sp>
        <p:nvSpPr>
          <p:cNvPr id="226362" name="Text Box 58"/>
          <p:cNvSpPr txBox="1">
            <a:spLocks noChangeArrowheads="1"/>
          </p:cNvSpPr>
          <p:nvPr/>
        </p:nvSpPr>
        <p:spPr bwMode="auto">
          <a:xfrm>
            <a:off x="4268788" y="1855788"/>
            <a:ext cx="703262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000"/>
              <a:t>Inventory</a:t>
            </a:r>
          </a:p>
        </p:txBody>
      </p:sp>
      <p:pic>
        <p:nvPicPr>
          <p:cNvPr id="226376" name="Picture 72" descr="IcoCurator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81350" y="2401888"/>
            <a:ext cx="247650" cy="247650"/>
          </a:xfrm>
          <a:prstGeom prst="rect">
            <a:avLst/>
          </a:prstGeom>
          <a:noFill/>
        </p:spPr>
      </p:pic>
      <p:pic>
        <p:nvPicPr>
          <p:cNvPr id="226377" name="Picture 73" descr="IcoCollectio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97713" y="5964238"/>
            <a:ext cx="266700" cy="266700"/>
          </a:xfrm>
          <a:prstGeom prst="rect">
            <a:avLst/>
          </a:prstGeom>
          <a:noFill/>
        </p:spPr>
      </p:pic>
      <p:pic>
        <p:nvPicPr>
          <p:cNvPr id="226378" name="Picture 74" descr="IcoSpecimenStorag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10050" y="4959350"/>
            <a:ext cx="266700" cy="228600"/>
          </a:xfrm>
          <a:prstGeom prst="rect">
            <a:avLst/>
          </a:prstGeom>
          <a:noFill/>
        </p:spPr>
      </p:pic>
      <p:pic>
        <p:nvPicPr>
          <p:cNvPr id="226379" name="Picture 75" descr="IcoTransactio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95738" y="1843088"/>
            <a:ext cx="306387" cy="306387"/>
          </a:xfrm>
          <a:prstGeom prst="rect">
            <a:avLst/>
          </a:prstGeom>
          <a:noFill/>
        </p:spPr>
      </p:pic>
      <p:pic>
        <p:nvPicPr>
          <p:cNvPr id="226380" name="Picture 76" descr="IcoBalance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1438" y="71438"/>
            <a:ext cx="152400" cy="142875"/>
          </a:xfrm>
          <a:prstGeom prst="rect">
            <a:avLst/>
          </a:prstGeom>
          <a:noFill/>
        </p:spPr>
      </p:pic>
      <p:pic>
        <p:nvPicPr>
          <p:cNvPr id="226381" name="Picture 77" descr="IcoLoanMyRequest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44463" y="144463"/>
            <a:ext cx="152400" cy="152400"/>
          </a:xfrm>
          <a:prstGeom prst="rect">
            <a:avLst/>
          </a:prstGeom>
          <a:noFill/>
        </p:spPr>
      </p:pic>
      <p:pic>
        <p:nvPicPr>
          <p:cNvPr id="226382" name="Picture 78" descr="IcoLoanOut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15900" y="215900"/>
            <a:ext cx="152400" cy="152400"/>
          </a:xfrm>
          <a:prstGeom prst="rect">
            <a:avLst/>
          </a:prstGeom>
          <a:noFill/>
        </p:spPr>
      </p:pic>
      <p:pic>
        <p:nvPicPr>
          <p:cNvPr id="226383" name="Picture 79" descr="IcoLoanRequest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87338" y="287338"/>
            <a:ext cx="152400" cy="152400"/>
          </a:xfrm>
          <a:prstGeom prst="rect">
            <a:avLst/>
          </a:prstGeom>
          <a:noFill/>
        </p:spPr>
      </p:pic>
      <p:pic>
        <p:nvPicPr>
          <p:cNvPr id="226384" name="Picture 80" descr="IcoBalance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65575" y="3327400"/>
            <a:ext cx="301625" cy="282575"/>
          </a:xfrm>
          <a:prstGeom prst="rect">
            <a:avLst/>
          </a:prstGeom>
          <a:noFill/>
        </p:spPr>
      </p:pic>
      <p:pic>
        <p:nvPicPr>
          <p:cNvPr id="226385" name="Picture 81" descr="IcoLoanMyRequest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466975" y="5848350"/>
            <a:ext cx="306388" cy="306388"/>
          </a:xfrm>
          <a:prstGeom prst="rect">
            <a:avLst/>
          </a:prstGeom>
          <a:noFill/>
        </p:spPr>
      </p:pic>
      <p:pic>
        <p:nvPicPr>
          <p:cNvPr id="226386" name="Picture 82" descr="IcoLoanOut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643438" y="2871788"/>
            <a:ext cx="306387" cy="306387"/>
          </a:xfrm>
          <a:prstGeom prst="rect">
            <a:avLst/>
          </a:prstGeom>
          <a:noFill/>
        </p:spPr>
      </p:pic>
      <p:pic>
        <p:nvPicPr>
          <p:cNvPr id="226387" name="Picture 83" descr="IcoLoanRequest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648200" y="2457450"/>
            <a:ext cx="306388" cy="306388"/>
          </a:xfrm>
          <a:prstGeom prst="rect">
            <a:avLst/>
          </a:prstGeom>
          <a:noFill/>
        </p:spPr>
      </p:pic>
      <p:pic>
        <p:nvPicPr>
          <p:cNvPr id="226388" name="Picture 84" descr="IcoRequester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33363" y="890588"/>
            <a:ext cx="123825" cy="123825"/>
          </a:xfrm>
          <a:prstGeom prst="rect">
            <a:avLst/>
          </a:prstGeom>
          <a:noFill/>
        </p:spPr>
      </p:pic>
      <p:pic>
        <p:nvPicPr>
          <p:cNvPr id="226389" name="Picture 85" descr="IcoRequester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394575" y="2555875"/>
            <a:ext cx="247650" cy="247650"/>
          </a:xfrm>
          <a:prstGeom prst="rect">
            <a:avLst/>
          </a:prstGeom>
          <a:noFill/>
        </p:spPr>
      </p:pic>
      <p:sp>
        <p:nvSpPr>
          <p:cNvPr id="226390" name="Text Box 86"/>
          <p:cNvSpPr txBox="1">
            <a:spLocks noChangeArrowheads="1"/>
          </p:cNvSpPr>
          <p:nvPr/>
        </p:nvSpPr>
        <p:spPr bwMode="auto">
          <a:xfrm>
            <a:off x="7167563" y="2759075"/>
            <a:ext cx="766762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000"/>
              <a:t>Requester</a:t>
            </a:r>
          </a:p>
        </p:txBody>
      </p:sp>
      <p:sp>
        <p:nvSpPr>
          <p:cNvPr id="226391" name="AutoShape 87"/>
          <p:cNvSpPr>
            <a:spLocks noChangeArrowheads="1"/>
          </p:cNvSpPr>
          <p:nvPr/>
        </p:nvSpPr>
        <p:spPr bwMode="auto">
          <a:xfrm>
            <a:off x="4953000" y="2352675"/>
            <a:ext cx="2114550" cy="438150"/>
          </a:xfrm>
          <a:prstGeom prst="leftArrow">
            <a:avLst>
              <a:gd name="adj1" fmla="val 50000"/>
              <a:gd name="adj2" fmla="val 120652"/>
            </a:avLst>
          </a:prstGeom>
          <a:gradFill rotWithShape="1">
            <a:gsLst>
              <a:gs pos="0">
                <a:schemeClr val="hlink">
                  <a:alpha val="82001"/>
                </a:schemeClr>
              </a:gs>
              <a:gs pos="100000">
                <a:schemeClr val="hlink">
                  <a:gamma/>
                  <a:shade val="33333"/>
                  <a:invGamma/>
                  <a:alpha val="0"/>
                </a:scheme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de-DE" sz="1200" b="1"/>
              <a:t>Sending request</a:t>
            </a:r>
          </a:p>
        </p:txBody>
      </p:sp>
      <p:sp>
        <p:nvSpPr>
          <p:cNvPr id="226392" name="AutoShape 88"/>
          <p:cNvSpPr>
            <a:spLocks noChangeArrowheads="1"/>
          </p:cNvSpPr>
          <p:nvPr/>
        </p:nvSpPr>
        <p:spPr bwMode="auto">
          <a:xfrm rot="10800000">
            <a:off x="4913313" y="2760663"/>
            <a:ext cx="2114550" cy="438150"/>
          </a:xfrm>
          <a:prstGeom prst="leftArrow">
            <a:avLst>
              <a:gd name="adj1" fmla="val 50000"/>
              <a:gd name="adj2" fmla="val 120652"/>
            </a:avLst>
          </a:prstGeom>
          <a:gradFill rotWithShape="1">
            <a:gsLst>
              <a:gs pos="0">
                <a:schemeClr val="hlink">
                  <a:alpha val="82001"/>
                </a:schemeClr>
              </a:gs>
              <a:gs pos="100000">
                <a:schemeClr val="hlink">
                  <a:gamma/>
                  <a:shade val="33333"/>
                  <a:invGamma/>
                  <a:alpha val="0"/>
                </a:scheme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rot="10800000" wrap="none" anchor="ctr"/>
          <a:lstStyle/>
          <a:p>
            <a:pPr algn="ctr"/>
            <a:r>
              <a:rPr lang="de-DE" sz="1200" b="1"/>
              <a:t>Sending loan</a:t>
            </a:r>
          </a:p>
        </p:txBody>
      </p:sp>
      <p:sp>
        <p:nvSpPr>
          <p:cNvPr id="226393" name="Text Box 89"/>
          <p:cNvSpPr txBox="1">
            <a:spLocks noChangeArrowheads="1"/>
          </p:cNvSpPr>
          <p:nvPr/>
        </p:nvSpPr>
        <p:spPr bwMode="auto">
          <a:xfrm>
            <a:off x="3971925" y="3387725"/>
            <a:ext cx="144938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/>
            <a:r>
              <a:rPr lang="de-DE" sz="1000"/>
              <a:t>Exchange balance with other collections</a:t>
            </a:r>
          </a:p>
        </p:txBody>
      </p:sp>
      <p:sp>
        <p:nvSpPr>
          <p:cNvPr id="226394" name="Text Box 90"/>
          <p:cNvSpPr txBox="1">
            <a:spLocks noChangeArrowheads="1"/>
          </p:cNvSpPr>
          <p:nvPr/>
        </p:nvSpPr>
        <p:spPr bwMode="auto">
          <a:xfrm>
            <a:off x="4181475" y="2530475"/>
            <a:ext cx="9683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de-DE" sz="1000"/>
              <a:t>Loan management</a:t>
            </a:r>
          </a:p>
        </p:txBody>
      </p:sp>
      <p:sp>
        <p:nvSpPr>
          <p:cNvPr id="226395" name="AutoShape 91"/>
          <p:cNvSpPr>
            <a:spLocks noChangeArrowheads="1"/>
          </p:cNvSpPr>
          <p:nvPr/>
        </p:nvSpPr>
        <p:spPr bwMode="auto">
          <a:xfrm rot="8100000">
            <a:off x="3436938" y="2008188"/>
            <a:ext cx="609600" cy="438150"/>
          </a:xfrm>
          <a:prstGeom prst="leftArrow">
            <a:avLst>
              <a:gd name="adj1" fmla="val 41306"/>
              <a:gd name="adj2" fmla="val 65217"/>
            </a:avLst>
          </a:prstGeom>
          <a:gradFill rotWithShape="1">
            <a:gsLst>
              <a:gs pos="0">
                <a:schemeClr val="hlink">
                  <a:alpha val="82001"/>
                </a:schemeClr>
              </a:gs>
              <a:gs pos="100000">
                <a:schemeClr val="hlink">
                  <a:gamma/>
                  <a:shade val="33333"/>
                  <a:invGamma/>
                  <a:alpha val="0"/>
                </a:scheme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rot="10800000" wrap="none" anchor="ctr"/>
          <a:lstStyle/>
          <a:p>
            <a:pPr algn="ctr"/>
            <a:endParaRPr lang="de-DE" sz="1200" b="1"/>
          </a:p>
        </p:txBody>
      </p:sp>
      <p:sp>
        <p:nvSpPr>
          <p:cNvPr id="226396" name="AutoShape 92"/>
          <p:cNvSpPr>
            <a:spLocks noChangeArrowheads="1"/>
          </p:cNvSpPr>
          <p:nvPr/>
        </p:nvSpPr>
        <p:spPr bwMode="auto">
          <a:xfrm rot="-29542070">
            <a:off x="3425825" y="3025775"/>
            <a:ext cx="609600" cy="438150"/>
          </a:xfrm>
          <a:prstGeom prst="leftArrow">
            <a:avLst>
              <a:gd name="adj1" fmla="val 41306"/>
              <a:gd name="adj2" fmla="val 65217"/>
            </a:avLst>
          </a:prstGeom>
          <a:gradFill rotWithShape="1">
            <a:gsLst>
              <a:gs pos="0">
                <a:schemeClr val="hlink">
                  <a:alpha val="82001"/>
                </a:schemeClr>
              </a:gs>
              <a:gs pos="100000">
                <a:schemeClr val="hlink">
                  <a:gamma/>
                  <a:shade val="33333"/>
                  <a:invGamma/>
                  <a:alpha val="0"/>
                </a:scheme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vert="eaVert" wrap="none" anchor="ctr"/>
          <a:lstStyle/>
          <a:p>
            <a:pPr algn="ctr"/>
            <a:endParaRPr lang="de-DE" sz="1200" b="1"/>
          </a:p>
        </p:txBody>
      </p:sp>
      <p:sp>
        <p:nvSpPr>
          <p:cNvPr id="226397" name="AutoShape 93"/>
          <p:cNvSpPr>
            <a:spLocks noChangeArrowheads="1"/>
          </p:cNvSpPr>
          <p:nvPr/>
        </p:nvSpPr>
        <p:spPr bwMode="auto">
          <a:xfrm rot="10800000">
            <a:off x="3652838" y="2519363"/>
            <a:ext cx="609600" cy="438150"/>
          </a:xfrm>
          <a:prstGeom prst="leftArrow">
            <a:avLst>
              <a:gd name="adj1" fmla="val 41306"/>
              <a:gd name="adj2" fmla="val 65217"/>
            </a:avLst>
          </a:prstGeom>
          <a:gradFill rotWithShape="1">
            <a:gsLst>
              <a:gs pos="0">
                <a:schemeClr val="hlink">
                  <a:alpha val="82001"/>
                </a:schemeClr>
              </a:gs>
              <a:gs pos="100000">
                <a:schemeClr val="hlink">
                  <a:gamma/>
                  <a:shade val="33333"/>
                  <a:invGamma/>
                  <a:alpha val="0"/>
                </a:scheme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rot="10800000" wrap="none" anchor="ctr"/>
          <a:lstStyle/>
          <a:p>
            <a:pPr algn="ctr"/>
            <a:endParaRPr lang="de-DE" sz="1200" b="1"/>
          </a:p>
        </p:txBody>
      </p:sp>
    </p:spTree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9074" name="Picture 2" descr="IcoTransactio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30275" y="4806950"/>
            <a:ext cx="152400" cy="152400"/>
          </a:xfrm>
          <a:prstGeom prst="rect">
            <a:avLst/>
          </a:prstGeom>
          <a:noFill/>
        </p:spPr>
      </p:pic>
      <p:pic>
        <p:nvPicPr>
          <p:cNvPr id="259075" name="Picture 3" descr="IcoAgen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40200" y="2781300"/>
            <a:ext cx="123825" cy="123825"/>
          </a:xfrm>
          <a:prstGeom prst="rect">
            <a:avLst/>
          </a:prstGeom>
          <a:noFill/>
        </p:spPr>
      </p:pic>
      <p:pic>
        <p:nvPicPr>
          <p:cNvPr id="259076" name="Picture 4" descr="IcoAnalysi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59338" y="4106863"/>
            <a:ext cx="133350" cy="142875"/>
          </a:xfrm>
          <a:prstGeom prst="rect">
            <a:avLst/>
          </a:prstGeom>
          <a:noFill/>
        </p:spPr>
      </p:pic>
      <p:pic>
        <p:nvPicPr>
          <p:cNvPr id="259077" name="Picture 5" descr="IcoCollection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08175" y="3584575"/>
            <a:ext cx="133350" cy="133350"/>
          </a:xfrm>
          <a:prstGeom prst="rect">
            <a:avLst/>
          </a:prstGeom>
          <a:noFill/>
        </p:spPr>
      </p:pic>
      <p:pic>
        <p:nvPicPr>
          <p:cNvPr id="259078" name="Picture 6" descr="IcoCurator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916238" y="4508500"/>
            <a:ext cx="123825" cy="123825"/>
          </a:xfrm>
          <a:prstGeom prst="rect">
            <a:avLst/>
          </a:prstGeom>
          <a:noFill/>
        </p:spPr>
      </p:pic>
      <p:pic>
        <p:nvPicPr>
          <p:cNvPr id="259079" name="Picture 7" descr="IcoEvent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908175" y="1520825"/>
            <a:ext cx="133350" cy="133350"/>
          </a:xfrm>
          <a:prstGeom prst="rect">
            <a:avLst/>
          </a:prstGeom>
          <a:noFill/>
        </p:spPr>
      </p:pic>
      <p:pic>
        <p:nvPicPr>
          <p:cNvPr id="259080" name="Picture 8" descr="IcoEventProperty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916238" y="2097088"/>
            <a:ext cx="133350" cy="133350"/>
          </a:xfrm>
          <a:prstGeom prst="rect">
            <a:avLst/>
          </a:prstGeom>
          <a:noFill/>
        </p:spPr>
      </p:pic>
      <p:pic>
        <p:nvPicPr>
          <p:cNvPr id="259081" name="Picture 9" descr="IcoEventSeriesHierarchy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92163" y="1196975"/>
            <a:ext cx="123825" cy="152400"/>
          </a:xfrm>
          <a:prstGeom prst="rect">
            <a:avLst/>
          </a:prstGeom>
          <a:noFill/>
        </p:spPr>
      </p:pic>
      <p:pic>
        <p:nvPicPr>
          <p:cNvPr id="259082" name="Picture 10" descr="IcoHistory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867400" y="1385888"/>
            <a:ext cx="152400" cy="142875"/>
          </a:xfrm>
          <a:prstGeom prst="rect">
            <a:avLst/>
          </a:prstGeom>
          <a:noFill/>
        </p:spPr>
      </p:pic>
      <p:pic>
        <p:nvPicPr>
          <p:cNvPr id="259083" name="Picture 11" descr="IcoLocalisation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951163" y="1844675"/>
            <a:ext cx="95250" cy="152400"/>
          </a:xfrm>
          <a:prstGeom prst="rect">
            <a:avLst/>
          </a:prstGeom>
          <a:noFill/>
        </p:spPr>
      </p:pic>
      <p:pic>
        <p:nvPicPr>
          <p:cNvPr id="259084" name="Picture 12" descr="IcoPlant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4140200" y="3565525"/>
            <a:ext cx="123825" cy="142875"/>
          </a:xfrm>
          <a:prstGeom prst="rect">
            <a:avLst/>
          </a:prstGeom>
          <a:noFill/>
        </p:spPr>
      </p:pic>
      <p:pic>
        <p:nvPicPr>
          <p:cNvPr id="259085" name="Picture 13" descr="IcoPrint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5975350" y="1601788"/>
            <a:ext cx="133350" cy="152400"/>
          </a:xfrm>
          <a:prstGeom prst="rect">
            <a:avLst/>
          </a:prstGeom>
          <a:noFill/>
        </p:spPr>
      </p:pic>
      <p:pic>
        <p:nvPicPr>
          <p:cNvPr id="259086" name="Picture 14" descr="IcoProcessi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4572000" y="4575175"/>
            <a:ext cx="133350" cy="133350"/>
          </a:xfrm>
          <a:prstGeom prst="rect">
            <a:avLst/>
          </a:prstGeom>
          <a:noFill/>
        </p:spPr>
      </p:pic>
      <p:pic>
        <p:nvPicPr>
          <p:cNvPr id="259087" name="Picture 15" descr="IcoRelation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4140200" y="2997200"/>
            <a:ext cx="133350" cy="133350"/>
          </a:xfrm>
          <a:prstGeom prst="rect">
            <a:avLst/>
          </a:prstGeom>
          <a:noFill/>
        </p:spPr>
      </p:pic>
      <p:pic>
        <p:nvPicPr>
          <p:cNvPr id="259088" name="Picture 16" descr="IcoSpecimen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2916238" y="2492375"/>
            <a:ext cx="133350" cy="114300"/>
          </a:xfrm>
          <a:prstGeom prst="rect">
            <a:avLst/>
          </a:prstGeom>
          <a:noFill/>
        </p:spPr>
      </p:pic>
      <p:pic>
        <p:nvPicPr>
          <p:cNvPr id="259089" name="Picture 17" descr="IcoSpecimenStorage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4211638" y="4322763"/>
            <a:ext cx="133350" cy="114300"/>
          </a:xfrm>
          <a:prstGeom prst="rect">
            <a:avLst/>
          </a:prstGeom>
          <a:noFill/>
        </p:spPr>
      </p:pic>
      <p:pic>
        <p:nvPicPr>
          <p:cNvPr id="259090" name="Picture 18" descr="IcoTools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5543550" y="1171575"/>
            <a:ext cx="152400" cy="133350"/>
          </a:xfrm>
          <a:prstGeom prst="rect">
            <a:avLst/>
          </a:prstGeom>
          <a:noFill/>
        </p:spPr>
      </p:pic>
      <p:pic>
        <p:nvPicPr>
          <p:cNvPr id="259091" name="Picture 19" descr="I_Image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2987675" y="1196975"/>
            <a:ext cx="133350" cy="133350"/>
          </a:xfrm>
          <a:prstGeom prst="rect">
            <a:avLst/>
          </a:prstGeom>
          <a:noFill/>
        </p:spPr>
      </p:pic>
      <p:sp>
        <p:nvSpPr>
          <p:cNvPr id="259092" name="Text Box 20"/>
          <p:cNvSpPr txBox="1">
            <a:spLocks noChangeArrowheads="1"/>
          </p:cNvSpPr>
          <p:nvPr/>
        </p:nvSpPr>
        <p:spPr bwMode="auto">
          <a:xfrm>
            <a:off x="863600" y="1160463"/>
            <a:ext cx="1455738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000"/>
              <a:t>Collection event series</a:t>
            </a:r>
          </a:p>
        </p:txBody>
      </p:sp>
      <p:sp>
        <p:nvSpPr>
          <p:cNvPr id="259093" name="Text Box 21"/>
          <p:cNvSpPr txBox="1">
            <a:spLocks noChangeArrowheads="1"/>
          </p:cNvSpPr>
          <p:nvPr/>
        </p:nvSpPr>
        <p:spPr bwMode="auto">
          <a:xfrm>
            <a:off x="1979613" y="1455738"/>
            <a:ext cx="1082675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000"/>
              <a:t>Collection event</a:t>
            </a:r>
          </a:p>
        </p:txBody>
      </p:sp>
      <p:cxnSp>
        <p:nvCxnSpPr>
          <p:cNvPr id="259094" name="AutoShape 22"/>
          <p:cNvCxnSpPr>
            <a:cxnSpLocks noChangeShapeType="1"/>
            <a:stCxn id="259092" idx="2"/>
            <a:endCxn id="0" idx="1"/>
          </p:cNvCxnSpPr>
          <p:nvPr/>
        </p:nvCxnSpPr>
        <p:spPr bwMode="auto">
          <a:xfrm rot="16200000" flipH="1">
            <a:off x="1658938" y="1338263"/>
            <a:ext cx="182562" cy="315912"/>
          </a:xfrm>
          <a:prstGeom prst="bentConnector2">
            <a:avLst/>
          </a:prstGeom>
          <a:noFill/>
          <a:ln w="9525">
            <a:solidFill>
              <a:schemeClr val="tx1"/>
            </a:solidFill>
            <a:miter lim="800000"/>
            <a:headEnd type="triangle" w="med" len="med"/>
            <a:tailEnd/>
          </a:ln>
          <a:effectLst/>
        </p:spPr>
      </p:cxnSp>
      <p:sp>
        <p:nvSpPr>
          <p:cNvPr id="259095" name="Text Box 23"/>
          <p:cNvSpPr txBox="1">
            <a:spLocks noChangeArrowheads="1"/>
          </p:cNvSpPr>
          <p:nvPr/>
        </p:nvSpPr>
        <p:spPr bwMode="auto">
          <a:xfrm>
            <a:off x="2987675" y="1808163"/>
            <a:ext cx="1868488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000"/>
              <a:t>Localisation (e.g. coordinates)</a:t>
            </a:r>
          </a:p>
        </p:txBody>
      </p:sp>
      <p:cxnSp>
        <p:nvCxnSpPr>
          <p:cNvPr id="259096" name="AutoShape 24"/>
          <p:cNvCxnSpPr>
            <a:cxnSpLocks noChangeShapeType="1"/>
            <a:stCxn id="259093" idx="2"/>
          </p:cNvCxnSpPr>
          <p:nvPr/>
        </p:nvCxnSpPr>
        <p:spPr bwMode="auto">
          <a:xfrm rot="16200000" flipH="1">
            <a:off x="2610644" y="1610519"/>
            <a:ext cx="215900" cy="395288"/>
          </a:xfrm>
          <a:prstGeom prst="bentConnector2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cxnSp>
      <p:sp>
        <p:nvSpPr>
          <p:cNvPr id="259097" name="Text Box 25"/>
          <p:cNvSpPr txBox="1">
            <a:spLocks noChangeArrowheads="1"/>
          </p:cNvSpPr>
          <p:nvPr/>
        </p:nvSpPr>
        <p:spPr bwMode="auto">
          <a:xfrm>
            <a:off x="2990850" y="2068513"/>
            <a:ext cx="2598738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000"/>
              <a:t>Property (e.g. vegetation, soil, stratigraphy)</a:t>
            </a:r>
          </a:p>
        </p:txBody>
      </p:sp>
      <p:cxnSp>
        <p:nvCxnSpPr>
          <p:cNvPr id="259098" name="AutoShape 26"/>
          <p:cNvCxnSpPr>
            <a:cxnSpLocks noChangeShapeType="1"/>
            <a:stCxn id="259093" idx="2"/>
            <a:endCxn id="0" idx="1"/>
          </p:cNvCxnSpPr>
          <p:nvPr/>
        </p:nvCxnSpPr>
        <p:spPr bwMode="auto">
          <a:xfrm rot="16200000" flipH="1">
            <a:off x="2486819" y="1734344"/>
            <a:ext cx="463550" cy="395288"/>
          </a:xfrm>
          <a:prstGeom prst="bentConnector2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cxnSp>
      <p:sp>
        <p:nvSpPr>
          <p:cNvPr id="259099" name="Text Box 27"/>
          <p:cNvSpPr txBox="1">
            <a:spLocks noChangeArrowheads="1"/>
          </p:cNvSpPr>
          <p:nvPr/>
        </p:nvSpPr>
        <p:spPr bwMode="auto">
          <a:xfrm>
            <a:off x="2987675" y="2420938"/>
            <a:ext cx="1316038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000"/>
              <a:t>Collection specimen</a:t>
            </a:r>
          </a:p>
        </p:txBody>
      </p:sp>
      <p:cxnSp>
        <p:nvCxnSpPr>
          <p:cNvPr id="259100" name="AutoShape 28"/>
          <p:cNvCxnSpPr>
            <a:cxnSpLocks noChangeShapeType="1"/>
          </p:cNvCxnSpPr>
          <p:nvPr/>
        </p:nvCxnSpPr>
        <p:spPr bwMode="auto">
          <a:xfrm rot="16200000" flipH="1">
            <a:off x="2292351" y="1927225"/>
            <a:ext cx="849312" cy="395287"/>
          </a:xfrm>
          <a:prstGeom prst="bentConnector2">
            <a:avLst/>
          </a:prstGeom>
          <a:noFill/>
          <a:ln w="9525">
            <a:solidFill>
              <a:schemeClr val="tx1"/>
            </a:solidFill>
            <a:miter lim="800000"/>
            <a:headEnd type="triangle" w="med" len="med"/>
            <a:tailEnd/>
          </a:ln>
          <a:effectLst/>
        </p:spPr>
      </p:cxnSp>
      <p:cxnSp>
        <p:nvCxnSpPr>
          <p:cNvPr id="259101" name="AutoShape 29"/>
          <p:cNvCxnSpPr>
            <a:cxnSpLocks noChangeShapeType="1"/>
            <a:stCxn id="259099" idx="2"/>
            <a:endCxn id="0" idx="1"/>
          </p:cNvCxnSpPr>
          <p:nvPr/>
        </p:nvCxnSpPr>
        <p:spPr bwMode="auto">
          <a:xfrm rot="16200000" flipH="1">
            <a:off x="3407569" y="2904332"/>
            <a:ext cx="971550" cy="493712"/>
          </a:xfrm>
          <a:prstGeom prst="bentConnector2">
            <a:avLst/>
          </a:prstGeom>
          <a:noFill/>
          <a:ln w="9525">
            <a:solidFill>
              <a:schemeClr val="tx1"/>
            </a:solidFill>
            <a:miter lim="800000"/>
            <a:headEnd type="triangle" w="med" len="med"/>
            <a:tailEnd/>
          </a:ln>
          <a:effectLst/>
        </p:spPr>
      </p:cxnSp>
      <p:pic>
        <p:nvPicPr>
          <p:cNvPr id="259102" name="Picture 30" descr="IcoIdentification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4859338" y="3854450"/>
            <a:ext cx="123825" cy="123825"/>
          </a:xfrm>
          <a:prstGeom prst="rect">
            <a:avLst/>
          </a:prstGeom>
          <a:noFill/>
        </p:spPr>
      </p:pic>
      <p:sp>
        <p:nvSpPr>
          <p:cNvPr id="259103" name="Text Box 31"/>
          <p:cNvSpPr txBox="1">
            <a:spLocks noChangeArrowheads="1"/>
          </p:cNvSpPr>
          <p:nvPr/>
        </p:nvSpPr>
        <p:spPr bwMode="auto">
          <a:xfrm>
            <a:off x="4248150" y="3494088"/>
            <a:ext cx="796925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000"/>
              <a:t>Organisms</a:t>
            </a:r>
          </a:p>
        </p:txBody>
      </p:sp>
      <p:sp>
        <p:nvSpPr>
          <p:cNvPr id="259104" name="Text Box 32"/>
          <p:cNvSpPr txBox="1">
            <a:spLocks noChangeArrowheads="1"/>
          </p:cNvSpPr>
          <p:nvPr/>
        </p:nvSpPr>
        <p:spPr bwMode="auto">
          <a:xfrm>
            <a:off x="4932363" y="3783013"/>
            <a:ext cx="955675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000"/>
              <a:t>Identifications</a:t>
            </a:r>
          </a:p>
        </p:txBody>
      </p:sp>
      <p:cxnSp>
        <p:nvCxnSpPr>
          <p:cNvPr id="259105" name="AutoShape 33"/>
          <p:cNvCxnSpPr>
            <a:cxnSpLocks noChangeShapeType="1"/>
            <a:stCxn id="259103" idx="2"/>
            <a:endCxn id="0" idx="1"/>
          </p:cNvCxnSpPr>
          <p:nvPr/>
        </p:nvCxnSpPr>
        <p:spPr bwMode="auto">
          <a:xfrm rot="16200000" flipH="1">
            <a:off x="4664076" y="3721100"/>
            <a:ext cx="177800" cy="212725"/>
          </a:xfrm>
          <a:prstGeom prst="bentConnector2">
            <a:avLst/>
          </a:prstGeom>
          <a:noFill/>
          <a:ln w="9525">
            <a:solidFill>
              <a:schemeClr val="tx1"/>
            </a:solidFill>
            <a:miter lim="800000"/>
            <a:headEnd type="triangle" w="med" len="med"/>
            <a:tailEnd/>
          </a:ln>
          <a:effectLst/>
        </p:spPr>
      </p:cxnSp>
      <p:sp>
        <p:nvSpPr>
          <p:cNvPr id="259106" name="Text Box 34"/>
          <p:cNvSpPr txBox="1">
            <a:spLocks noChangeArrowheads="1"/>
          </p:cNvSpPr>
          <p:nvPr/>
        </p:nvSpPr>
        <p:spPr bwMode="auto">
          <a:xfrm>
            <a:off x="3059113" y="1131888"/>
            <a:ext cx="598487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000"/>
              <a:t>Images</a:t>
            </a:r>
          </a:p>
        </p:txBody>
      </p:sp>
      <p:cxnSp>
        <p:nvCxnSpPr>
          <p:cNvPr id="259107" name="AutoShape 35"/>
          <p:cNvCxnSpPr>
            <a:cxnSpLocks noChangeShapeType="1"/>
            <a:stCxn id="259093" idx="0"/>
            <a:endCxn id="0" idx="1"/>
          </p:cNvCxnSpPr>
          <p:nvPr/>
        </p:nvCxnSpPr>
        <p:spPr bwMode="auto">
          <a:xfrm rot="16200000">
            <a:off x="2658269" y="1126331"/>
            <a:ext cx="192088" cy="466725"/>
          </a:xfrm>
          <a:prstGeom prst="bentConnector2">
            <a:avLst/>
          </a:prstGeom>
          <a:noFill/>
          <a:ln w="9525">
            <a:solidFill>
              <a:schemeClr val="tx1"/>
            </a:solidFill>
            <a:miter lim="800000"/>
            <a:headEnd type="triangle" w="med" len="med"/>
            <a:tailEnd/>
          </a:ln>
          <a:effectLst/>
        </p:spPr>
      </p:cxnSp>
      <p:sp>
        <p:nvSpPr>
          <p:cNvPr id="259108" name="Text Box 36"/>
          <p:cNvSpPr txBox="1">
            <a:spLocks noChangeArrowheads="1"/>
          </p:cNvSpPr>
          <p:nvPr/>
        </p:nvSpPr>
        <p:spPr bwMode="auto">
          <a:xfrm>
            <a:off x="4356100" y="4249738"/>
            <a:ext cx="479425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000"/>
              <a:t>Parts</a:t>
            </a:r>
          </a:p>
        </p:txBody>
      </p:sp>
      <p:sp>
        <p:nvSpPr>
          <p:cNvPr id="259109" name="Text Box 37"/>
          <p:cNvSpPr txBox="1">
            <a:spLocks noChangeArrowheads="1"/>
          </p:cNvSpPr>
          <p:nvPr/>
        </p:nvSpPr>
        <p:spPr bwMode="auto">
          <a:xfrm>
            <a:off x="1979613" y="3536950"/>
            <a:ext cx="739775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000"/>
              <a:t>Collection</a:t>
            </a:r>
          </a:p>
        </p:txBody>
      </p:sp>
      <p:sp>
        <p:nvSpPr>
          <p:cNvPr id="259110" name="Text Box 38"/>
          <p:cNvSpPr txBox="1">
            <a:spLocks noChangeArrowheads="1"/>
          </p:cNvSpPr>
          <p:nvPr/>
        </p:nvSpPr>
        <p:spPr bwMode="auto">
          <a:xfrm>
            <a:off x="6011863" y="2960688"/>
            <a:ext cx="598487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000"/>
              <a:t>Images</a:t>
            </a:r>
          </a:p>
        </p:txBody>
      </p:sp>
      <p:pic>
        <p:nvPicPr>
          <p:cNvPr id="259111" name="Picture 39" descr="I_Image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5940425" y="3033713"/>
            <a:ext cx="133350" cy="133350"/>
          </a:xfrm>
          <a:prstGeom prst="rect">
            <a:avLst/>
          </a:prstGeom>
          <a:noFill/>
        </p:spPr>
      </p:pic>
      <p:cxnSp>
        <p:nvCxnSpPr>
          <p:cNvPr id="259112" name="AutoShape 40"/>
          <p:cNvCxnSpPr>
            <a:cxnSpLocks noChangeShapeType="1"/>
            <a:stCxn id="259099" idx="3"/>
            <a:endCxn id="0" idx="0"/>
          </p:cNvCxnSpPr>
          <p:nvPr/>
        </p:nvCxnSpPr>
        <p:spPr bwMode="auto">
          <a:xfrm>
            <a:off x="4303713" y="2543175"/>
            <a:ext cx="1703387" cy="490538"/>
          </a:xfrm>
          <a:prstGeom prst="bentConnector2">
            <a:avLst/>
          </a:prstGeom>
          <a:noFill/>
          <a:ln w="9525">
            <a:solidFill>
              <a:schemeClr val="tx1"/>
            </a:solidFill>
            <a:miter lim="800000"/>
            <a:headEnd type="triangle" w="med" len="med"/>
            <a:tailEnd/>
          </a:ln>
          <a:effectLst/>
        </p:spPr>
      </p:cxnSp>
      <p:cxnSp>
        <p:nvCxnSpPr>
          <p:cNvPr id="259113" name="AutoShape 41"/>
          <p:cNvCxnSpPr>
            <a:cxnSpLocks noChangeShapeType="1"/>
            <a:stCxn id="259103" idx="3"/>
            <a:endCxn id="0" idx="2"/>
          </p:cNvCxnSpPr>
          <p:nvPr/>
        </p:nvCxnSpPr>
        <p:spPr bwMode="auto">
          <a:xfrm flipV="1">
            <a:off x="5045075" y="3167063"/>
            <a:ext cx="962025" cy="449262"/>
          </a:xfrm>
          <a:prstGeom prst="bentConnector2">
            <a:avLst/>
          </a:prstGeom>
          <a:noFill/>
          <a:ln w="9525">
            <a:solidFill>
              <a:schemeClr val="tx1"/>
            </a:solidFill>
            <a:miter lim="800000"/>
            <a:headEnd type="triangle" w="med" len="med"/>
            <a:tailEnd/>
          </a:ln>
          <a:effectLst/>
        </p:spPr>
      </p:cxnSp>
      <p:cxnSp>
        <p:nvCxnSpPr>
          <p:cNvPr id="259114" name="AutoShape 42"/>
          <p:cNvCxnSpPr>
            <a:cxnSpLocks noChangeShapeType="1"/>
            <a:stCxn id="259108" idx="3"/>
            <a:endCxn id="0" idx="2"/>
          </p:cNvCxnSpPr>
          <p:nvPr/>
        </p:nvCxnSpPr>
        <p:spPr bwMode="auto">
          <a:xfrm flipV="1">
            <a:off x="4835525" y="3167063"/>
            <a:ext cx="1171575" cy="1204912"/>
          </a:xfrm>
          <a:prstGeom prst="bentConnector2">
            <a:avLst/>
          </a:prstGeom>
          <a:noFill/>
          <a:ln w="9525">
            <a:solidFill>
              <a:schemeClr val="tx1"/>
            </a:solidFill>
            <a:miter lim="800000"/>
            <a:headEnd type="triangle" w="med" len="med"/>
            <a:tailEnd/>
          </a:ln>
          <a:effectLst/>
        </p:spPr>
      </p:cxnSp>
      <p:sp>
        <p:nvSpPr>
          <p:cNvPr id="259115" name="Text Box 43"/>
          <p:cNvSpPr txBox="1">
            <a:spLocks noChangeArrowheads="1"/>
          </p:cNvSpPr>
          <p:nvPr/>
        </p:nvSpPr>
        <p:spPr bwMode="auto">
          <a:xfrm>
            <a:off x="4932363" y="4070350"/>
            <a:ext cx="655637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000"/>
              <a:t>Analysis</a:t>
            </a:r>
          </a:p>
        </p:txBody>
      </p:sp>
      <p:cxnSp>
        <p:nvCxnSpPr>
          <p:cNvPr id="259116" name="AutoShape 44"/>
          <p:cNvCxnSpPr>
            <a:cxnSpLocks noChangeShapeType="1"/>
            <a:stCxn id="259103" idx="2"/>
            <a:endCxn id="0" idx="1"/>
          </p:cNvCxnSpPr>
          <p:nvPr/>
        </p:nvCxnSpPr>
        <p:spPr bwMode="auto">
          <a:xfrm rot="16200000" flipH="1">
            <a:off x="4533107" y="3852069"/>
            <a:ext cx="439737" cy="212725"/>
          </a:xfrm>
          <a:prstGeom prst="bentConnector2">
            <a:avLst/>
          </a:prstGeom>
          <a:noFill/>
          <a:ln w="9525">
            <a:solidFill>
              <a:schemeClr val="tx1"/>
            </a:solidFill>
            <a:miter lim="800000"/>
            <a:headEnd type="triangle" w="med" len="med"/>
            <a:tailEnd/>
          </a:ln>
          <a:effectLst/>
        </p:spPr>
      </p:cxnSp>
      <p:sp>
        <p:nvSpPr>
          <p:cNvPr id="259117" name="Text Box 45"/>
          <p:cNvSpPr txBox="1">
            <a:spLocks noChangeArrowheads="1"/>
          </p:cNvSpPr>
          <p:nvPr/>
        </p:nvSpPr>
        <p:spPr bwMode="auto">
          <a:xfrm>
            <a:off x="4643438" y="4510088"/>
            <a:ext cx="809625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000"/>
              <a:t>Processing</a:t>
            </a:r>
          </a:p>
        </p:txBody>
      </p:sp>
      <p:sp>
        <p:nvSpPr>
          <p:cNvPr id="259118" name="Text Box 46"/>
          <p:cNvSpPr txBox="1">
            <a:spLocks noChangeArrowheads="1"/>
          </p:cNvSpPr>
          <p:nvPr/>
        </p:nvSpPr>
        <p:spPr bwMode="auto">
          <a:xfrm>
            <a:off x="4184650" y="2716213"/>
            <a:ext cx="747713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000"/>
              <a:t>Collectors</a:t>
            </a:r>
          </a:p>
        </p:txBody>
      </p:sp>
      <p:sp>
        <p:nvSpPr>
          <p:cNvPr id="259119" name="Text Box 47"/>
          <p:cNvSpPr txBox="1">
            <a:spLocks noChangeArrowheads="1"/>
          </p:cNvSpPr>
          <p:nvPr/>
        </p:nvSpPr>
        <p:spPr bwMode="auto">
          <a:xfrm>
            <a:off x="5614988" y="1125538"/>
            <a:ext cx="906462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000"/>
              <a:t>Maintenance</a:t>
            </a:r>
          </a:p>
        </p:txBody>
      </p:sp>
      <p:sp>
        <p:nvSpPr>
          <p:cNvPr id="259120" name="Text Box 48"/>
          <p:cNvSpPr txBox="1">
            <a:spLocks noChangeArrowheads="1"/>
          </p:cNvSpPr>
          <p:nvPr/>
        </p:nvSpPr>
        <p:spPr bwMode="auto">
          <a:xfrm>
            <a:off x="4211638" y="2932113"/>
            <a:ext cx="7112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000"/>
              <a:t>Relations</a:t>
            </a:r>
          </a:p>
        </p:txBody>
      </p:sp>
      <p:sp>
        <p:nvSpPr>
          <p:cNvPr id="259121" name="Text Box 49"/>
          <p:cNvSpPr txBox="1">
            <a:spLocks noChangeArrowheads="1"/>
          </p:cNvSpPr>
          <p:nvPr/>
        </p:nvSpPr>
        <p:spPr bwMode="auto">
          <a:xfrm>
            <a:off x="6048375" y="1565275"/>
            <a:ext cx="492125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000"/>
              <a:t>Label</a:t>
            </a:r>
          </a:p>
        </p:txBody>
      </p:sp>
      <p:sp>
        <p:nvSpPr>
          <p:cNvPr id="259122" name="Text Box 50"/>
          <p:cNvSpPr txBox="1">
            <a:spLocks noChangeArrowheads="1"/>
          </p:cNvSpPr>
          <p:nvPr/>
        </p:nvSpPr>
        <p:spPr bwMode="auto">
          <a:xfrm>
            <a:off x="5943600" y="1349375"/>
            <a:ext cx="579438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000"/>
              <a:t>History</a:t>
            </a:r>
          </a:p>
        </p:txBody>
      </p:sp>
      <p:sp>
        <p:nvSpPr>
          <p:cNvPr id="259123" name="Text Box 51"/>
          <p:cNvSpPr txBox="1">
            <a:spLocks noChangeArrowheads="1"/>
          </p:cNvSpPr>
          <p:nvPr/>
        </p:nvSpPr>
        <p:spPr bwMode="auto">
          <a:xfrm>
            <a:off x="2987675" y="4437063"/>
            <a:ext cx="746125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000"/>
              <a:t>Managers</a:t>
            </a:r>
          </a:p>
        </p:txBody>
      </p:sp>
      <p:sp>
        <p:nvSpPr>
          <p:cNvPr id="259124" name="Text Box 52"/>
          <p:cNvSpPr txBox="1">
            <a:spLocks noChangeArrowheads="1"/>
          </p:cNvSpPr>
          <p:nvPr/>
        </p:nvSpPr>
        <p:spPr bwMode="auto">
          <a:xfrm>
            <a:off x="1163638" y="4770438"/>
            <a:ext cx="2162175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000"/>
              <a:t>Transactions (Loan, exchange etc.)</a:t>
            </a:r>
          </a:p>
        </p:txBody>
      </p:sp>
      <p:cxnSp>
        <p:nvCxnSpPr>
          <p:cNvPr id="259125" name="AutoShape 53"/>
          <p:cNvCxnSpPr>
            <a:cxnSpLocks noChangeShapeType="1"/>
            <a:stCxn id="259099" idx="2"/>
            <a:endCxn id="0" idx="1"/>
          </p:cNvCxnSpPr>
          <p:nvPr/>
        </p:nvCxnSpPr>
        <p:spPr bwMode="auto">
          <a:xfrm rot="16200000" flipH="1">
            <a:off x="3071813" y="3240088"/>
            <a:ext cx="1714500" cy="565150"/>
          </a:xfrm>
          <a:prstGeom prst="bentConnector2">
            <a:avLst/>
          </a:prstGeom>
          <a:noFill/>
          <a:ln w="9525">
            <a:solidFill>
              <a:schemeClr val="tx1"/>
            </a:solidFill>
            <a:miter lim="800000"/>
            <a:headEnd type="triangle" w="med" len="med"/>
            <a:tailEnd/>
          </a:ln>
          <a:effectLst/>
        </p:spPr>
      </p:cxnSp>
      <p:cxnSp>
        <p:nvCxnSpPr>
          <p:cNvPr id="259126" name="AutoShape 54"/>
          <p:cNvCxnSpPr>
            <a:cxnSpLocks noChangeShapeType="1"/>
            <a:stCxn id="0" idx="2"/>
            <a:endCxn id="0" idx="1"/>
          </p:cNvCxnSpPr>
          <p:nvPr/>
        </p:nvCxnSpPr>
        <p:spPr bwMode="auto">
          <a:xfrm rot="16200000" flipH="1">
            <a:off x="4322763" y="4392613"/>
            <a:ext cx="204787" cy="293687"/>
          </a:xfrm>
          <a:prstGeom prst="bentConnector2">
            <a:avLst/>
          </a:prstGeom>
          <a:noFill/>
          <a:ln w="9525">
            <a:solidFill>
              <a:schemeClr val="tx1"/>
            </a:solidFill>
            <a:miter lim="800000"/>
            <a:headEnd type="triangle" w="med" len="med"/>
            <a:tailEnd/>
          </a:ln>
          <a:effectLst/>
        </p:spPr>
      </p:cxnSp>
      <p:cxnSp>
        <p:nvCxnSpPr>
          <p:cNvPr id="259127" name="AutoShape 55"/>
          <p:cNvCxnSpPr>
            <a:cxnSpLocks noChangeShapeType="1"/>
            <a:stCxn id="259109" idx="0"/>
            <a:endCxn id="0" idx="1"/>
          </p:cNvCxnSpPr>
          <p:nvPr/>
        </p:nvCxnSpPr>
        <p:spPr bwMode="auto">
          <a:xfrm rot="16200000">
            <a:off x="2139156" y="2759869"/>
            <a:ext cx="987425" cy="566738"/>
          </a:xfrm>
          <a:prstGeom prst="bentConnector2">
            <a:avLst/>
          </a:prstGeom>
          <a:noFill/>
          <a:ln w="9525">
            <a:solidFill>
              <a:schemeClr val="tx1"/>
            </a:solidFill>
            <a:miter lim="800000"/>
            <a:headEnd type="triangle" w="med" len="med"/>
            <a:tailEnd/>
          </a:ln>
          <a:effectLst/>
        </p:spPr>
      </p:cxnSp>
      <p:cxnSp>
        <p:nvCxnSpPr>
          <p:cNvPr id="259128" name="AutoShape 56"/>
          <p:cNvCxnSpPr>
            <a:cxnSpLocks noChangeShapeType="1"/>
            <a:stCxn id="259109" idx="3"/>
            <a:endCxn id="0" idx="1"/>
          </p:cNvCxnSpPr>
          <p:nvPr/>
        </p:nvCxnSpPr>
        <p:spPr bwMode="auto">
          <a:xfrm>
            <a:off x="2719388" y="3659188"/>
            <a:ext cx="1492250" cy="720725"/>
          </a:xfrm>
          <a:prstGeom prst="bentConnector3">
            <a:avLst>
              <a:gd name="adj1" fmla="val 50000"/>
            </a:avLst>
          </a:prstGeom>
          <a:noFill/>
          <a:ln w="9525">
            <a:solidFill>
              <a:schemeClr val="tx1"/>
            </a:solidFill>
            <a:miter lim="800000"/>
            <a:headEnd type="triangle" w="med" len="med"/>
            <a:tailEnd/>
          </a:ln>
          <a:effectLst/>
        </p:spPr>
      </p:cxnSp>
      <p:cxnSp>
        <p:nvCxnSpPr>
          <p:cNvPr id="259129" name="AutoShape 57"/>
          <p:cNvCxnSpPr>
            <a:cxnSpLocks noChangeShapeType="1"/>
            <a:stCxn id="259124" idx="3"/>
            <a:endCxn id="0" idx="1"/>
          </p:cNvCxnSpPr>
          <p:nvPr/>
        </p:nvCxnSpPr>
        <p:spPr bwMode="auto">
          <a:xfrm flipV="1">
            <a:off x="3325813" y="4379913"/>
            <a:ext cx="885825" cy="512762"/>
          </a:xfrm>
          <a:prstGeom prst="bentConnector3">
            <a:avLst>
              <a:gd name="adj1" fmla="val 50000"/>
            </a:avLst>
          </a:prstGeom>
          <a:noFill/>
          <a:ln w="9525">
            <a:solidFill>
              <a:schemeClr val="tx1"/>
            </a:solidFill>
            <a:miter lim="800000"/>
            <a:headEnd type="triangle" w="med" len="med"/>
            <a:tailEnd/>
          </a:ln>
          <a:effectLst/>
        </p:spPr>
      </p:cxnSp>
      <p:cxnSp>
        <p:nvCxnSpPr>
          <p:cNvPr id="259130" name="AutoShape 58"/>
          <p:cNvCxnSpPr>
            <a:cxnSpLocks noChangeShapeType="1"/>
            <a:stCxn id="259099" idx="2"/>
            <a:endCxn id="0" idx="1"/>
          </p:cNvCxnSpPr>
          <p:nvPr/>
        </p:nvCxnSpPr>
        <p:spPr bwMode="auto">
          <a:xfrm rot="16200000" flipH="1">
            <a:off x="3804444" y="2507457"/>
            <a:ext cx="177800" cy="493712"/>
          </a:xfrm>
          <a:prstGeom prst="bentConnector2">
            <a:avLst/>
          </a:prstGeom>
          <a:noFill/>
          <a:ln w="9525">
            <a:solidFill>
              <a:schemeClr val="tx1"/>
            </a:solidFill>
            <a:miter lim="800000"/>
            <a:headEnd type="triangle" w="med" len="med"/>
            <a:tailEnd/>
          </a:ln>
          <a:effectLst/>
        </p:spPr>
      </p:cxnSp>
      <p:cxnSp>
        <p:nvCxnSpPr>
          <p:cNvPr id="259131" name="AutoShape 59"/>
          <p:cNvCxnSpPr>
            <a:cxnSpLocks noChangeShapeType="1"/>
            <a:stCxn id="259099" idx="2"/>
            <a:endCxn id="0" idx="1"/>
          </p:cNvCxnSpPr>
          <p:nvPr/>
        </p:nvCxnSpPr>
        <p:spPr bwMode="auto">
          <a:xfrm rot="16200000" flipH="1">
            <a:off x="3694113" y="2617788"/>
            <a:ext cx="398462" cy="493712"/>
          </a:xfrm>
          <a:prstGeom prst="bentConnector2">
            <a:avLst/>
          </a:prstGeom>
          <a:noFill/>
          <a:ln w="9525">
            <a:solidFill>
              <a:schemeClr val="tx1"/>
            </a:solidFill>
            <a:miter lim="800000"/>
            <a:headEnd type="triangle" w="med" len="med"/>
            <a:tailEnd/>
          </a:ln>
          <a:effectLst/>
        </p:spPr>
      </p:cxnSp>
      <p:cxnSp>
        <p:nvCxnSpPr>
          <p:cNvPr id="259132" name="AutoShape 60"/>
          <p:cNvCxnSpPr>
            <a:cxnSpLocks noChangeShapeType="1"/>
            <a:stCxn id="259109" idx="2"/>
            <a:endCxn id="0" idx="1"/>
          </p:cNvCxnSpPr>
          <p:nvPr/>
        </p:nvCxnSpPr>
        <p:spPr bwMode="auto">
          <a:xfrm rot="16200000" flipH="1">
            <a:off x="2238375" y="3892550"/>
            <a:ext cx="788988" cy="566738"/>
          </a:xfrm>
          <a:prstGeom prst="bentConnector2">
            <a:avLst/>
          </a:prstGeom>
          <a:noFill/>
          <a:ln w="9525">
            <a:solidFill>
              <a:schemeClr val="tx1"/>
            </a:solidFill>
            <a:miter lim="800000"/>
            <a:headEnd type="triangle" w="med" len="med"/>
            <a:tailEnd/>
          </a:ln>
          <a:effectLst/>
        </p:spPr>
      </p:cxnSp>
      <p:cxnSp>
        <p:nvCxnSpPr>
          <p:cNvPr id="259133" name="AutoShape 61"/>
          <p:cNvCxnSpPr>
            <a:cxnSpLocks noChangeShapeType="1"/>
            <a:stCxn id="259124" idx="0"/>
            <a:endCxn id="0" idx="1"/>
          </p:cNvCxnSpPr>
          <p:nvPr/>
        </p:nvCxnSpPr>
        <p:spPr bwMode="auto">
          <a:xfrm rot="16200000">
            <a:off x="2480469" y="4334669"/>
            <a:ext cx="200025" cy="671513"/>
          </a:xfrm>
          <a:prstGeom prst="bentConnector2">
            <a:avLst/>
          </a:prstGeom>
          <a:noFill/>
          <a:ln w="9525">
            <a:solidFill>
              <a:schemeClr val="tx1"/>
            </a:solidFill>
            <a:miter lim="800000"/>
            <a:headEnd type="triangle" w="med" len="med"/>
            <a:tailEnd/>
          </a:ln>
          <a:effectLst/>
        </p:spPr>
      </p:cxnSp>
      <p:cxnSp>
        <p:nvCxnSpPr>
          <p:cNvPr id="259134" name="AutoShape 62"/>
          <p:cNvCxnSpPr>
            <a:cxnSpLocks noChangeShapeType="1"/>
            <a:stCxn id="0" idx="1"/>
            <a:endCxn id="0" idx="0"/>
          </p:cNvCxnSpPr>
          <p:nvPr/>
        </p:nvCxnSpPr>
        <p:spPr bwMode="auto">
          <a:xfrm rot="10800000" flipV="1">
            <a:off x="1006475" y="3651250"/>
            <a:ext cx="901700" cy="1155700"/>
          </a:xfrm>
          <a:prstGeom prst="bentConnector2">
            <a:avLst/>
          </a:prstGeom>
          <a:noFill/>
          <a:ln w="9525">
            <a:solidFill>
              <a:schemeClr val="tx1"/>
            </a:solidFill>
            <a:miter lim="800000"/>
            <a:headEnd type="triangle" w="med" len="med"/>
            <a:tailEnd/>
          </a:ln>
          <a:effectLst/>
        </p:spPr>
      </p:cxnSp>
      <p:pic>
        <p:nvPicPr>
          <p:cNvPr id="259135" name="Picture 63" descr="IcoProject"/>
          <p:cNvPicPr>
            <a:picLocks noChangeAspect="1" noChangeArrowheads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4176713" y="3249613"/>
            <a:ext cx="95250" cy="152400"/>
          </a:xfrm>
          <a:prstGeom prst="rect">
            <a:avLst/>
          </a:prstGeom>
          <a:noFill/>
        </p:spPr>
      </p:pic>
      <p:cxnSp>
        <p:nvCxnSpPr>
          <p:cNvPr id="259136" name="AutoShape 64"/>
          <p:cNvCxnSpPr>
            <a:cxnSpLocks noChangeShapeType="1"/>
            <a:stCxn id="259099" idx="2"/>
            <a:endCxn id="0" idx="1"/>
          </p:cNvCxnSpPr>
          <p:nvPr/>
        </p:nvCxnSpPr>
        <p:spPr bwMode="auto">
          <a:xfrm rot="16200000" flipH="1">
            <a:off x="3581401" y="2730500"/>
            <a:ext cx="660400" cy="530225"/>
          </a:xfrm>
          <a:prstGeom prst="bentConnector2">
            <a:avLst/>
          </a:prstGeom>
          <a:noFill/>
          <a:ln w="9525">
            <a:solidFill>
              <a:schemeClr val="tx1"/>
            </a:solidFill>
            <a:miter lim="800000"/>
            <a:headEnd type="triangle" w="med" len="med"/>
            <a:tailEnd/>
          </a:ln>
          <a:effectLst/>
        </p:spPr>
      </p:cxnSp>
      <p:sp>
        <p:nvSpPr>
          <p:cNvPr id="259137" name="Text Box 65"/>
          <p:cNvSpPr txBox="1">
            <a:spLocks noChangeArrowheads="1"/>
          </p:cNvSpPr>
          <p:nvPr/>
        </p:nvSpPr>
        <p:spPr bwMode="auto">
          <a:xfrm>
            <a:off x="4211638" y="3221038"/>
            <a:ext cx="64135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000"/>
              <a:t>Projects</a:t>
            </a:r>
          </a:p>
        </p:txBody>
      </p:sp>
      <p:pic>
        <p:nvPicPr>
          <p:cNvPr id="259138" name="Picture 66" descr="IcoLoanRequest"/>
          <p:cNvPicPr>
            <a:picLocks noChangeAspect="1" noChangeArrowheads="1"/>
          </p:cNvPicPr>
          <p:nvPr/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1316038" y="4059238"/>
            <a:ext cx="152400" cy="152400"/>
          </a:xfrm>
          <a:prstGeom prst="rect">
            <a:avLst/>
          </a:prstGeom>
          <a:noFill/>
        </p:spPr>
      </p:pic>
      <p:pic>
        <p:nvPicPr>
          <p:cNvPr id="259139" name="Picture 67" descr="IcoRequester"/>
          <p:cNvPicPr>
            <a:picLocks noChangeAspect="1" noChangeArrowheads="1"/>
          </p:cNvPicPr>
          <p:nvPr/>
        </p:nvPicPr>
        <p:blipFill>
          <a:blip r:embed="rId23" cstate="print"/>
          <a:srcRect/>
          <a:stretch>
            <a:fillRect/>
          </a:stretch>
        </p:blipFill>
        <p:spPr bwMode="auto">
          <a:xfrm>
            <a:off x="1233488" y="4510088"/>
            <a:ext cx="123825" cy="123825"/>
          </a:xfrm>
          <a:prstGeom prst="rect">
            <a:avLst/>
          </a:prstGeom>
          <a:noFill/>
        </p:spPr>
      </p:pic>
      <p:sp>
        <p:nvSpPr>
          <p:cNvPr id="259140" name="Text Box 68"/>
          <p:cNvSpPr txBox="1">
            <a:spLocks noChangeArrowheads="1"/>
          </p:cNvSpPr>
          <p:nvPr/>
        </p:nvSpPr>
        <p:spPr bwMode="auto">
          <a:xfrm>
            <a:off x="1309688" y="4454525"/>
            <a:ext cx="830262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000"/>
              <a:t>Requesters</a:t>
            </a:r>
          </a:p>
        </p:txBody>
      </p:sp>
      <p:sp>
        <p:nvSpPr>
          <p:cNvPr id="259141" name="Text Box 69"/>
          <p:cNvSpPr txBox="1">
            <a:spLocks noChangeArrowheads="1"/>
          </p:cNvSpPr>
          <p:nvPr/>
        </p:nvSpPr>
        <p:spPr bwMode="auto">
          <a:xfrm>
            <a:off x="1403350" y="4005263"/>
            <a:ext cx="65405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000"/>
              <a:t>Request</a:t>
            </a:r>
          </a:p>
        </p:txBody>
      </p:sp>
      <p:cxnSp>
        <p:nvCxnSpPr>
          <p:cNvPr id="259142" name="AutoShape 70"/>
          <p:cNvCxnSpPr>
            <a:cxnSpLocks noChangeShapeType="1"/>
            <a:stCxn id="0" idx="1"/>
            <a:endCxn id="259141" idx="0"/>
          </p:cNvCxnSpPr>
          <p:nvPr/>
        </p:nvCxnSpPr>
        <p:spPr bwMode="auto">
          <a:xfrm rot="10800000" flipV="1">
            <a:off x="1730375" y="3651250"/>
            <a:ext cx="177800" cy="354013"/>
          </a:xfrm>
          <a:prstGeom prst="bentConnector2">
            <a:avLst/>
          </a:prstGeom>
          <a:noFill/>
          <a:ln w="9525">
            <a:solidFill>
              <a:schemeClr val="tx1"/>
            </a:solidFill>
            <a:miter lim="800000"/>
            <a:headEnd type="triangle" w="med" len="med"/>
            <a:tailEnd/>
          </a:ln>
          <a:effectLst/>
        </p:spPr>
      </p:cxnSp>
      <p:cxnSp>
        <p:nvCxnSpPr>
          <p:cNvPr id="259143" name="AutoShape 71"/>
          <p:cNvCxnSpPr>
            <a:cxnSpLocks noChangeShapeType="1"/>
            <a:stCxn id="259141" idx="2"/>
            <a:endCxn id="259140" idx="0"/>
          </p:cNvCxnSpPr>
          <p:nvPr/>
        </p:nvCxnSpPr>
        <p:spPr bwMode="auto">
          <a:xfrm rot="5400000">
            <a:off x="1625600" y="4349751"/>
            <a:ext cx="204787" cy="4762"/>
          </a:xfrm>
          <a:prstGeom prst="bentConnector3">
            <a:avLst>
              <a:gd name="adj1" fmla="val 49611"/>
            </a:avLst>
          </a:prstGeom>
          <a:noFill/>
          <a:ln w="9525">
            <a:solidFill>
              <a:schemeClr val="tx1"/>
            </a:solidFill>
            <a:miter lim="800000"/>
            <a:headEnd type="triangle" w="med" len="med"/>
            <a:tailEnd/>
          </a:ln>
          <a:effectLst/>
        </p:spPr>
      </p:cxnSp>
      <p:cxnSp>
        <p:nvCxnSpPr>
          <p:cNvPr id="259144" name="AutoShape 72"/>
          <p:cNvCxnSpPr>
            <a:cxnSpLocks noChangeShapeType="1"/>
            <a:stCxn id="259092" idx="2"/>
            <a:endCxn id="259146" idx="3"/>
          </p:cNvCxnSpPr>
          <p:nvPr/>
        </p:nvCxnSpPr>
        <p:spPr bwMode="auto">
          <a:xfrm rot="5400000">
            <a:off x="1362076" y="1517650"/>
            <a:ext cx="342900" cy="117475"/>
          </a:xfrm>
          <a:prstGeom prst="bentConnector2">
            <a:avLst/>
          </a:prstGeom>
          <a:noFill/>
          <a:ln w="9525">
            <a:solidFill>
              <a:schemeClr val="tx1"/>
            </a:solidFill>
            <a:miter lim="800000"/>
            <a:headEnd type="triangle" w="med" len="med"/>
            <a:tailEnd/>
          </a:ln>
          <a:effectLst/>
        </p:spPr>
      </p:cxnSp>
      <p:pic>
        <p:nvPicPr>
          <p:cNvPr id="259145" name="Picture 73" descr="I_Image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814388" y="1690688"/>
            <a:ext cx="133350" cy="133350"/>
          </a:xfrm>
          <a:prstGeom prst="rect">
            <a:avLst/>
          </a:prstGeom>
          <a:noFill/>
        </p:spPr>
      </p:pic>
      <p:sp>
        <p:nvSpPr>
          <p:cNvPr id="259146" name="Text Box 74"/>
          <p:cNvSpPr txBox="1">
            <a:spLocks noChangeArrowheads="1"/>
          </p:cNvSpPr>
          <p:nvPr/>
        </p:nvSpPr>
        <p:spPr bwMode="auto">
          <a:xfrm>
            <a:off x="876300" y="1625600"/>
            <a:ext cx="598488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000"/>
              <a:t>Images</a:t>
            </a:r>
          </a:p>
        </p:txBody>
      </p:sp>
      <p:pic>
        <p:nvPicPr>
          <p:cNvPr id="259147" name="Picture 75" descr="I_Image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1004888" y="3300413"/>
            <a:ext cx="133350" cy="133350"/>
          </a:xfrm>
          <a:prstGeom prst="rect">
            <a:avLst/>
          </a:prstGeom>
          <a:noFill/>
        </p:spPr>
      </p:pic>
      <p:sp>
        <p:nvSpPr>
          <p:cNvPr id="259148" name="Text Box 76"/>
          <p:cNvSpPr txBox="1">
            <a:spLocks noChangeArrowheads="1"/>
          </p:cNvSpPr>
          <p:nvPr/>
        </p:nvSpPr>
        <p:spPr bwMode="auto">
          <a:xfrm>
            <a:off x="1076325" y="3235325"/>
            <a:ext cx="598488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000"/>
              <a:t>Images</a:t>
            </a:r>
          </a:p>
        </p:txBody>
      </p:sp>
      <p:cxnSp>
        <p:nvCxnSpPr>
          <p:cNvPr id="259149" name="AutoShape 77"/>
          <p:cNvCxnSpPr>
            <a:cxnSpLocks noChangeShapeType="1"/>
            <a:stCxn id="0" idx="0"/>
            <a:endCxn id="259148" idx="3"/>
          </p:cNvCxnSpPr>
          <p:nvPr/>
        </p:nvCxnSpPr>
        <p:spPr bwMode="auto">
          <a:xfrm rot="5400000" flipH="1">
            <a:off x="1711326" y="3321050"/>
            <a:ext cx="227012" cy="300037"/>
          </a:xfrm>
          <a:prstGeom prst="bentConnector2">
            <a:avLst/>
          </a:prstGeom>
          <a:noFill/>
          <a:ln w="9525">
            <a:solidFill>
              <a:schemeClr val="tx1"/>
            </a:solidFill>
            <a:miter lim="800000"/>
            <a:headEnd type="triangle" w="med" len="med"/>
            <a:tailEnd/>
          </a:ln>
          <a:effectLst/>
        </p:spPr>
      </p:cxnSp>
    </p:spTree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Abgerundetes Rechteck 100"/>
          <p:cNvSpPr/>
          <p:nvPr/>
        </p:nvSpPr>
        <p:spPr>
          <a:xfrm>
            <a:off x="2975229" y="2228089"/>
            <a:ext cx="1313307" cy="944880"/>
          </a:xfrm>
          <a:prstGeom prst="roundRect">
            <a:avLst/>
          </a:prstGeom>
          <a:noFill/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59092" name="Text Box 20"/>
          <p:cNvSpPr txBox="1">
            <a:spLocks noChangeArrowheads="1"/>
          </p:cNvSpPr>
          <p:nvPr/>
        </p:nvSpPr>
        <p:spPr bwMode="auto">
          <a:xfrm>
            <a:off x="623403" y="174816"/>
            <a:ext cx="745717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r"/>
            <a:r>
              <a:rPr lang="de-DE" sz="1000"/>
              <a:t>Collection</a:t>
            </a:r>
          </a:p>
          <a:p>
            <a:pPr algn="r"/>
            <a:r>
              <a:rPr lang="de-DE" sz="1000"/>
              <a:t>event</a:t>
            </a:r>
          </a:p>
          <a:p>
            <a:pPr algn="r"/>
            <a:r>
              <a:rPr lang="de-DE" sz="1000"/>
              <a:t> series</a:t>
            </a:r>
          </a:p>
        </p:txBody>
      </p:sp>
      <p:pic>
        <p:nvPicPr>
          <p:cNvPr id="78" name="Grafik 77" descr="Ahorn_1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42164" y="2290001"/>
            <a:ext cx="495039" cy="490538"/>
          </a:xfrm>
          <a:prstGeom prst="rect">
            <a:avLst/>
          </a:prstGeom>
        </p:spPr>
      </p:pic>
      <p:pic>
        <p:nvPicPr>
          <p:cNvPr id="79" name="Grafik 78" descr="Analysis_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159655" y="2704402"/>
            <a:ext cx="351599" cy="351599"/>
          </a:xfrm>
          <a:prstGeom prst="rect">
            <a:avLst/>
          </a:prstGeom>
        </p:spPr>
      </p:pic>
      <p:pic>
        <p:nvPicPr>
          <p:cNvPr id="80" name="Grafik 79" descr="Boletus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557742" y="2628101"/>
            <a:ext cx="493811" cy="514387"/>
          </a:xfrm>
          <a:prstGeom prst="rect">
            <a:avLst/>
          </a:prstGeom>
        </p:spPr>
      </p:pic>
      <p:pic>
        <p:nvPicPr>
          <p:cNvPr id="81" name="Grafik 80" descr="Collection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79425" y="3146678"/>
            <a:ext cx="381001" cy="381001"/>
          </a:xfrm>
          <a:prstGeom prst="rect">
            <a:avLst/>
          </a:prstGeom>
        </p:spPr>
      </p:pic>
      <p:pic>
        <p:nvPicPr>
          <p:cNvPr id="82" name="Grafik 81" descr="CollectionEventSeries_3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10544" y="123751"/>
            <a:ext cx="409724" cy="409724"/>
          </a:xfrm>
          <a:prstGeom prst="rect">
            <a:avLst/>
          </a:prstGeom>
        </p:spPr>
      </p:pic>
      <p:pic>
        <p:nvPicPr>
          <p:cNvPr id="83" name="Grafik 82" descr="Habitat_2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280791" y="532450"/>
            <a:ext cx="383287" cy="381322"/>
          </a:xfrm>
          <a:prstGeom prst="rect">
            <a:avLst/>
          </a:prstGeom>
        </p:spPr>
      </p:pic>
      <p:pic>
        <p:nvPicPr>
          <p:cNvPr id="87" name="Grafik 86" descr="User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734363" y="895731"/>
            <a:ext cx="353311" cy="523875"/>
          </a:xfrm>
          <a:prstGeom prst="rect">
            <a:avLst/>
          </a:prstGeom>
        </p:spPr>
      </p:pic>
      <p:pic>
        <p:nvPicPr>
          <p:cNvPr id="88" name="Grafik 87" descr="CollectionEventSeries_3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95151" y="523801"/>
            <a:ext cx="409724" cy="409724"/>
          </a:xfrm>
          <a:prstGeom prst="rect">
            <a:avLst/>
          </a:prstGeom>
        </p:spPr>
      </p:pic>
      <p:cxnSp>
        <p:nvCxnSpPr>
          <p:cNvPr id="90" name="Form 89"/>
          <p:cNvCxnSpPr>
            <a:stCxn id="82" idx="2"/>
            <a:endCxn id="88" idx="1"/>
          </p:cNvCxnSpPr>
          <p:nvPr/>
        </p:nvCxnSpPr>
        <p:spPr>
          <a:xfrm rot="16200000" flipH="1">
            <a:off x="357684" y="591196"/>
            <a:ext cx="195188" cy="79745"/>
          </a:xfrm>
          <a:prstGeom prst="bentConnector2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9" name="Grafik 20" descr="CollectionEvent.gif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659065" y="528701"/>
            <a:ext cx="394665" cy="39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00" name="Form 99"/>
          <p:cNvCxnSpPr>
            <a:stCxn id="88" idx="3"/>
            <a:endCxn id="99" idx="1"/>
          </p:cNvCxnSpPr>
          <p:nvPr/>
        </p:nvCxnSpPr>
        <p:spPr>
          <a:xfrm flipV="1">
            <a:off x="904875" y="725551"/>
            <a:ext cx="754190" cy="3112"/>
          </a:xfrm>
          <a:prstGeom prst="bentConnector3">
            <a:avLst>
              <a:gd name="adj1" fmla="val 59699"/>
            </a:avLst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" name="Text Box 20"/>
          <p:cNvSpPr txBox="1">
            <a:spLocks noChangeArrowheads="1"/>
          </p:cNvSpPr>
          <p:nvPr/>
        </p:nvSpPr>
        <p:spPr bwMode="auto">
          <a:xfrm>
            <a:off x="1743543" y="293307"/>
            <a:ext cx="74571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r"/>
            <a:r>
              <a:rPr lang="de-DE" sz="1000"/>
              <a:t>Collection</a:t>
            </a:r>
          </a:p>
          <a:p>
            <a:pPr algn="r"/>
            <a:r>
              <a:rPr lang="de-DE" sz="1000"/>
              <a:t>event</a:t>
            </a:r>
          </a:p>
        </p:txBody>
      </p:sp>
      <p:cxnSp>
        <p:nvCxnSpPr>
          <p:cNvPr id="97" name="Form 96"/>
          <p:cNvCxnSpPr>
            <a:stCxn id="99" idx="2"/>
            <a:endCxn id="109" idx="1"/>
          </p:cNvCxnSpPr>
          <p:nvPr/>
        </p:nvCxnSpPr>
        <p:spPr>
          <a:xfrm rot="16200000" flipH="1">
            <a:off x="1787969" y="990830"/>
            <a:ext cx="603348" cy="466490"/>
          </a:xfrm>
          <a:prstGeom prst="bentConnector2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9" name="Grafik 108" descr="BarcodeRed.bmp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2322888" y="1273302"/>
            <a:ext cx="504894" cy="504894"/>
          </a:xfrm>
          <a:prstGeom prst="rect">
            <a:avLst/>
          </a:prstGeom>
        </p:spPr>
      </p:pic>
      <p:cxnSp>
        <p:nvCxnSpPr>
          <p:cNvPr id="91" name="Form 90"/>
          <p:cNvCxnSpPr>
            <a:stCxn id="109" idx="3"/>
            <a:endCxn id="87" idx="1"/>
          </p:cNvCxnSpPr>
          <p:nvPr/>
        </p:nvCxnSpPr>
        <p:spPr>
          <a:xfrm flipV="1">
            <a:off x="2827782" y="1157669"/>
            <a:ext cx="906581" cy="368080"/>
          </a:xfrm>
          <a:prstGeom prst="bentConnector3">
            <a:avLst>
              <a:gd name="adj1" fmla="val 50000"/>
            </a:avLst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Form 97"/>
          <p:cNvCxnSpPr>
            <a:stCxn id="109" idx="2"/>
            <a:endCxn id="78" idx="1"/>
          </p:cNvCxnSpPr>
          <p:nvPr/>
        </p:nvCxnSpPr>
        <p:spPr>
          <a:xfrm rot="16200000" flipH="1">
            <a:off x="2430212" y="1923318"/>
            <a:ext cx="757074" cy="466829"/>
          </a:xfrm>
          <a:prstGeom prst="bentConnector2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Form 106"/>
          <p:cNvCxnSpPr>
            <a:stCxn id="78" idx="2"/>
            <a:endCxn id="80" idx="1"/>
          </p:cNvCxnSpPr>
          <p:nvPr/>
        </p:nvCxnSpPr>
        <p:spPr>
          <a:xfrm rot="16200000" flipH="1">
            <a:off x="3371335" y="2698888"/>
            <a:ext cx="104756" cy="268058"/>
          </a:xfrm>
          <a:prstGeom prst="bentConnector2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4" name="Text Box 31"/>
          <p:cNvSpPr txBox="1">
            <a:spLocks noChangeArrowheads="1"/>
          </p:cNvSpPr>
          <p:nvPr/>
        </p:nvSpPr>
        <p:spPr bwMode="auto">
          <a:xfrm>
            <a:off x="3481960" y="2372616"/>
            <a:ext cx="796925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000"/>
              <a:t>Organisms</a:t>
            </a:r>
          </a:p>
        </p:txBody>
      </p:sp>
      <p:sp>
        <p:nvSpPr>
          <p:cNvPr id="115" name="Text Box 27"/>
          <p:cNvSpPr txBox="1">
            <a:spLocks noChangeArrowheads="1"/>
          </p:cNvSpPr>
          <p:nvPr/>
        </p:nvSpPr>
        <p:spPr bwMode="auto">
          <a:xfrm>
            <a:off x="2184909" y="987808"/>
            <a:ext cx="78098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000"/>
              <a:t>Collection </a:t>
            </a:r>
          </a:p>
          <a:p>
            <a:r>
              <a:rPr lang="de-DE" sz="1000"/>
              <a:t>specimen</a:t>
            </a:r>
          </a:p>
        </p:txBody>
      </p:sp>
      <p:sp>
        <p:nvSpPr>
          <p:cNvPr id="116" name="Text Box 46"/>
          <p:cNvSpPr txBox="1">
            <a:spLocks noChangeArrowheads="1"/>
          </p:cNvSpPr>
          <p:nvPr/>
        </p:nvSpPr>
        <p:spPr bwMode="auto">
          <a:xfrm>
            <a:off x="5113148" y="3092452"/>
            <a:ext cx="872355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000"/>
              <a:t>Coordinates</a:t>
            </a:r>
          </a:p>
        </p:txBody>
      </p:sp>
      <p:cxnSp>
        <p:nvCxnSpPr>
          <p:cNvPr id="104" name="Form 103"/>
          <p:cNvCxnSpPr>
            <a:stCxn id="80" idx="3"/>
            <a:endCxn id="79" idx="1"/>
          </p:cNvCxnSpPr>
          <p:nvPr/>
        </p:nvCxnSpPr>
        <p:spPr>
          <a:xfrm flipV="1">
            <a:off x="4051553" y="2880202"/>
            <a:ext cx="1108102" cy="5093"/>
          </a:xfrm>
          <a:prstGeom prst="bentConnector3">
            <a:avLst>
              <a:gd name="adj1" fmla="val 35147"/>
            </a:avLst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8" name="Abgerundetes Rechteck 117"/>
          <p:cNvSpPr/>
          <p:nvPr/>
        </p:nvSpPr>
        <p:spPr>
          <a:xfrm>
            <a:off x="128016" y="48387"/>
            <a:ext cx="1233297" cy="952499"/>
          </a:xfrm>
          <a:prstGeom prst="roundRect">
            <a:avLst/>
          </a:prstGeom>
          <a:noFill/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282625" name="Picture 1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792602" y="3442716"/>
            <a:ext cx="463549" cy="4635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2626" name="Picture 2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4121292" y="1179576"/>
            <a:ext cx="472043" cy="7017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8" name="Gruppieren 57"/>
          <p:cNvGrpSpPr/>
          <p:nvPr/>
        </p:nvGrpSpPr>
        <p:grpSpPr>
          <a:xfrm>
            <a:off x="3600069" y="1702688"/>
            <a:ext cx="371475" cy="400051"/>
            <a:chOff x="5114924" y="3886201"/>
            <a:chExt cx="533401" cy="485775"/>
          </a:xfrm>
        </p:grpSpPr>
        <p:sp>
          <p:nvSpPr>
            <p:cNvPr id="37" name="Flussdiagramm: Magnetplattenspeicher 36"/>
            <p:cNvSpPr/>
            <p:nvPr/>
          </p:nvSpPr>
          <p:spPr>
            <a:xfrm>
              <a:off x="5286375" y="4181476"/>
              <a:ext cx="152400" cy="190500"/>
            </a:xfrm>
            <a:prstGeom prst="flowChartMagneticDisk">
              <a:avLst/>
            </a:prstGeom>
            <a:gradFill flip="none" rotWithShape="1">
              <a:gsLst>
                <a:gs pos="0">
                  <a:srgbClr val="0070C0"/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10800000" scaled="1"/>
              <a:tileRect/>
            </a:gra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8" name="Flussdiagramm: Magnetplattenspeicher 37"/>
            <p:cNvSpPr/>
            <p:nvPr/>
          </p:nvSpPr>
          <p:spPr>
            <a:xfrm>
              <a:off x="5114924" y="3886201"/>
              <a:ext cx="219075" cy="257174"/>
            </a:xfrm>
            <a:prstGeom prst="flowChartMagneticDisk">
              <a:avLst/>
            </a:prstGeom>
            <a:gradFill flip="none" rotWithShape="1">
              <a:gsLst>
                <a:gs pos="0">
                  <a:srgbClr val="FF9900"/>
                </a:gs>
                <a:gs pos="100000">
                  <a:srgbClr val="FFFF00"/>
                </a:gs>
              </a:gsLst>
              <a:lin ang="10800000" scaled="1"/>
              <a:tileRect/>
            </a:gra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9" name="Flussdiagramm: Magnetplattenspeicher 38"/>
            <p:cNvSpPr/>
            <p:nvPr/>
          </p:nvSpPr>
          <p:spPr>
            <a:xfrm>
              <a:off x="5495925" y="3990976"/>
              <a:ext cx="152400" cy="190500"/>
            </a:xfrm>
            <a:prstGeom prst="flowChartMagneticDisk">
              <a:avLst/>
            </a:prstGeom>
            <a:gradFill flip="none" rotWithShape="1">
              <a:gsLst>
                <a:gs pos="0">
                  <a:srgbClr val="C00000"/>
                </a:gs>
                <a:gs pos="100000">
                  <a:srgbClr val="FFA69F"/>
                </a:gs>
              </a:gsLst>
              <a:lin ang="10800000" scaled="1"/>
              <a:tileRect/>
            </a:gra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cxnSp>
          <p:nvCxnSpPr>
            <p:cNvPr id="40" name="Form 39"/>
            <p:cNvCxnSpPr>
              <a:stCxn id="38" idx="3"/>
              <a:endCxn id="37" idx="2"/>
            </p:cNvCxnSpPr>
            <p:nvPr/>
          </p:nvCxnSpPr>
          <p:spPr>
            <a:xfrm rot="16200000" flipH="1">
              <a:off x="5188743" y="4179093"/>
              <a:ext cx="133351" cy="61913"/>
            </a:xfrm>
            <a:prstGeom prst="bentConnector2">
              <a:avLst/>
            </a:prstGeom>
            <a:ln w="25400">
              <a:solidFill>
                <a:srgbClr val="0070C0"/>
              </a:solidFill>
            </a:ln>
            <a:effectLst>
              <a:outerShdw blurRad="50800" dist="12700" dir="8520000" algn="ctr" rotWithShape="0">
                <a:schemeClr val="accent1">
                  <a:lumMod val="75000"/>
                </a:schemeClr>
              </a:outerShdw>
            </a:effectLst>
            <a:scene3d>
              <a:camera prst="orthographicFront"/>
              <a:lightRig rig="threePt" dir="t"/>
            </a:scene3d>
            <a:sp3d prstMaterial="dkEdge">
              <a:bevelB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Form 43"/>
            <p:cNvCxnSpPr>
              <a:stCxn id="38" idx="4"/>
              <a:endCxn id="39" idx="2"/>
            </p:cNvCxnSpPr>
            <p:nvPr/>
          </p:nvCxnSpPr>
          <p:spPr>
            <a:xfrm>
              <a:off x="5333999" y="4014788"/>
              <a:ext cx="161926" cy="71438"/>
            </a:xfrm>
            <a:prstGeom prst="bentConnector3">
              <a:avLst>
                <a:gd name="adj1" fmla="val 50000"/>
              </a:avLst>
            </a:prstGeom>
            <a:ln w="25400">
              <a:solidFill>
                <a:srgbClr val="C00000"/>
              </a:solidFill>
            </a:ln>
            <a:effectLst>
              <a:outerShdw blurRad="50800" dist="12700" dir="8520000" algn="ctr" rotWithShape="0">
                <a:srgbClr val="FF0000"/>
              </a:outerShdw>
            </a:effectLst>
            <a:scene3d>
              <a:camera prst="orthographicFront"/>
              <a:lightRig rig="threePt" dir="t"/>
            </a:scene3d>
            <a:sp3d prstMaterial="dkEdge">
              <a:bevelB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61" name="Form 60"/>
          <p:cNvCxnSpPr>
            <a:stCxn id="3" idx="2"/>
            <a:endCxn id="282628" idx="1"/>
          </p:cNvCxnSpPr>
          <p:nvPr/>
        </p:nvCxnSpPr>
        <p:spPr>
          <a:xfrm rot="16200000" flipH="1">
            <a:off x="2621629" y="3796061"/>
            <a:ext cx="118046" cy="201295"/>
          </a:xfrm>
          <a:prstGeom prst="bentConnector2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Abgerundetes Rechteck 70"/>
          <p:cNvSpPr/>
          <p:nvPr/>
        </p:nvSpPr>
        <p:spPr>
          <a:xfrm>
            <a:off x="2238757" y="3342133"/>
            <a:ext cx="1089659" cy="891540"/>
          </a:xfrm>
          <a:prstGeom prst="roundRect">
            <a:avLst/>
          </a:prstGeom>
          <a:noFill/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72" name="Form 71"/>
          <p:cNvCxnSpPr>
            <a:stCxn id="109" idx="2"/>
            <a:endCxn id="3" idx="0"/>
          </p:cNvCxnSpPr>
          <p:nvPr/>
        </p:nvCxnSpPr>
        <p:spPr>
          <a:xfrm rot="16200000" flipH="1">
            <a:off x="1738552" y="2614979"/>
            <a:ext cx="1678236" cy="4670"/>
          </a:xfrm>
          <a:prstGeom prst="bentConnector3">
            <a:avLst>
              <a:gd name="adj1" fmla="val 45096"/>
            </a:avLst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Form 74"/>
          <p:cNvCxnSpPr>
            <a:stCxn id="282628" idx="3"/>
            <a:endCxn id="282625" idx="1"/>
          </p:cNvCxnSpPr>
          <p:nvPr/>
        </p:nvCxnSpPr>
        <p:spPr>
          <a:xfrm flipV="1">
            <a:off x="3171825" y="3674491"/>
            <a:ext cx="620777" cy="281241"/>
          </a:xfrm>
          <a:prstGeom prst="bentConnector3">
            <a:avLst>
              <a:gd name="adj1" fmla="val 50000"/>
            </a:avLst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Form 88"/>
          <p:cNvCxnSpPr>
            <a:stCxn id="109" idx="3"/>
            <a:endCxn id="282626" idx="1"/>
          </p:cNvCxnSpPr>
          <p:nvPr/>
        </p:nvCxnSpPr>
        <p:spPr>
          <a:xfrm>
            <a:off x="2827782" y="1525749"/>
            <a:ext cx="1293510" cy="4726"/>
          </a:xfrm>
          <a:prstGeom prst="bentConnector3">
            <a:avLst>
              <a:gd name="adj1" fmla="val 35155"/>
            </a:avLst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2628" name="Picture 4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2781300" y="3760469"/>
            <a:ext cx="390525" cy="39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5" name="Gruppieren 54"/>
          <p:cNvGrpSpPr/>
          <p:nvPr/>
        </p:nvGrpSpPr>
        <p:grpSpPr>
          <a:xfrm>
            <a:off x="3809619" y="4023361"/>
            <a:ext cx="428625" cy="409574"/>
            <a:chOff x="6734174" y="4160757"/>
            <a:chExt cx="2152651" cy="2135268"/>
          </a:xfrm>
        </p:grpSpPr>
        <p:pic>
          <p:nvPicPr>
            <p:cNvPr id="282627" name="Picture 3"/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6734174" y="4160757"/>
              <a:ext cx="1698625" cy="18939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0" name="Pfeil nach rechts 49"/>
            <p:cNvSpPr/>
            <p:nvPr/>
          </p:nvSpPr>
          <p:spPr>
            <a:xfrm>
              <a:off x="7743825" y="4895850"/>
              <a:ext cx="1143000" cy="866775"/>
            </a:xfrm>
            <a:prstGeom prst="rightArrow">
              <a:avLst/>
            </a:prstGeom>
            <a:gradFill>
              <a:gsLst>
                <a:gs pos="0">
                  <a:srgbClr val="00B0F0"/>
                </a:gs>
                <a:gs pos="100000">
                  <a:srgbClr val="002060"/>
                </a:gs>
              </a:gsLst>
              <a:lin ang="5400000" scaled="0"/>
            </a:gra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1" name="Pfeil nach rechts 50"/>
            <p:cNvSpPr/>
            <p:nvPr/>
          </p:nvSpPr>
          <p:spPr>
            <a:xfrm rot="10800000">
              <a:off x="7219949" y="5429252"/>
              <a:ext cx="1142998" cy="866773"/>
            </a:xfrm>
            <a:prstGeom prst="rightArrow">
              <a:avLst/>
            </a:prstGeom>
            <a:gradFill>
              <a:gsLst>
                <a:gs pos="0">
                  <a:srgbClr val="008000"/>
                </a:gs>
                <a:gs pos="100000">
                  <a:srgbClr val="92D050"/>
                </a:gs>
              </a:gsLst>
              <a:lin ang="5400000" scaled="0"/>
            </a:gra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cxnSp>
        <p:nvCxnSpPr>
          <p:cNvPr id="57" name="Form 56"/>
          <p:cNvCxnSpPr>
            <a:stCxn id="282628" idx="3"/>
            <a:endCxn id="282627" idx="1"/>
          </p:cNvCxnSpPr>
          <p:nvPr/>
        </p:nvCxnSpPr>
        <p:spPr>
          <a:xfrm>
            <a:off x="3171825" y="3955732"/>
            <a:ext cx="637794" cy="249274"/>
          </a:xfrm>
          <a:prstGeom prst="bentConnector3">
            <a:avLst>
              <a:gd name="adj1" fmla="val 48566"/>
            </a:avLst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Form 61"/>
          <p:cNvCxnSpPr>
            <a:stCxn id="4" idx="3"/>
            <a:endCxn id="3" idx="1"/>
          </p:cNvCxnSpPr>
          <p:nvPr/>
        </p:nvCxnSpPr>
        <p:spPr>
          <a:xfrm>
            <a:off x="1773936" y="3644165"/>
            <a:ext cx="615442" cy="2894"/>
          </a:xfrm>
          <a:prstGeom prst="bentConnector3">
            <a:avLst>
              <a:gd name="adj1" fmla="val 36628"/>
            </a:avLst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Form 68"/>
          <p:cNvCxnSpPr>
            <a:stCxn id="109" idx="3"/>
            <a:endCxn id="38" idx="2"/>
          </p:cNvCxnSpPr>
          <p:nvPr/>
        </p:nvCxnSpPr>
        <p:spPr>
          <a:xfrm>
            <a:off x="2827782" y="1525749"/>
            <a:ext cx="772287" cy="282835"/>
          </a:xfrm>
          <a:prstGeom prst="bentConnector3">
            <a:avLst>
              <a:gd name="adj1" fmla="val 59472"/>
            </a:avLst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Rahmen 73"/>
          <p:cNvSpPr/>
          <p:nvPr/>
        </p:nvSpPr>
        <p:spPr>
          <a:xfrm>
            <a:off x="4710687" y="2386584"/>
            <a:ext cx="382522" cy="298133"/>
          </a:xfrm>
          <a:prstGeom prst="bevel">
            <a:avLst>
              <a:gd name="adj" fmla="val 8235"/>
            </a:avLst>
          </a:prstGeom>
          <a:solidFill>
            <a:schemeClr val="bg1">
              <a:lumMod val="95000"/>
            </a:schemeClr>
          </a:solidFill>
          <a:ln w="127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" rIns="18000" rtlCol="0" anchor="ctr"/>
          <a:lstStyle/>
          <a:p>
            <a:pPr algn="ctr"/>
            <a:r>
              <a:rPr lang="de-DE" sz="300">
                <a:solidFill>
                  <a:schemeClr val="tx1"/>
                </a:solidFill>
              </a:rPr>
              <a:t>Boletaceae</a:t>
            </a:r>
          </a:p>
          <a:p>
            <a:pPr algn="ctr"/>
            <a:endParaRPr lang="de-DE" sz="100">
              <a:solidFill>
                <a:schemeClr val="tx1"/>
              </a:solidFill>
            </a:endParaRPr>
          </a:p>
          <a:p>
            <a:pPr algn="ctr"/>
            <a:r>
              <a:rPr lang="de-DE" sz="500" b="1">
                <a:solidFill>
                  <a:schemeClr val="tx1"/>
                </a:solidFill>
              </a:rPr>
              <a:t>Boletus edulis L.</a:t>
            </a:r>
          </a:p>
        </p:txBody>
      </p:sp>
      <p:cxnSp>
        <p:nvCxnSpPr>
          <p:cNvPr id="76" name="Form 75"/>
          <p:cNvCxnSpPr>
            <a:stCxn id="80" idx="3"/>
            <a:endCxn id="74" idx="4"/>
          </p:cNvCxnSpPr>
          <p:nvPr/>
        </p:nvCxnSpPr>
        <p:spPr>
          <a:xfrm flipV="1">
            <a:off x="4051553" y="2535651"/>
            <a:ext cx="659134" cy="349644"/>
          </a:xfrm>
          <a:prstGeom prst="bentConnector3">
            <a:avLst>
              <a:gd name="adj1" fmla="val 59711"/>
            </a:avLst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1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2389378" y="3456432"/>
            <a:ext cx="381254" cy="3812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1412240" y="3530654"/>
            <a:ext cx="361696" cy="2270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8" name="Form 67"/>
          <p:cNvCxnSpPr>
            <a:stCxn id="81" idx="2"/>
            <a:endCxn id="4" idx="1"/>
          </p:cNvCxnSpPr>
          <p:nvPr/>
        </p:nvCxnSpPr>
        <p:spPr>
          <a:xfrm rot="16200000" flipH="1">
            <a:off x="1182840" y="3414765"/>
            <a:ext cx="116486" cy="342314"/>
          </a:xfrm>
          <a:prstGeom prst="bentConnector2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Abgerundetes Rechteck 76"/>
          <p:cNvSpPr/>
          <p:nvPr/>
        </p:nvSpPr>
        <p:spPr>
          <a:xfrm>
            <a:off x="777240" y="3026664"/>
            <a:ext cx="1207009" cy="824865"/>
          </a:xfrm>
          <a:prstGeom prst="roundRect">
            <a:avLst/>
          </a:prstGeom>
          <a:noFill/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2" name="Text Box 46"/>
          <p:cNvSpPr txBox="1">
            <a:spLocks noChangeArrowheads="1"/>
          </p:cNvSpPr>
          <p:nvPr/>
        </p:nvSpPr>
        <p:spPr bwMode="auto">
          <a:xfrm>
            <a:off x="3948812" y="1845820"/>
            <a:ext cx="181492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000"/>
              <a:t>Relations between specimen</a:t>
            </a:r>
          </a:p>
        </p:txBody>
      </p:sp>
      <p:sp>
        <p:nvSpPr>
          <p:cNvPr id="93" name="Text Box 46"/>
          <p:cNvSpPr txBox="1">
            <a:spLocks noChangeArrowheads="1"/>
          </p:cNvSpPr>
          <p:nvPr/>
        </p:nvSpPr>
        <p:spPr bwMode="auto">
          <a:xfrm>
            <a:off x="4488308" y="1425196"/>
            <a:ext cx="646331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000"/>
              <a:t>Projects</a:t>
            </a:r>
          </a:p>
        </p:txBody>
      </p:sp>
      <p:sp>
        <p:nvSpPr>
          <p:cNvPr id="96" name="Text Box 46"/>
          <p:cNvSpPr txBox="1">
            <a:spLocks noChangeArrowheads="1"/>
          </p:cNvSpPr>
          <p:nvPr/>
        </p:nvSpPr>
        <p:spPr bwMode="auto">
          <a:xfrm>
            <a:off x="1205612" y="3290572"/>
            <a:ext cx="809837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000"/>
              <a:t>Collections</a:t>
            </a:r>
          </a:p>
        </p:txBody>
      </p:sp>
      <p:sp>
        <p:nvSpPr>
          <p:cNvPr id="102" name="Text Box 46"/>
          <p:cNvSpPr txBox="1">
            <a:spLocks noChangeArrowheads="1"/>
          </p:cNvSpPr>
          <p:nvPr/>
        </p:nvSpPr>
        <p:spPr bwMode="auto">
          <a:xfrm>
            <a:off x="2729612" y="3516124"/>
            <a:ext cx="482824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000"/>
              <a:t>Parts</a:t>
            </a:r>
          </a:p>
        </p:txBody>
      </p:sp>
      <p:sp>
        <p:nvSpPr>
          <p:cNvPr id="106" name="Text Box 46"/>
          <p:cNvSpPr txBox="1">
            <a:spLocks noChangeArrowheads="1"/>
          </p:cNvSpPr>
          <p:nvPr/>
        </p:nvSpPr>
        <p:spPr bwMode="auto">
          <a:xfrm>
            <a:off x="4192652" y="3589276"/>
            <a:ext cx="2079415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000"/>
              <a:t>Processing (e.g. DNA extraction)</a:t>
            </a:r>
          </a:p>
        </p:txBody>
      </p:sp>
      <p:sp>
        <p:nvSpPr>
          <p:cNvPr id="108" name="Text Box 46"/>
          <p:cNvSpPr txBox="1">
            <a:spLocks noChangeArrowheads="1"/>
          </p:cNvSpPr>
          <p:nvPr/>
        </p:nvSpPr>
        <p:spPr bwMode="auto">
          <a:xfrm>
            <a:off x="4201796" y="4092196"/>
            <a:ext cx="1460656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000"/>
              <a:t>Transaction (e.g. loan)</a:t>
            </a:r>
          </a:p>
        </p:txBody>
      </p:sp>
      <p:sp>
        <p:nvSpPr>
          <p:cNvPr id="110" name="Text Box 46"/>
          <p:cNvSpPr txBox="1">
            <a:spLocks noChangeArrowheads="1"/>
          </p:cNvSpPr>
          <p:nvPr/>
        </p:nvSpPr>
        <p:spPr bwMode="auto">
          <a:xfrm>
            <a:off x="5070476" y="2391412"/>
            <a:ext cx="963725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000"/>
              <a:t>Identifications</a:t>
            </a:r>
          </a:p>
        </p:txBody>
      </p:sp>
      <p:sp>
        <p:nvSpPr>
          <p:cNvPr id="111" name="Text Box 46"/>
          <p:cNvSpPr txBox="1">
            <a:spLocks noChangeArrowheads="1"/>
          </p:cNvSpPr>
          <p:nvPr/>
        </p:nvSpPr>
        <p:spPr bwMode="auto">
          <a:xfrm>
            <a:off x="5445380" y="2711452"/>
            <a:ext cx="660758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000"/>
              <a:t>Analysis</a:t>
            </a:r>
          </a:p>
        </p:txBody>
      </p:sp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4750816" y="2990088"/>
            <a:ext cx="312491" cy="448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24" name="Form 103"/>
          <p:cNvCxnSpPr>
            <a:stCxn id="80" idx="3"/>
            <a:endCxn id="2" idx="1"/>
          </p:cNvCxnSpPr>
          <p:nvPr/>
        </p:nvCxnSpPr>
        <p:spPr>
          <a:xfrm>
            <a:off x="4051553" y="2885295"/>
            <a:ext cx="699263" cy="328821"/>
          </a:xfrm>
          <a:prstGeom prst="bentConnector3">
            <a:avLst>
              <a:gd name="adj1" fmla="val 56539"/>
            </a:avLst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6" name="Picture 4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2891536" y="161544"/>
            <a:ext cx="312491" cy="448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37" name="Form 75"/>
          <p:cNvCxnSpPr>
            <a:stCxn id="99" idx="3"/>
            <a:endCxn id="136" idx="1"/>
          </p:cNvCxnSpPr>
          <p:nvPr/>
        </p:nvCxnSpPr>
        <p:spPr>
          <a:xfrm flipV="1">
            <a:off x="2053730" y="385572"/>
            <a:ext cx="837806" cy="339979"/>
          </a:xfrm>
          <a:prstGeom prst="bentConnector3">
            <a:avLst>
              <a:gd name="adj1" fmla="val 70738"/>
            </a:avLst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7" name="Form 75"/>
          <p:cNvCxnSpPr>
            <a:stCxn id="99" idx="3"/>
            <a:endCxn id="83" idx="1"/>
          </p:cNvCxnSpPr>
          <p:nvPr/>
        </p:nvCxnSpPr>
        <p:spPr>
          <a:xfrm flipV="1">
            <a:off x="2053730" y="723111"/>
            <a:ext cx="1227061" cy="2440"/>
          </a:xfrm>
          <a:prstGeom prst="bentConnector3">
            <a:avLst>
              <a:gd name="adj1" fmla="val 47764"/>
            </a:avLst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7" name="Text Box 27"/>
          <p:cNvSpPr txBox="1">
            <a:spLocks noChangeArrowheads="1"/>
          </p:cNvSpPr>
          <p:nvPr/>
        </p:nvSpPr>
        <p:spPr bwMode="auto">
          <a:xfrm>
            <a:off x="3169413" y="234952"/>
            <a:ext cx="1914307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000"/>
              <a:t>Localisation (e.g. Coordinates)</a:t>
            </a:r>
          </a:p>
        </p:txBody>
      </p:sp>
      <p:sp>
        <p:nvSpPr>
          <p:cNvPr id="158" name="Text Box 27"/>
          <p:cNvSpPr txBox="1">
            <a:spLocks noChangeArrowheads="1"/>
          </p:cNvSpPr>
          <p:nvPr/>
        </p:nvSpPr>
        <p:spPr bwMode="auto">
          <a:xfrm>
            <a:off x="3568701" y="579376"/>
            <a:ext cx="1580882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000"/>
              <a:t>Properties (e.g. habitats)</a:t>
            </a:r>
          </a:p>
        </p:txBody>
      </p:sp>
      <p:sp>
        <p:nvSpPr>
          <p:cNvPr id="162" name="Text Box 27"/>
          <p:cNvSpPr txBox="1">
            <a:spLocks noChangeArrowheads="1"/>
          </p:cNvSpPr>
          <p:nvPr/>
        </p:nvSpPr>
        <p:spPr bwMode="auto">
          <a:xfrm>
            <a:off x="4019805" y="1012192"/>
            <a:ext cx="753732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000"/>
              <a:t>Collectors</a:t>
            </a:r>
          </a:p>
        </p:txBody>
      </p:sp>
    </p:spTree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2"/>
          <p:cNvSpPr>
            <a:spLocks noChangeArrowheads="1"/>
          </p:cNvSpPr>
          <p:nvPr/>
        </p:nvSpPr>
        <p:spPr bwMode="auto">
          <a:xfrm>
            <a:off x="2159000" y="1736725"/>
            <a:ext cx="4824413" cy="1046163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bg1">
                  <a:lumMod val="75000"/>
                </a:schemeClr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de-DE" sz="2000" b="1"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Biodiversity data</a:t>
            </a:r>
          </a:p>
        </p:txBody>
      </p:sp>
      <p:graphicFrame>
        <p:nvGraphicFramePr>
          <p:cNvPr id="3" name="Object 4"/>
          <p:cNvGraphicFramePr>
            <a:graphicFrameLocks noChangeAspect="1"/>
          </p:cNvGraphicFramePr>
          <p:nvPr/>
        </p:nvGraphicFramePr>
        <p:xfrm>
          <a:off x="232918" y="1673352"/>
          <a:ext cx="712788" cy="1081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6314" name="Image" r:id="rId3" imgW="2539683" imgH="3847619" progId="Photoshop.Image.7">
                  <p:embed/>
                </p:oleObj>
              </mc:Choice>
              <mc:Fallback>
                <p:oleObj name="Image" r:id="rId3" imgW="2539683" imgH="3847619" progId="Photoshop.Image.7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2918" y="1673352"/>
                        <a:ext cx="712788" cy="10810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68538" y="2770442"/>
            <a:ext cx="1368425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AutoShape 6"/>
          <p:cNvSpPr>
            <a:spLocks noChangeArrowheads="1"/>
          </p:cNvSpPr>
          <p:nvPr/>
        </p:nvSpPr>
        <p:spPr bwMode="auto">
          <a:xfrm>
            <a:off x="4032250" y="2781300"/>
            <a:ext cx="1081088" cy="1511300"/>
          </a:xfrm>
          <a:prstGeom prst="upArrow">
            <a:avLst>
              <a:gd name="adj1" fmla="val 56537"/>
              <a:gd name="adj2" fmla="val 56190"/>
            </a:avLst>
          </a:prstGeom>
          <a:gradFill rotWithShape="1">
            <a:gsLst>
              <a:gs pos="0">
                <a:srgbClr val="C0C0C0"/>
              </a:gs>
              <a:gs pos="100000">
                <a:srgbClr val="C0C0C0">
                  <a:gamma/>
                  <a:shade val="3922"/>
                  <a:invGamma/>
                  <a:alpha val="0"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1620838" y="3370517"/>
            <a:ext cx="5867400" cy="1439862"/>
          </a:xfrm>
          <a:prstGeom prst="rect">
            <a:avLst/>
          </a:prstGeom>
          <a:gradFill rotWithShape="1">
            <a:gsLst>
              <a:gs pos="0">
                <a:srgbClr val="C0C0C0">
                  <a:gamma/>
                  <a:shade val="50980"/>
                  <a:invGamma/>
                  <a:alpha val="80000"/>
                </a:srgbClr>
              </a:gs>
              <a:gs pos="100000">
                <a:srgbClr val="C0C0C0">
                  <a:alpha val="0"/>
                </a:srgbClr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de-DE"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Thesauri</a:t>
            </a:r>
          </a:p>
        </p:txBody>
      </p:sp>
      <p:graphicFrame>
        <p:nvGraphicFramePr>
          <p:cNvPr id="7" name="Object 15"/>
          <p:cNvGraphicFramePr>
            <a:graphicFrameLocks noChangeAspect="1"/>
          </p:cNvGraphicFramePr>
          <p:nvPr/>
        </p:nvGraphicFramePr>
        <p:xfrm>
          <a:off x="155575" y="4134104"/>
          <a:ext cx="611188" cy="901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6315" name="Image" r:id="rId6" imgW="1955556" imgH="2882540" progId="Photoshop.Image.7">
                  <p:embed/>
                </p:oleObj>
              </mc:Choice>
              <mc:Fallback>
                <p:oleObj name="Image" r:id="rId6" imgW="1955556" imgH="2882540" progId="Photoshop.Image.7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5575" y="4134104"/>
                        <a:ext cx="611188" cy="901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AutoShape 22"/>
          <p:cNvSpPr>
            <a:spLocks noChangeArrowheads="1"/>
          </p:cNvSpPr>
          <p:nvPr/>
        </p:nvSpPr>
        <p:spPr bwMode="auto">
          <a:xfrm>
            <a:off x="829564" y="1676845"/>
            <a:ext cx="2339975" cy="793750"/>
          </a:xfrm>
          <a:prstGeom prst="can">
            <a:avLst>
              <a:gd name="adj" fmla="val 39398"/>
            </a:avLst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de-DE" b="1"/>
          </a:p>
        </p:txBody>
      </p:sp>
      <p:sp>
        <p:nvSpPr>
          <p:cNvPr id="9" name="WordArt 23"/>
          <p:cNvSpPr>
            <a:spLocks noChangeArrowheads="1" noChangeShapeType="1" noTextEdit="1"/>
          </p:cNvSpPr>
          <p:nvPr/>
        </p:nvSpPr>
        <p:spPr bwMode="auto">
          <a:xfrm>
            <a:off x="1235964" y="2061020"/>
            <a:ext cx="1609725" cy="317500"/>
          </a:xfrm>
          <a:prstGeom prst="rect">
            <a:avLst/>
          </a:prstGeom>
        </p:spPr>
        <p:txBody>
          <a:bodyPr wrap="none" fromWordArt="1">
            <a:prstTxWarp prst="textCanDown">
              <a:avLst>
                <a:gd name="adj" fmla="val 24903"/>
              </a:avLst>
            </a:prstTxWarp>
          </a:bodyPr>
          <a:lstStyle/>
          <a:p>
            <a:pPr algn="ctr"/>
            <a:r>
              <a:rPr lang="de-DE" sz="1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ahoma"/>
                <a:ea typeface="Tahoma"/>
                <a:cs typeface="Tahoma"/>
              </a:rPr>
              <a:t> DiversityCollection </a:t>
            </a:r>
          </a:p>
        </p:txBody>
      </p:sp>
      <p:pic>
        <p:nvPicPr>
          <p:cNvPr id="10" name="Picture 24" descr="Morpho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96558" y="1475359"/>
            <a:ext cx="863600" cy="700088"/>
          </a:xfrm>
          <a:prstGeom prst="rect">
            <a:avLst/>
          </a:prstGeom>
          <a:noFill/>
        </p:spPr>
      </p:pic>
      <p:grpSp>
        <p:nvGrpSpPr>
          <p:cNvPr id="11" name="Group 25"/>
          <p:cNvGrpSpPr>
            <a:grpSpLocks/>
          </p:cNvGrpSpPr>
          <p:nvPr/>
        </p:nvGrpSpPr>
        <p:grpSpPr bwMode="auto">
          <a:xfrm>
            <a:off x="6315266" y="1833563"/>
            <a:ext cx="2339975" cy="793750"/>
            <a:chOff x="453" y="1389"/>
            <a:chExt cx="1474" cy="500"/>
          </a:xfrm>
        </p:grpSpPr>
        <p:sp>
          <p:nvSpPr>
            <p:cNvPr id="12" name="AutoShape 26"/>
            <p:cNvSpPr>
              <a:spLocks noChangeArrowheads="1"/>
            </p:cNvSpPr>
            <p:nvPr/>
          </p:nvSpPr>
          <p:spPr bwMode="auto">
            <a:xfrm>
              <a:off x="453" y="1389"/>
              <a:ext cx="1474" cy="500"/>
            </a:xfrm>
            <a:prstGeom prst="can">
              <a:avLst>
                <a:gd name="adj" fmla="val 39398"/>
              </a:avLst>
            </a:prstGeom>
            <a:gradFill rotWithShape="1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de-DE" b="1"/>
            </a:p>
          </p:txBody>
        </p:sp>
        <p:sp>
          <p:nvSpPr>
            <p:cNvPr id="13" name="WordArt 27"/>
            <p:cNvSpPr>
              <a:spLocks noChangeArrowheads="1" noChangeShapeType="1" noTextEdit="1"/>
            </p:cNvSpPr>
            <p:nvPr/>
          </p:nvSpPr>
          <p:spPr bwMode="auto">
            <a:xfrm>
              <a:off x="664" y="1616"/>
              <a:ext cx="1014" cy="200"/>
            </a:xfrm>
            <a:prstGeom prst="rect">
              <a:avLst/>
            </a:prstGeom>
          </p:spPr>
          <p:txBody>
            <a:bodyPr wrap="none" fromWordArt="1">
              <a:prstTxWarp prst="textCanDown">
                <a:avLst>
                  <a:gd name="adj" fmla="val 24903"/>
                </a:avLst>
              </a:prstTxWarp>
            </a:bodyPr>
            <a:lstStyle/>
            <a:p>
              <a:pPr algn="ctr"/>
              <a:r>
                <a:rPr lang="de-DE" sz="16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ahoma"/>
                  <a:ea typeface="Tahoma"/>
                  <a:cs typeface="Tahoma"/>
                </a:rPr>
                <a:t> DiversitySamplingPlots </a:t>
              </a:r>
            </a:p>
          </p:txBody>
        </p:sp>
      </p:grpSp>
      <p:grpSp>
        <p:nvGrpSpPr>
          <p:cNvPr id="14" name="Group 28"/>
          <p:cNvGrpSpPr>
            <a:grpSpLocks/>
          </p:cNvGrpSpPr>
          <p:nvPr/>
        </p:nvGrpSpPr>
        <p:grpSpPr bwMode="auto">
          <a:xfrm>
            <a:off x="7158038" y="2572766"/>
            <a:ext cx="1692275" cy="325438"/>
            <a:chOff x="771" y="1502"/>
            <a:chExt cx="2064" cy="545"/>
          </a:xfrm>
        </p:grpSpPr>
        <p:sp>
          <p:nvSpPr>
            <p:cNvPr id="15" name="AutoShape 29"/>
            <p:cNvSpPr>
              <a:spLocks noChangeArrowheads="1"/>
            </p:cNvSpPr>
            <p:nvPr/>
          </p:nvSpPr>
          <p:spPr bwMode="auto">
            <a:xfrm rot="10800000">
              <a:off x="771" y="1502"/>
              <a:ext cx="2064" cy="544"/>
            </a:xfrm>
            <a:custGeom>
              <a:avLst/>
              <a:gdLst>
                <a:gd name="G0" fmla="+- 5400 0 0"/>
                <a:gd name="G1" fmla="+- 21600 0 5400"/>
                <a:gd name="G2" fmla="*/ 5400 1 2"/>
                <a:gd name="G3" fmla="+- 21600 0 G2"/>
                <a:gd name="G4" fmla="+/ 5400 21600 2"/>
                <a:gd name="G5" fmla="+/ G1 0 2"/>
                <a:gd name="G6" fmla="*/ 21600 21600 5400"/>
                <a:gd name="G7" fmla="*/ G6 1 2"/>
                <a:gd name="G8" fmla="+- 21600 0 G7"/>
                <a:gd name="G9" fmla="*/ 21600 1 2"/>
                <a:gd name="G10" fmla="+- 5400 0 G9"/>
                <a:gd name="G11" fmla="?: G10 G8 0"/>
                <a:gd name="G12" fmla="?: G10 G7 21600"/>
                <a:gd name="T0" fmla="*/ 18900 w 21600"/>
                <a:gd name="T1" fmla="*/ 10800 h 21600"/>
                <a:gd name="T2" fmla="*/ 10800 w 21600"/>
                <a:gd name="T3" fmla="*/ 21600 h 21600"/>
                <a:gd name="T4" fmla="*/ 2700 w 21600"/>
                <a:gd name="T5" fmla="*/ 10800 h 21600"/>
                <a:gd name="T6" fmla="*/ 10800 w 21600"/>
                <a:gd name="T7" fmla="*/ 0 h 21600"/>
                <a:gd name="T8" fmla="*/ 4500 w 21600"/>
                <a:gd name="T9" fmla="*/ 4500 h 21600"/>
                <a:gd name="T10" fmla="*/ 17100 w 21600"/>
                <a:gd name="T11" fmla="*/ 171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folHlink"/>
                </a:gs>
                <a:gs pos="100000">
                  <a:schemeClr val="folHlink">
                    <a:gamma/>
                    <a:shade val="74510"/>
                    <a:invGamma/>
                  </a:schemeClr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6" name="Line 30"/>
            <p:cNvSpPr>
              <a:spLocks noChangeShapeType="1"/>
            </p:cNvSpPr>
            <p:nvPr/>
          </p:nvSpPr>
          <p:spPr bwMode="auto">
            <a:xfrm>
              <a:off x="1202" y="1593"/>
              <a:ext cx="117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17" name="Line 31"/>
            <p:cNvSpPr>
              <a:spLocks noChangeShapeType="1"/>
            </p:cNvSpPr>
            <p:nvPr/>
          </p:nvSpPr>
          <p:spPr bwMode="auto">
            <a:xfrm>
              <a:off x="1043" y="1752"/>
              <a:ext cx="151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18" name="Line 32"/>
            <p:cNvSpPr>
              <a:spLocks noChangeShapeType="1"/>
            </p:cNvSpPr>
            <p:nvPr/>
          </p:nvSpPr>
          <p:spPr bwMode="auto">
            <a:xfrm>
              <a:off x="1769" y="1502"/>
              <a:ext cx="0" cy="54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19" name="Line 33"/>
            <p:cNvSpPr>
              <a:spLocks noChangeShapeType="1"/>
            </p:cNvSpPr>
            <p:nvPr/>
          </p:nvSpPr>
          <p:spPr bwMode="auto">
            <a:xfrm flipH="1">
              <a:off x="1315" y="1502"/>
              <a:ext cx="227" cy="54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20" name="Line 34"/>
            <p:cNvSpPr>
              <a:spLocks noChangeShapeType="1"/>
            </p:cNvSpPr>
            <p:nvPr/>
          </p:nvSpPr>
          <p:spPr bwMode="auto">
            <a:xfrm>
              <a:off x="2041" y="1502"/>
              <a:ext cx="295" cy="54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DE"/>
            </a:p>
          </p:txBody>
        </p:sp>
      </p:grpSp>
      <p:grpSp>
        <p:nvGrpSpPr>
          <p:cNvPr id="21" name="Group 43"/>
          <p:cNvGrpSpPr>
            <a:grpSpLocks/>
          </p:cNvGrpSpPr>
          <p:nvPr/>
        </p:nvGrpSpPr>
        <p:grpSpPr bwMode="auto">
          <a:xfrm>
            <a:off x="395288" y="3130804"/>
            <a:ext cx="2339975" cy="793750"/>
            <a:chOff x="249" y="2228"/>
            <a:chExt cx="1474" cy="500"/>
          </a:xfrm>
        </p:grpSpPr>
        <p:sp>
          <p:nvSpPr>
            <p:cNvPr id="22" name="AutoShape 44"/>
            <p:cNvSpPr>
              <a:spLocks noChangeArrowheads="1"/>
            </p:cNvSpPr>
            <p:nvPr/>
          </p:nvSpPr>
          <p:spPr bwMode="auto">
            <a:xfrm>
              <a:off x="249" y="2228"/>
              <a:ext cx="1474" cy="500"/>
            </a:xfrm>
            <a:prstGeom prst="can">
              <a:avLst>
                <a:gd name="adj" fmla="val 39398"/>
              </a:avLst>
            </a:prstGeom>
            <a:gradFill rotWithShape="1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de-DE" b="1"/>
            </a:p>
          </p:txBody>
        </p:sp>
        <p:sp>
          <p:nvSpPr>
            <p:cNvPr id="23" name="WordArt 45"/>
            <p:cNvSpPr>
              <a:spLocks noChangeArrowheads="1" noChangeShapeType="1" noTextEdit="1"/>
            </p:cNvSpPr>
            <p:nvPr/>
          </p:nvSpPr>
          <p:spPr bwMode="auto">
            <a:xfrm>
              <a:off x="385" y="2482"/>
              <a:ext cx="1188" cy="200"/>
            </a:xfrm>
            <a:prstGeom prst="rect">
              <a:avLst/>
            </a:prstGeom>
          </p:spPr>
          <p:txBody>
            <a:bodyPr wrap="none" fromWordArt="1">
              <a:prstTxWarp prst="textCanDown">
                <a:avLst>
                  <a:gd name="adj" fmla="val 24903"/>
                </a:avLst>
              </a:prstTxWarp>
            </a:bodyPr>
            <a:lstStyle/>
            <a:p>
              <a:pPr algn="ctr"/>
              <a:r>
                <a:rPr lang="de-DE" sz="16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ahoma"/>
                  <a:ea typeface="Tahoma"/>
                  <a:cs typeface="Tahoma"/>
                </a:rPr>
                <a:t> DiversityTaxonNames </a:t>
              </a:r>
            </a:p>
          </p:txBody>
        </p:sp>
      </p:grpSp>
      <p:grpSp>
        <p:nvGrpSpPr>
          <p:cNvPr id="24" name="Group 46"/>
          <p:cNvGrpSpPr>
            <a:grpSpLocks/>
          </p:cNvGrpSpPr>
          <p:nvPr/>
        </p:nvGrpSpPr>
        <p:grpSpPr bwMode="auto">
          <a:xfrm>
            <a:off x="6443663" y="3226054"/>
            <a:ext cx="2339975" cy="793750"/>
            <a:chOff x="4059" y="2228"/>
            <a:chExt cx="1474" cy="500"/>
          </a:xfrm>
        </p:grpSpPr>
        <p:sp>
          <p:nvSpPr>
            <p:cNvPr id="25" name="AutoShape 47"/>
            <p:cNvSpPr>
              <a:spLocks noChangeArrowheads="1"/>
            </p:cNvSpPr>
            <p:nvPr/>
          </p:nvSpPr>
          <p:spPr bwMode="auto">
            <a:xfrm>
              <a:off x="4059" y="2228"/>
              <a:ext cx="1474" cy="500"/>
            </a:xfrm>
            <a:prstGeom prst="can">
              <a:avLst>
                <a:gd name="adj" fmla="val 39398"/>
              </a:avLst>
            </a:prstGeom>
            <a:gradFill rotWithShape="1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de-DE" b="1"/>
            </a:p>
          </p:txBody>
        </p:sp>
        <p:sp>
          <p:nvSpPr>
            <p:cNvPr id="26" name="WordArt 48"/>
            <p:cNvSpPr>
              <a:spLocks noChangeArrowheads="1" noChangeShapeType="1" noTextEdit="1"/>
            </p:cNvSpPr>
            <p:nvPr/>
          </p:nvSpPr>
          <p:spPr bwMode="auto">
            <a:xfrm>
              <a:off x="4260" y="2478"/>
              <a:ext cx="1092" cy="200"/>
            </a:xfrm>
            <a:prstGeom prst="rect">
              <a:avLst/>
            </a:prstGeom>
          </p:spPr>
          <p:txBody>
            <a:bodyPr wrap="none" fromWordArt="1">
              <a:prstTxWarp prst="textCanDown">
                <a:avLst>
                  <a:gd name="adj" fmla="val 24903"/>
                </a:avLst>
              </a:prstTxWarp>
            </a:bodyPr>
            <a:lstStyle/>
            <a:p>
              <a:pPr algn="ctr"/>
              <a:r>
                <a:rPr lang="de-DE" sz="16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ahoma"/>
                  <a:ea typeface="Tahoma"/>
                  <a:cs typeface="Tahoma"/>
                </a:rPr>
                <a:t> DiversityReferences </a:t>
              </a:r>
            </a:p>
          </p:txBody>
        </p:sp>
      </p:grpSp>
      <p:pic>
        <p:nvPicPr>
          <p:cNvPr id="27" name="Picture 49" descr="buecher_2"/>
          <p:cNvPicPr preferRelativeResize="0"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932488" y="2932367"/>
            <a:ext cx="863600" cy="725487"/>
          </a:xfrm>
          <a:prstGeom prst="rect">
            <a:avLst/>
          </a:prstGeom>
          <a:noFill/>
        </p:spPr>
      </p:pic>
      <p:grpSp>
        <p:nvGrpSpPr>
          <p:cNvPr id="28" name="Group 50"/>
          <p:cNvGrpSpPr>
            <a:grpSpLocks/>
          </p:cNvGrpSpPr>
          <p:nvPr/>
        </p:nvGrpSpPr>
        <p:grpSpPr bwMode="auto">
          <a:xfrm>
            <a:off x="792163" y="4126167"/>
            <a:ext cx="2339975" cy="793750"/>
            <a:chOff x="499" y="2795"/>
            <a:chExt cx="1474" cy="500"/>
          </a:xfrm>
        </p:grpSpPr>
        <p:sp>
          <p:nvSpPr>
            <p:cNvPr id="29" name="AutoShape 51"/>
            <p:cNvSpPr>
              <a:spLocks noChangeArrowheads="1"/>
            </p:cNvSpPr>
            <p:nvPr/>
          </p:nvSpPr>
          <p:spPr bwMode="auto">
            <a:xfrm>
              <a:off x="499" y="2795"/>
              <a:ext cx="1474" cy="500"/>
            </a:xfrm>
            <a:prstGeom prst="can">
              <a:avLst>
                <a:gd name="adj" fmla="val 39398"/>
              </a:avLst>
            </a:prstGeom>
            <a:gradFill rotWithShape="1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de-DE" b="1"/>
            </a:p>
          </p:txBody>
        </p:sp>
        <p:sp>
          <p:nvSpPr>
            <p:cNvPr id="30" name="WordArt 52"/>
            <p:cNvSpPr>
              <a:spLocks noChangeArrowheads="1" noChangeShapeType="1" noTextEdit="1"/>
            </p:cNvSpPr>
            <p:nvPr/>
          </p:nvSpPr>
          <p:spPr bwMode="auto">
            <a:xfrm>
              <a:off x="589" y="3022"/>
              <a:ext cx="1326" cy="200"/>
            </a:xfrm>
            <a:prstGeom prst="rect">
              <a:avLst/>
            </a:prstGeom>
          </p:spPr>
          <p:txBody>
            <a:bodyPr wrap="none" fromWordArt="1">
              <a:prstTxWarp prst="textCanDown">
                <a:avLst>
                  <a:gd name="adj" fmla="val 24903"/>
                </a:avLst>
              </a:prstTxWarp>
            </a:bodyPr>
            <a:lstStyle/>
            <a:p>
              <a:pPr algn="ctr"/>
              <a:r>
                <a:rPr lang="de-DE" sz="16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ahoma"/>
                  <a:ea typeface="Tahoma"/>
                  <a:cs typeface="Tahoma"/>
                </a:rPr>
                <a:t> DiversityScientificTerms </a:t>
              </a:r>
            </a:p>
          </p:txBody>
        </p:sp>
      </p:grpSp>
      <p:grpSp>
        <p:nvGrpSpPr>
          <p:cNvPr id="31" name="Group 53"/>
          <p:cNvGrpSpPr>
            <a:grpSpLocks/>
          </p:cNvGrpSpPr>
          <p:nvPr/>
        </p:nvGrpSpPr>
        <p:grpSpPr bwMode="auto">
          <a:xfrm>
            <a:off x="3384550" y="4448429"/>
            <a:ext cx="2339975" cy="793750"/>
            <a:chOff x="2132" y="2954"/>
            <a:chExt cx="1474" cy="500"/>
          </a:xfrm>
        </p:grpSpPr>
        <p:sp>
          <p:nvSpPr>
            <p:cNvPr id="32" name="AutoShape 54"/>
            <p:cNvSpPr>
              <a:spLocks noChangeArrowheads="1"/>
            </p:cNvSpPr>
            <p:nvPr/>
          </p:nvSpPr>
          <p:spPr bwMode="auto">
            <a:xfrm>
              <a:off x="2132" y="2954"/>
              <a:ext cx="1474" cy="500"/>
            </a:xfrm>
            <a:prstGeom prst="can">
              <a:avLst>
                <a:gd name="adj" fmla="val 39398"/>
              </a:avLst>
            </a:prstGeom>
            <a:gradFill rotWithShape="1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de-DE" b="1"/>
            </a:p>
          </p:txBody>
        </p:sp>
        <p:sp>
          <p:nvSpPr>
            <p:cNvPr id="33" name="WordArt 55"/>
            <p:cNvSpPr>
              <a:spLocks noChangeArrowheads="1" noChangeShapeType="1" noTextEdit="1"/>
            </p:cNvSpPr>
            <p:nvPr/>
          </p:nvSpPr>
          <p:spPr bwMode="auto">
            <a:xfrm>
              <a:off x="2381" y="3203"/>
              <a:ext cx="1008" cy="200"/>
            </a:xfrm>
            <a:prstGeom prst="rect">
              <a:avLst/>
            </a:prstGeom>
          </p:spPr>
          <p:txBody>
            <a:bodyPr wrap="none" fromWordArt="1">
              <a:prstTxWarp prst="textCanDown">
                <a:avLst>
                  <a:gd name="adj" fmla="val 24903"/>
                </a:avLst>
              </a:prstTxWarp>
            </a:bodyPr>
            <a:lstStyle/>
            <a:p>
              <a:pPr algn="ctr"/>
              <a:r>
                <a:rPr lang="de-DE" sz="16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ahoma"/>
                  <a:ea typeface="Tahoma"/>
                  <a:cs typeface="Tahoma"/>
                </a:rPr>
                <a:t>  DiversityAgents  </a:t>
              </a:r>
            </a:p>
          </p:txBody>
        </p:sp>
      </p:grpSp>
      <p:grpSp>
        <p:nvGrpSpPr>
          <p:cNvPr id="34" name="Group 56"/>
          <p:cNvGrpSpPr>
            <a:grpSpLocks/>
          </p:cNvGrpSpPr>
          <p:nvPr/>
        </p:nvGrpSpPr>
        <p:grpSpPr bwMode="auto">
          <a:xfrm>
            <a:off x="6011863" y="4126167"/>
            <a:ext cx="2339975" cy="793750"/>
            <a:chOff x="3787" y="2795"/>
            <a:chExt cx="1474" cy="500"/>
          </a:xfrm>
        </p:grpSpPr>
        <p:sp>
          <p:nvSpPr>
            <p:cNvPr id="35" name="AutoShape 57"/>
            <p:cNvSpPr>
              <a:spLocks noChangeArrowheads="1"/>
            </p:cNvSpPr>
            <p:nvPr/>
          </p:nvSpPr>
          <p:spPr bwMode="auto">
            <a:xfrm>
              <a:off x="3787" y="2795"/>
              <a:ext cx="1474" cy="500"/>
            </a:xfrm>
            <a:prstGeom prst="can">
              <a:avLst>
                <a:gd name="adj" fmla="val 39398"/>
              </a:avLst>
            </a:prstGeom>
            <a:gradFill rotWithShape="1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de-DE" b="1"/>
            </a:p>
          </p:txBody>
        </p:sp>
        <p:sp>
          <p:nvSpPr>
            <p:cNvPr id="36" name="WordArt 58"/>
            <p:cNvSpPr>
              <a:spLocks noChangeArrowheads="1" noChangeShapeType="1" noTextEdit="1"/>
            </p:cNvSpPr>
            <p:nvPr/>
          </p:nvSpPr>
          <p:spPr bwMode="auto">
            <a:xfrm>
              <a:off x="3978" y="3045"/>
              <a:ext cx="1100" cy="200"/>
            </a:xfrm>
            <a:prstGeom prst="rect">
              <a:avLst/>
            </a:prstGeom>
          </p:spPr>
          <p:txBody>
            <a:bodyPr wrap="none" fromWordArt="1">
              <a:prstTxWarp prst="textCanDown">
                <a:avLst>
                  <a:gd name="adj" fmla="val 24903"/>
                </a:avLst>
              </a:prstTxWarp>
            </a:bodyPr>
            <a:lstStyle/>
            <a:p>
              <a:pPr algn="ctr"/>
              <a:r>
                <a:rPr lang="de-DE" sz="16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ahoma"/>
                  <a:ea typeface="Tahoma"/>
                  <a:cs typeface="Tahoma"/>
                </a:rPr>
                <a:t> DiversityGazetteers </a:t>
              </a:r>
            </a:p>
          </p:txBody>
        </p:sp>
      </p:grpSp>
      <p:pic>
        <p:nvPicPr>
          <p:cNvPr id="37" name="Picture 67" descr="Berg"/>
          <p:cNvPicPr preferRelativeResize="0"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09538" y="4494467"/>
            <a:ext cx="1062037" cy="688975"/>
          </a:xfrm>
          <a:prstGeom prst="rect">
            <a:avLst/>
          </a:prstGeom>
          <a:noFill/>
        </p:spPr>
      </p:pic>
      <p:graphicFrame>
        <p:nvGraphicFramePr>
          <p:cNvPr id="38" name="Object 69"/>
          <p:cNvGraphicFramePr>
            <a:graphicFrameLocks noChangeAspect="1"/>
          </p:cNvGraphicFramePr>
          <p:nvPr/>
        </p:nvGraphicFramePr>
        <p:xfrm>
          <a:off x="8007350" y="4380167"/>
          <a:ext cx="1065213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6316" name="VISIO" r:id="rId11" imgW="6939000" imgH="4470840" progId="">
                  <p:embed/>
                </p:oleObj>
              </mc:Choice>
              <mc:Fallback>
                <p:oleObj name="VISIO" r:id="rId11" imgW="6939000" imgH="4470840" progId="">
                  <p:embed/>
                  <p:pic>
                    <p:nvPicPr>
                      <p:cNvPr id="0" name=""/>
                      <p:cNvPicPr preferRelativeResize="0"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07350" y="4380167"/>
                        <a:ext cx="1065213" cy="685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9" name="Picture 81" descr="GoogleMaps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7485063" y="4808792"/>
            <a:ext cx="1371600" cy="504825"/>
          </a:xfrm>
          <a:prstGeom prst="rect">
            <a:avLst/>
          </a:prstGeom>
          <a:noFill/>
        </p:spPr>
      </p:pic>
      <p:sp>
        <p:nvSpPr>
          <p:cNvPr id="40" name="Rectangle 18"/>
          <p:cNvSpPr>
            <a:spLocks noChangeArrowheads="1"/>
          </p:cNvSpPr>
          <p:nvPr/>
        </p:nvSpPr>
        <p:spPr bwMode="auto">
          <a:xfrm>
            <a:off x="0" y="5523738"/>
            <a:ext cx="9144000" cy="685800"/>
          </a:xfrm>
          <a:prstGeom prst="rect">
            <a:avLst/>
          </a:prstGeom>
          <a:gradFill rotWithShape="1">
            <a:gsLst>
              <a:gs pos="0">
                <a:srgbClr val="C0C0C0">
                  <a:alpha val="0"/>
                </a:srgbClr>
              </a:gs>
              <a:gs pos="50000">
                <a:srgbClr val="C0C0C0">
                  <a:gamma/>
                  <a:shade val="50980"/>
                  <a:invGamma/>
                  <a:alpha val="80000"/>
                </a:srgbClr>
              </a:gs>
              <a:gs pos="100000">
                <a:srgbClr val="C0C0C0">
                  <a:alpha val="0"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de-DE"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                                         Administration </a:t>
            </a:r>
          </a:p>
        </p:txBody>
      </p:sp>
      <p:grpSp>
        <p:nvGrpSpPr>
          <p:cNvPr id="41" name="Group 62"/>
          <p:cNvGrpSpPr>
            <a:grpSpLocks/>
          </p:cNvGrpSpPr>
          <p:nvPr/>
        </p:nvGrpSpPr>
        <p:grpSpPr bwMode="auto">
          <a:xfrm>
            <a:off x="2640353" y="5471253"/>
            <a:ext cx="2339975" cy="793750"/>
            <a:chOff x="4127" y="3566"/>
            <a:chExt cx="1474" cy="500"/>
          </a:xfrm>
        </p:grpSpPr>
        <p:sp>
          <p:nvSpPr>
            <p:cNvPr id="42" name="AutoShape 63"/>
            <p:cNvSpPr>
              <a:spLocks noChangeArrowheads="1"/>
            </p:cNvSpPr>
            <p:nvPr/>
          </p:nvSpPr>
          <p:spPr bwMode="auto">
            <a:xfrm>
              <a:off x="4127" y="3566"/>
              <a:ext cx="1474" cy="500"/>
            </a:xfrm>
            <a:prstGeom prst="can">
              <a:avLst>
                <a:gd name="adj" fmla="val 39398"/>
              </a:avLst>
            </a:prstGeom>
            <a:gradFill rotWithShape="1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de-DE" b="1"/>
            </a:p>
          </p:txBody>
        </p:sp>
        <p:sp>
          <p:nvSpPr>
            <p:cNvPr id="43" name="WordArt 64"/>
            <p:cNvSpPr>
              <a:spLocks noChangeArrowheads="1" noChangeShapeType="1" noTextEdit="1"/>
            </p:cNvSpPr>
            <p:nvPr/>
          </p:nvSpPr>
          <p:spPr bwMode="auto">
            <a:xfrm>
              <a:off x="4400" y="3820"/>
              <a:ext cx="1008" cy="200"/>
            </a:xfrm>
            <a:prstGeom prst="rect">
              <a:avLst/>
            </a:prstGeom>
          </p:spPr>
          <p:txBody>
            <a:bodyPr wrap="none" fromWordArt="1">
              <a:prstTxWarp prst="textCanDown">
                <a:avLst>
                  <a:gd name="adj" fmla="val 24903"/>
                </a:avLst>
              </a:prstTxWarp>
            </a:bodyPr>
            <a:lstStyle/>
            <a:p>
              <a:pPr algn="ctr"/>
              <a:r>
                <a:rPr lang="de-DE" sz="16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ahoma"/>
                  <a:ea typeface="Tahoma"/>
                  <a:cs typeface="Tahoma"/>
                </a:rPr>
                <a:t> DiversityProjects  </a:t>
              </a:r>
            </a:p>
          </p:txBody>
        </p:sp>
      </p:grpSp>
      <p:pic>
        <p:nvPicPr>
          <p:cNvPr id="44" name="Picture 65" descr="Schloss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2406471" y="5456966"/>
            <a:ext cx="622300" cy="844550"/>
          </a:xfrm>
          <a:prstGeom prst="rect">
            <a:avLst/>
          </a:prstGeom>
          <a:noFill/>
        </p:spPr>
      </p:pic>
      <p:pic>
        <p:nvPicPr>
          <p:cNvPr id="45" name="Picture 66" descr="User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5273675" y="4800600"/>
            <a:ext cx="676276" cy="676275"/>
          </a:xfrm>
          <a:prstGeom prst="rect">
            <a:avLst/>
          </a:prstGeom>
          <a:noFill/>
        </p:spPr>
      </p:pic>
      <p:grpSp>
        <p:nvGrpSpPr>
          <p:cNvPr id="46" name="Group 35"/>
          <p:cNvGrpSpPr>
            <a:grpSpLocks/>
          </p:cNvGrpSpPr>
          <p:nvPr/>
        </p:nvGrpSpPr>
        <p:grpSpPr bwMode="auto">
          <a:xfrm>
            <a:off x="3649663" y="1058863"/>
            <a:ext cx="2339975" cy="793750"/>
            <a:chOff x="3175" y="799"/>
            <a:chExt cx="1474" cy="500"/>
          </a:xfrm>
        </p:grpSpPr>
        <p:sp>
          <p:nvSpPr>
            <p:cNvPr id="47" name="AutoShape 36"/>
            <p:cNvSpPr>
              <a:spLocks noChangeArrowheads="1"/>
            </p:cNvSpPr>
            <p:nvPr/>
          </p:nvSpPr>
          <p:spPr bwMode="auto">
            <a:xfrm>
              <a:off x="3175" y="799"/>
              <a:ext cx="1474" cy="500"/>
            </a:xfrm>
            <a:prstGeom prst="can">
              <a:avLst>
                <a:gd name="adj" fmla="val 39398"/>
              </a:avLst>
            </a:prstGeom>
            <a:gradFill rotWithShape="1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de-DE" b="1"/>
            </a:p>
          </p:txBody>
        </p:sp>
        <p:sp>
          <p:nvSpPr>
            <p:cNvPr id="48" name="WordArt 37"/>
            <p:cNvSpPr>
              <a:spLocks noChangeArrowheads="1" noChangeShapeType="1" noTextEdit="1"/>
            </p:cNvSpPr>
            <p:nvPr/>
          </p:nvSpPr>
          <p:spPr bwMode="auto">
            <a:xfrm>
              <a:off x="3338" y="1037"/>
              <a:ext cx="1152" cy="200"/>
            </a:xfrm>
            <a:prstGeom prst="rect">
              <a:avLst/>
            </a:prstGeom>
          </p:spPr>
          <p:txBody>
            <a:bodyPr wrap="none" fromWordArt="1">
              <a:prstTxWarp prst="textCanDown">
                <a:avLst>
                  <a:gd name="adj" fmla="val 24903"/>
                </a:avLst>
              </a:prstTxWarp>
            </a:bodyPr>
            <a:lstStyle/>
            <a:p>
              <a:pPr algn="ctr"/>
              <a:r>
                <a:rPr lang="de-DE" sz="16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ahoma"/>
                  <a:ea typeface="Tahoma"/>
                  <a:cs typeface="Tahoma"/>
                </a:rPr>
                <a:t> DiversityDescriptions </a:t>
              </a:r>
            </a:p>
          </p:txBody>
        </p:sp>
      </p:grpSp>
      <p:graphicFrame>
        <p:nvGraphicFramePr>
          <p:cNvPr id="49" name="Object 38"/>
          <p:cNvGraphicFramePr>
            <a:graphicFrameLocks noChangeAspect="1"/>
          </p:cNvGraphicFramePr>
          <p:nvPr/>
        </p:nvGraphicFramePr>
        <p:xfrm>
          <a:off x="5572125" y="927378"/>
          <a:ext cx="1628775" cy="5220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6317" name="Image" r:id="rId16" imgW="3009524" imgH="964739" progId="Photoshop.Image.7">
                  <p:embed/>
                </p:oleObj>
              </mc:Choice>
              <mc:Fallback>
                <p:oleObj name="Image" r:id="rId16" imgW="3009524" imgH="964739" progId="Photoshop.Image.7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72125" y="927378"/>
                        <a:ext cx="1628775" cy="522010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009151687"/>
      </p:ext>
    </p:extLst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652" name="AutoShape 108"/>
          <p:cNvSpPr>
            <a:spLocks noChangeArrowheads="1"/>
          </p:cNvSpPr>
          <p:nvPr/>
        </p:nvSpPr>
        <p:spPr bwMode="auto">
          <a:xfrm flipH="1">
            <a:off x="2714625" y="1882775"/>
            <a:ext cx="6210300" cy="2001838"/>
          </a:xfrm>
          <a:prstGeom prst="parallelogram">
            <a:avLst>
              <a:gd name="adj" fmla="val 45429"/>
            </a:avLst>
          </a:prstGeom>
          <a:gradFill rotWithShape="1">
            <a:gsLst>
              <a:gs pos="0">
                <a:schemeClr val="bg2">
                  <a:alpha val="77000"/>
                </a:schemeClr>
              </a:gs>
              <a:gs pos="100000">
                <a:schemeClr val="bg2">
                  <a:gamma/>
                  <a:shade val="76471"/>
                  <a:invGamma/>
                  <a:alpha val="6000"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236649" name="AutoShape 105"/>
          <p:cNvSpPr>
            <a:spLocks noChangeArrowheads="1"/>
          </p:cNvSpPr>
          <p:nvPr/>
        </p:nvSpPr>
        <p:spPr bwMode="auto">
          <a:xfrm rot="8820571">
            <a:off x="966788" y="3124200"/>
            <a:ext cx="3416300" cy="1371600"/>
          </a:xfrm>
          <a:prstGeom prst="rightArrow">
            <a:avLst>
              <a:gd name="adj1" fmla="val 58343"/>
              <a:gd name="adj2" fmla="val 61969"/>
            </a:avLst>
          </a:prstGeom>
          <a:gradFill rotWithShape="1">
            <a:gsLst>
              <a:gs pos="0">
                <a:schemeClr val="hlink">
                  <a:alpha val="0"/>
                </a:schemeClr>
              </a:gs>
              <a:gs pos="100000">
                <a:schemeClr val="hlink">
                  <a:gamma/>
                  <a:tint val="88235"/>
                  <a:invGamma/>
                </a:scheme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236641" name="AutoShape 97"/>
          <p:cNvSpPr>
            <a:spLocks noChangeArrowheads="1"/>
          </p:cNvSpPr>
          <p:nvPr/>
        </p:nvSpPr>
        <p:spPr bwMode="auto">
          <a:xfrm rot="5400000">
            <a:off x="5184775" y="5175250"/>
            <a:ext cx="1133475" cy="409575"/>
          </a:xfrm>
          <a:custGeom>
            <a:avLst/>
            <a:gdLst>
              <a:gd name="G0" fmla="+- 8195 0 0"/>
              <a:gd name="G1" fmla="+- 21600 0 8195"/>
              <a:gd name="G2" fmla="*/ 8195 1 2"/>
              <a:gd name="G3" fmla="+- 21600 0 G2"/>
              <a:gd name="G4" fmla="+/ 8195 21600 2"/>
              <a:gd name="G5" fmla="+/ G1 0 2"/>
              <a:gd name="G6" fmla="*/ 21600 21600 8195"/>
              <a:gd name="G7" fmla="*/ G6 1 2"/>
              <a:gd name="G8" fmla="+- 21600 0 G7"/>
              <a:gd name="G9" fmla="*/ 21600 1 2"/>
              <a:gd name="G10" fmla="+- 8195 0 G9"/>
              <a:gd name="G11" fmla="?: G10 G8 0"/>
              <a:gd name="G12" fmla="?: G10 G7 21600"/>
              <a:gd name="T0" fmla="*/ 17502 w 21600"/>
              <a:gd name="T1" fmla="*/ 10800 h 21600"/>
              <a:gd name="T2" fmla="*/ 10800 w 21600"/>
              <a:gd name="T3" fmla="*/ 21600 h 21600"/>
              <a:gd name="T4" fmla="*/ 4098 w 21600"/>
              <a:gd name="T5" fmla="*/ 10800 h 21600"/>
              <a:gd name="T6" fmla="*/ 10800 w 21600"/>
              <a:gd name="T7" fmla="*/ 0 h 21600"/>
              <a:gd name="T8" fmla="*/ 5898 w 21600"/>
              <a:gd name="T9" fmla="*/ 5898 h 21600"/>
              <a:gd name="T10" fmla="*/ 15702 w 21600"/>
              <a:gd name="T11" fmla="*/ 15702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>
                <a:moveTo>
                  <a:pt x="0" y="0"/>
                </a:moveTo>
                <a:lnTo>
                  <a:pt x="8195" y="21600"/>
                </a:lnTo>
                <a:lnTo>
                  <a:pt x="13405" y="21600"/>
                </a:lnTo>
                <a:lnTo>
                  <a:pt x="21600" y="0"/>
                </a:lnTo>
                <a:close/>
              </a:path>
            </a:pathLst>
          </a:custGeom>
          <a:gradFill rotWithShape="1">
            <a:gsLst>
              <a:gs pos="0">
                <a:schemeClr val="bg2">
                  <a:alpha val="50000"/>
                </a:schemeClr>
              </a:gs>
              <a:gs pos="100000">
                <a:schemeClr val="bg2">
                  <a:gamma/>
                  <a:shade val="70588"/>
                  <a:invGamma/>
                  <a:alpha val="20000"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236637" name="AutoShape 93"/>
          <p:cNvSpPr>
            <a:spLocks noChangeArrowheads="1"/>
          </p:cNvSpPr>
          <p:nvPr/>
        </p:nvSpPr>
        <p:spPr bwMode="auto">
          <a:xfrm>
            <a:off x="1727200" y="4303713"/>
            <a:ext cx="3484563" cy="2181225"/>
          </a:xfrm>
          <a:prstGeom prst="rightArrow">
            <a:avLst>
              <a:gd name="adj1" fmla="val 50000"/>
              <a:gd name="adj2" fmla="val 39938"/>
            </a:avLst>
          </a:prstGeom>
          <a:gradFill rotWithShape="1">
            <a:gsLst>
              <a:gs pos="0">
                <a:schemeClr val="hlink">
                  <a:alpha val="0"/>
                </a:schemeClr>
              </a:gs>
              <a:gs pos="100000">
                <a:schemeClr val="hlink">
                  <a:gamma/>
                  <a:tint val="88235"/>
                  <a:invGamma/>
                </a:scheme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236612" name="Text Box 68"/>
          <p:cNvSpPr txBox="1">
            <a:spLocks noChangeArrowheads="1"/>
          </p:cNvSpPr>
          <p:nvPr/>
        </p:nvSpPr>
        <p:spPr bwMode="auto">
          <a:xfrm>
            <a:off x="917575" y="1439863"/>
            <a:ext cx="1055688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000"/>
              <a:t>OriginalData.txt</a:t>
            </a:r>
          </a:p>
        </p:txBody>
      </p:sp>
      <p:sp>
        <p:nvSpPr>
          <p:cNvPr id="236621" name="AutoShape 77"/>
          <p:cNvSpPr>
            <a:spLocks noChangeArrowheads="1"/>
          </p:cNvSpPr>
          <p:nvPr/>
        </p:nvSpPr>
        <p:spPr bwMode="auto">
          <a:xfrm rot="5400000">
            <a:off x="1085057" y="459581"/>
            <a:ext cx="903288" cy="295275"/>
          </a:xfrm>
          <a:prstGeom prst="rightArrow">
            <a:avLst>
              <a:gd name="adj1" fmla="val 50000"/>
              <a:gd name="adj2" fmla="val 76479"/>
            </a:avLst>
          </a:prstGeom>
          <a:gradFill rotWithShape="1">
            <a:gsLst>
              <a:gs pos="0">
                <a:schemeClr val="hlink">
                  <a:alpha val="0"/>
                </a:schemeClr>
              </a:gs>
              <a:gs pos="100000">
                <a:schemeClr val="hlink">
                  <a:gamma/>
                  <a:tint val="88235"/>
                  <a:invGamma/>
                </a:scheme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236622" name="AutoShape 78"/>
          <p:cNvSpPr>
            <a:spLocks noChangeArrowheads="1"/>
          </p:cNvSpPr>
          <p:nvPr/>
        </p:nvSpPr>
        <p:spPr bwMode="auto">
          <a:xfrm rot="4494955">
            <a:off x="816769" y="472281"/>
            <a:ext cx="903288" cy="295275"/>
          </a:xfrm>
          <a:prstGeom prst="rightArrow">
            <a:avLst>
              <a:gd name="adj1" fmla="val 50000"/>
              <a:gd name="adj2" fmla="val 76479"/>
            </a:avLst>
          </a:prstGeom>
          <a:gradFill rotWithShape="1">
            <a:gsLst>
              <a:gs pos="0">
                <a:schemeClr val="hlink">
                  <a:alpha val="0"/>
                </a:schemeClr>
              </a:gs>
              <a:gs pos="100000">
                <a:schemeClr val="hlink">
                  <a:gamma/>
                  <a:tint val="88235"/>
                  <a:invGamma/>
                </a:scheme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236623" name="AutoShape 79"/>
          <p:cNvSpPr>
            <a:spLocks noChangeArrowheads="1"/>
          </p:cNvSpPr>
          <p:nvPr/>
        </p:nvSpPr>
        <p:spPr bwMode="auto">
          <a:xfrm rot="2580809">
            <a:off x="523875" y="661988"/>
            <a:ext cx="903288" cy="295275"/>
          </a:xfrm>
          <a:prstGeom prst="rightArrow">
            <a:avLst>
              <a:gd name="adj1" fmla="val 50000"/>
              <a:gd name="adj2" fmla="val 76479"/>
            </a:avLst>
          </a:prstGeom>
          <a:gradFill rotWithShape="1">
            <a:gsLst>
              <a:gs pos="0">
                <a:schemeClr val="hlink">
                  <a:alpha val="0"/>
                </a:schemeClr>
              </a:gs>
              <a:gs pos="100000">
                <a:schemeClr val="hlink">
                  <a:gamma/>
                  <a:tint val="88235"/>
                  <a:invGamma/>
                </a:scheme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236624" name="AutoShape 80"/>
          <p:cNvSpPr>
            <a:spLocks noChangeArrowheads="1"/>
          </p:cNvSpPr>
          <p:nvPr/>
        </p:nvSpPr>
        <p:spPr bwMode="auto">
          <a:xfrm rot="1235950">
            <a:off x="417513" y="884238"/>
            <a:ext cx="903287" cy="295275"/>
          </a:xfrm>
          <a:prstGeom prst="rightArrow">
            <a:avLst>
              <a:gd name="adj1" fmla="val 50000"/>
              <a:gd name="adj2" fmla="val 76478"/>
            </a:avLst>
          </a:prstGeom>
          <a:gradFill rotWithShape="1">
            <a:gsLst>
              <a:gs pos="0">
                <a:schemeClr val="hlink">
                  <a:alpha val="0"/>
                </a:schemeClr>
              </a:gs>
              <a:gs pos="100000">
                <a:schemeClr val="hlink">
                  <a:gamma/>
                  <a:tint val="88235"/>
                  <a:invGamma/>
                </a:scheme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236625" name="AutoShape 81"/>
          <p:cNvSpPr>
            <a:spLocks noChangeArrowheads="1"/>
          </p:cNvSpPr>
          <p:nvPr/>
        </p:nvSpPr>
        <p:spPr bwMode="auto">
          <a:xfrm>
            <a:off x="401638" y="1130300"/>
            <a:ext cx="903287" cy="295275"/>
          </a:xfrm>
          <a:prstGeom prst="rightArrow">
            <a:avLst>
              <a:gd name="adj1" fmla="val 50000"/>
              <a:gd name="adj2" fmla="val 76478"/>
            </a:avLst>
          </a:prstGeom>
          <a:gradFill rotWithShape="1">
            <a:gsLst>
              <a:gs pos="0">
                <a:schemeClr val="hlink">
                  <a:alpha val="0"/>
                </a:schemeClr>
              </a:gs>
              <a:gs pos="100000">
                <a:schemeClr val="hlink">
                  <a:gamma/>
                  <a:tint val="88235"/>
                  <a:invGamma/>
                </a:scheme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236626" name="AutoShape 82"/>
          <p:cNvSpPr>
            <a:spLocks noChangeArrowheads="1"/>
          </p:cNvSpPr>
          <p:nvPr/>
        </p:nvSpPr>
        <p:spPr bwMode="auto">
          <a:xfrm rot="7556353">
            <a:off x="1400969" y="537369"/>
            <a:ext cx="903287" cy="295275"/>
          </a:xfrm>
          <a:prstGeom prst="rightArrow">
            <a:avLst>
              <a:gd name="adj1" fmla="val 50000"/>
              <a:gd name="adj2" fmla="val 76478"/>
            </a:avLst>
          </a:prstGeom>
          <a:gradFill rotWithShape="1">
            <a:gsLst>
              <a:gs pos="0">
                <a:schemeClr val="hlink">
                  <a:alpha val="0"/>
                </a:schemeClr>
              </a:gs>
              <a:gs pos="100000">
                <a:schemeClr val="hlink">
                  <a:gamma/>
                  <a:tint val="88235"/>
                  <a:invGamma/>
                </a:scheme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graphicFrame>
        <p:nvGraphicFramePr>
          <p:cNvPr id="236610" name="Object 66"/>
          <p:cNvGraphicFramePr>
            <a:graphicFrameLocks noChangeAspect="1"/>
          </p:cNvGraphicFramePr>
          <p:nvPr/>
        </p:nvGraphicFramePr>
        <p:xfrm>
          <a:off x="1285875" y="1044575"/>
          <a:ext cx="342900" cy="406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788" name="Image" r:id="rId3" imgW="342736" imgH="406063" progId="Photoshop.Image.7">
                  <p:embed/>
                </p:oleObj>
              </mc:Choice>
              <mc:Fallback>
                <p:oleObj name="Image" r:id="rId3" imgW="342736" imgH="406063" progId="Photoshop.Image.7">
                  <p:embed/>
                  <p:pic>
                    <p:nvPicPr>
                      <p:cNvPr id="0" name="Picture 6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85875" y="1044575"/>
                        <a:ext cx="342900" cy="406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36615" name="Picture 71" descr="DocumentWriter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5788" y="319088"/>
            <a:ext cx="285750" cy="304800"/>
          </a:xfrm>
          <a:prstGeom prst="rect">
            <a:avLst/>
          </a:prstGeom>
          <a:noFill/>
        </p:spPr>
      </p:pic>
      <p:pic>
        <p:nvPicPr>
          <p:cNvPr id="236616" name="Picture 72" descr="DocumentCalc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1625" y="668338"/>
            <a:ext cx="285750" cy="304800"/>
          </a:xfrm>
          <a:prstGeom prst="rect">
            <a:avLst/>
          </a:prstGeom>
          <a:noFill/>
        </p:spPr>
      </p:pic>
      <p:pic>
        <p:nvPicPr>
          <p:cNvPr id="236617" name="Picture 73" descr="DocumentExcel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63513" y="1120775"/>
            <a:ext cx="285750" cy="285750"/>
          </a:xfrm>
          <a:prstGeom prst="rect">
            <a:avLst/>
          </a:prstGeom>
          <a:noFill/>
        </p:spPr>
      </p:pic>
      <p:pic>
        <p:nvPicPr>
          <p:cNvPr id="236618" name="Picture 74" descr="DocumentODB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387475" y="106363"/>
            <a:ext cx="285750" cy="304800"/>
          </a:xfrm>
          <a:prstGeom prst="rect">
            <a:avLst/>
          </a:prstGeom>
          <a:noFill/>
        </p:spPr>
      </p:pic>
      <p:pic>
        <p:nvPicPr>
          <p:cNvPr id="236619" name="Picture 75" descr="DocumentWord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027113" y="141288"/>
            <a:ext cx="285750" cy="285750"/>
          </a:xfrm>
          <a:prstGeom prst="rect">
            <a:avLst/>
          </a:prstGeom>
          <a:noFill/>
        </p:spPr>
      </p:pic>
      <p:pic>
        <p:nvPicPr>
          <p:cNvPr id="236620" name="Picture 76" descr="DocumentAccess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808163" y="269875"/>
            <a:ext cx="285750" cy="285750"/>
          </a:xfrm>
          <a:prstGeom prst="rect">
            <a:avLst/>
          </a:prstGeom>
          <a:noFill/>
        </p:spPr>
      </p:pic>
      <p:graphicFrame>
        <p:nvGraphicFramePr>
          <p:cNvPr id="236627" name="Object 83"/>
          <p:cNvGraphicFramePr>
            <a:graphicFrameLocks noChangeAspect="1"/>
          </p:cNvGraphicFramePr>
          <p:nvPr/>
        </p:nvGraphicFramePr>
        <p:xfrm>
          <a:off x="2714625" y="620713"/>
          <a:ext cx="5305425" cy="12747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789" name="Image" r:id="rId11" imgW="9193651" imgH="2209524" progId="Photoshop.Image.7">
                  <p:embed/>
                </p:oleObj>
              </mc:Choice>
              <mc:Fallback>
                <p:oleObj name="Image" r:id="rId11" imgW="9193651" imgH="2209524" progId="Photoshop.Image.7">
                  <p:embed/>
                  <p:pic>
                    <p:nvPicPr>
                      <p:cNvPr id="0" name="Picture 8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14625" y="620713"/>
                        <a:ext cx="5305425" cy="12747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6628" name="AutoShape 84"/>
          <p:cNvSpPr>
            <a:spLocks noChangeArrowheads="1"/>
          </p:cNvSpPr>
          <p:nvPr/>
        </p:nvSpPr>
        <p:spPr bwMode="auto">
          <a:xfrm rot="5400000">
            <a:off x="1566863" y="690563"/>
            <a:ext cx="1228725" cy="1114425"/>
          </a:xfrm>
          <a:custGeom>
            <a:avLst/>
            <a:gdLst>
              <a:gd name="G0" fmla="+- 8195 0 0"/>
              <a:gd name="G1" fmla="+- 21600 0 8195"/>
              <a:gd name="G2" fmla="*/ 8195 1 2"/>
              <a:gd name="G3" fmla="+- 21600 0 G2"/>
              <a:gd name="G4" fmla="+/ 8195 21600 2"/>
              <a:gd name="G5" fmla="+/ G1 0 2"/>
              <a:gd name="G6" fmla="*/ 21600 21600 8195"/>
              <a:gd name="G7" fmla="*/ G6 1 2"/>
              <a:gd name="G8" fmla="+- 21600 0 G7"/>
              <a:gd name="G9" fmla="*/ 21600 1 2"/>
              <a:gd name="G10" fmla="+- 8195 0 G9"/>
              <a:gd name="G11" fmla="?: G10 G8 0"/>
              <a:gd name="G12" fmla="?: G10 G7 21600"/>
              <a:gd name="T0" fmla="*/ 17502 w 21600"/>
              <a:gd name="T1" fmla="*/ 10800 h 21600"/>
              <a:gd name="T2" fmla="*/ 10800 w 21600"/>
              <a:gd name="T3" fmla="*/ 21600 h 21600"/>
              <a:gd name="T4" fmla="*/ 4098 w 21600"/>
              <a:gd name="T5" fmla="*/ 10800 h 21600"/>
              <a:gd name="T6" fmla="*/ 10800 w 21600"/>
              <a:gd name="T7" fmla="*/ 0 h 21600"/>
              <a:gd name="T8" fmla="*/ 5898 w 21600"/>
              <a:gd name="T9" fmla="*/ 5898 h 21600"/>
              <a:gd name="T10" fmla="*/ 15702 w 21600"/>
              <a:gd name="T11" fmla="*/ 15702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>
                <a:moveTo>
                  <a:pt x="0" y="0"/>
                </a:moveTo>
                <a:lnTo>
                  <a:pt x="8195" y="21600"/>
                </a:lnTo>
                <a:lnTo>
                  <a:pt x="13405" y="21600"/>
                </a:lnTo>
                <a:lnTo>
                  <a:pt x="21600" y="0"/>
                </a:lnTo>
                <a:close/>
              </a:path>
            </a:pathLst>
          </a:custGeom>
          <a:gradFill rotWithShape="1">
            <a:gsLst>
              <a:gs pos="0">
                <a:schemeClr val="bg2">
                  <a:alpha val="50000"/>
                </a:schemeClr>
              </a:gs>
              <a:gs pos="100000">
                <a:schemeClr val="bg2">
                  <a:gamma/>
                  <a:shade val="70588"/>
                  <a:invGamma/>
                  <a:alpha val="20000"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pic>
        <p:nvPicPr>
          <p:cNvPr id="236629" name="Picture 85" descr="FormDiversityCollection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07975" y="4837113"/>
            <a:ext cx="1520825" cy="1116012"/>
          </a:xfrm>
          <a:prstGeom prst="rect">
            <a:avLst/>
          </a:prstGeom>
          <a:noFill/>
        </p:spPr>
      </p:pic>
      <p:pic>
        <p:nvPicPr>
          <p:cNvPr id="236630" name="Picture 86" descr="DivWor_EndnurLogo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174625" y="4473575"/>
            <a:ext cx="936625" cy="803275"/>
          </a:xfrm>
          <a:prstGeom prst="rect">
            <a:avLst/>
          </a:prstGeom>
          <a:noFill/>
        </p:spPr>
      </p:pic>
      <p:sp>
        <p:nvSpPr>
          <p:cNvPr id="236631" name="AutoShape 87"/>
          <p:cNvSpPr>
            <a:spLocks noChangeArrowheads="1"/>
          </p:cNvSpPr>
          <p:nvPr/>
        </p:nvSpPr>
        <p:spPr bwMode="auto">
          <a:xfrm rot="5400000">
            <a:off x="-894556" y="2394744"/>
            <a:ext cx="3017837" cy="1171575"/>
          </a:xfrm>
          <a:prstGeom prst="rightArrow">
            <a:avLst>
              <a:gd name="adj1" fmla="val 50000"/>
              <a:gd name="adj2" fmla="val 64397"/>
            </a:avLst>
          </a:prstGeom>
          <a:gradFill rotWithShape="1">
            <a:gsLst>
              <a:gs pos="0">
                <a:schemeClr val="hlink">
                  <a:alpha val="0"/>
                </a:schemeClr>
              </a:gs>
              <a:gs pos="100000">
                <a:schemeClr val="hlink">
                  <a:gamma/>
                  <a:tint val="88235"/>
                  <a:invGamma/>
                </a:scheme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236632" name="Text Box 88"/>
          <p:cNvSpPr txBox="1">
            <a:spLocks noChangeArrowheads="1"/>
          </p:cNvSpPr>
          <p:nvPr/>
        </p:nvSpPr>
        <p:spPr bwMode="auto">
          <a:xfrm>
            <a:off x="1544638" y="885825"/>
            <a:ext cx="118745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/>
            <a:r>
              <a:rPr lang="de-DE" sz="1000">
                <a:effectLst>
                  <a:outerShdw blurRad="38100" dist="38100" dir="2700000" algn="tl">
                    <a:srgbClr val="C0C0C0"/>
                  </a:outerShdw>
                </a:effectLst>
              </a:rPr>
              <a:t>Transfer </a:t>
            </a:r>
          </a:p>
          <a:p>
            <a:pPr algn="r"/>
            <a:r>
              <a:rPr lang="de-DE" sz="1000">
                <a:effectLst>
                  <a:outerShdw blurRad="38100" dist="38100" dir="2700000" algn="tl">
                    <a:srgbClr val="C0C0C0"/>
                  </a:outerShdw>
                </a:effectLst>
              </a:rPr>
              <a:t>your data into a tab-separated text file</a:t>
            </a:r>
          </a:p>
        </p:txBody>
      </p:sp>
      <p:sp>
        <p:nvSpPr>
          <p:cNvPr id="236634" name="Text Box 90"/>
          <p:cNvSpPr txBox="1">
            <a:spLocks noChangeArrowheads="1"/>
          </p:cNvSpPr>
          <p:nvPr/>
        </p:nvSpPr>
        <p:spPr bwMode="auto">
          <a:xfrm>
            <a:off x="266700" y="2170113"/>
            <a:ext cx="71120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de-DE" sz="1000">
                <a:effectLst>
                  <a:outerShdw blurRad="38100" dist="38100" dir="2700000" algn="tl">
                    <a:srgbClr val="C0C0C0"/>
                  </a:outerShdw>
                </a:effectLst>
              </a:rPr>
              <a:t>Manually enter one dataset into the database</a:t>
            </a:r>
          </a:p>
        </p:txBody>
      </p:sp>
      <p:pic>
        <p:nvPicPr>
          <p:cNvPr id="236635" name="Picture 91" descr="FormExportOptions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3348038" y="4978400"/>
            <a:ext cx="820737" cy="1398588"/>
          </a:xfrm>
          <a:prstGeom prst="rect">
            <a:avLst/>
          </a:prstGeom>
          <a:noFill/>
        </p:spPr>
      </p:pic>
      <p:pic>
        <p:nvPicPr>
          <p:cNvPr id="236636" name="Picture 92" descr="FormExportList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1954213" y="5813425"/>
            <a:ext cx="1647825" cy="884238"/>
          </a:xfrm>
          <a:prstGeom prst="rect">
            <a:avLst/>
          </a:prstGeom>
          <a:noFill/>
        </p:spPr>
      </p:pic>
      <p:sp>
        <p:nvSpPr>
          <p:cNvPr id="236638" name="Text Box 94"/>
          <p:cNvSpPr txBox="1">
            <a:spLocks noChangeArrowheads="1"/>
          </p:cNvSpPr>
          <p:nvPr/>
        </p:nvSpPr>
        <p:spPr bwMode="auto">
          <a:xfrm>
            <a:off x="1970088" y="4816475"/>
            <a:ext cx="128270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de-DE" sz="1000">
                <a:effectLst>
                  <a:outerShdw blurRad="38100" dist="38100" dir="2700000" algn="tl">
                    <a:srgbClr val="C0C0C0"/>
                  </a:outerShdw>
                </a:effectLst>
              </a:rPr>
              <a:t>Create an export from this dataset</a:t>
            </a:r>
          </a:p>
          <a:p>
            <a:r>
              <a:rPr lang="de-DE" sz="1000">
                <a:effectLst>
                  <a:outerShdw blurRad="38100" dist="38100" dir="2700000" algn="tl">
                    <a:srgbClr val="C0C0C0"/>
                  </a:outerShdw>
                </a:effectLst>
              </a:rPr>
              <a:t>including the edited colums and the [include columns for reimport] option</a:t>
            </a:r>
          </a:p>
        </p:txBody>
      </p:sp>
      <p:graphicFrame>
        <p:nvGraphicFramePr>
          <p:cNvPr id="236640" name="Object 96"/>
          <p:cNvGraphicFramePr>
            <a:graphicFrameLocks noChangeAspect="1"/>
          </p:cNvGraphicFramePr>
          <p:nvPr/>
        </p:nvGraphicFramePr>
        <p:xfrm>
          <a:off x="5208588" y="5176838"/>
          <a:ext cx="342900" cy="406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790" name="Image" r:id="rId17" imgW="342736" imgH="406063" progId="Photoshop.Image.7">
                  <p:embed/>
                </p:oleObj>
              </mc:Choice>
              <mc:Fallback>
                <p:oleObj name="Image" r:id="rId17" imgW="342736" imgH="406063" progId="Photoshop.Image.7">
                  <p:embed/>
                  <p:pic>
                    <p:nvPicPr>
                      <p:cNvPr id="0" name="Picture 9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08588" y="5176838"/>
                        <a:ext cx="342900" cy="406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6642" name="Text Box 98"/>
          <p:cNvSpPr txBox="1">
            <a:spLocks noChangeArrowheads="1"/>
          </p:cNvSpPr>
          <p:nvPr/>
        </p:nvSpPr>
        <p:spPr bwMode="auto">
          <a:xfrm>
            <a:off x="4687888" y="5915025"/>
            <a:ext cx="1935162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000"/>
              <a:t>DiversityCollectionExport_....txt</a:t>
            </a:r>
          </a:p>
        </p:txBody>
      </p:sp>
      <p:graphicFrame>
        <p:nvGraphicFramePr>
          <p:cNvPr id="236643" name="Object 99"/>
          <p:cNvGraphicFramePr>
            <a:graphicFrameLocks noChangeAspect="1"/>
          </p:cNvGraphicFramePr>
          <p:nvPr/>
        </p:nvGraphicFramePr>
        <p:xfrm>
          <a:off x="3602038" y="2181225"/>
          <a:ext cx="5318125" cy="1760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791" name="Image" r:id="rId18" imgW="9206349" imgH="3047619" progId="Photoshop.Image.7">
                  <p:embed/>
                </p:oleObj>
              </mc:Choice>
              <mc:Fallback>
                <p:oleObj name="Image" r:id="rId18" imgW="9206349" imgH="3047619" progId="Photoshop.Image.7">
                  <p:embed/>
                  <p:pic>
                    <p:nvPicPr>
                      <p:cNvPr id="0" name="Picture 9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02038" y="2181225"/>
                        <a:ext cx="5318125" cy="17605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6644" name="AutoShape 100"/>
          <p:cNvSpPr>
            <a:spLocks noChangeArrowheads="1"/>
          </p:cNvSpPr>
          <p:nvPr/>
        </p:nvSpPr>
        <p:spPr bwMode="auto">
          <a:xfrm rot="17320085">
            <a:off x="6596856" y="3240882"/>
            <a:ext cx="2363787" cy="1371600"/>
          </a:xfrm>
          <a:prstGeom prst="rightArrow">
            <a:avLst>
              <a:gd name="adj1" fmla="val 61954"/>
              <a:gd name="adj2" fmla="val 66183"/>
            </a:avLst>
          </a:prstGeom>
          <a:gradFill rotWithShape="1">
            <a:gsLst>
              <a:gs pos="0">
                <a:schemeClr val="hlink">
                  <a:alpha val="0"/>
                </a:schemeClr>
              </a:gs>
              <a:gs pos="100000">
                <a:schemeClr val="hlink">
                  <a:gamma/>
                  <a:tint val="88235"/>
                  <a:invGamma/>
                </a:scheme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236647" name="AutoShape 103"/>
          <p:cNvSpPr>
            <a:spLocks noChangeArrowheads="1"/>
          </p:cNvSpPr>
          <p:nvPr/>
        </p:nvSpPr>
        <p:spPr bwMode="auto">
          <a:xfrm rot="13071103">
            <a:off x="5445125" y="3278188"/>
            <a:ext cx="3892550" cy="1371600"/>
          </a:xfrm>
          <a:prstGeom prst="rightArrow">
            <a:avLst>
              <a:gd name="adj1" fmla="val 58343"/>
              <a:gd name="adj2" fmla="val 70607"/>
            </a:avLst>
          </a:prstGeom>
          <a:gradFill rotWithShape="1">
            <a:gsLst>
              <a:gs pos="0">
                <a:schemeClr val="hlink">
                  <a:alpha val="0"/>
                </a:schemeClr>
              </a:gs>
              <a:gs pos="100000">
                <a:schemeClr val="hlink">
                  <a:gamma/>
                  <a:tint val="88235"/>
                  <a:invGamma/>
                </a:scheme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graphicFrame>
        <p:nvGraphicFramePr>
          <p:cNvPr id="236639" name="Object 95"/>
          <p:cNvGraphicFramePr>
            <a:graphicFrameLocks noChangeAspect="1"/>
          </p:cNvGraphicFramePr>
          <p:nvPr/>
        </p:nvGraphicFramePr>
        <p:xfrm>
          <a:off x="5953125" y="4799013"/>
          <a:ext cx="5805488" cy="11668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792" name="Image" r:id="rId20" imgW="10044444" imgH="2019048" progId="Photoshop.Image.7">
                  <p:embed/>
                </p:oleObj>
              </mc:Choice>
              <mc:Fallback>
                <p:oleObj name="Image" r:id="rId20" imgW="10044444" imgH="2019048" progId="Photoshop.Image.7">
                  <p:embed/>
                  <p:pic>
                    <p:nvPicPr>
                      <p:cNvPr id="0" name="Picture 9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53125" y="4799013"/>
                        <a:ext cx="5805488" cy="11668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6645" name="Text Box 101"/>
          <p:cNvSpPr txBox="1">
            <a:spLocks noChangeArrowheads="1"/>
          </p:cNvSpPr>
          <p:nvPr/>
        </p:nvSpPr>
        <p:spPr bwMode="auto">
          <a:xfrm>
            <a:off x="7359650" y="4195763"/>
            <a:ext cx="128270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de-DE" sz="1000">
                <a:effectLst>
                  <a:outerShdw blurRad="38100" dist="38100" dir="2700000" algn="tl">
                    <a:srgbClr val="C0C0C0"/>
                  </a:outerShdw>
                </a:effectLst>
              </a:rPr>
              <a:t>Transfer the generated headers      to your file</a:t>
            </a:r>
          </a:p>
        </p:txBody>
      </p:sp>
      <p:pic>
        <p:nvPicPr>
          <p:cNvPr id="236648" name="Picture 104" descr="FormImportList_2"/>
          <p:cNvPicPr>
            <a:picLocks noChangeAspect="1" noChangeArrowheads="1"/>
          </p:cNvPicPr>
          <p:nvPr/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1909763" y="3244850"/>
            <a:ext cx="1062037" cy="774700"/>
          </a:xfrm>
          <a:prstGeom prst="rect">
            <a:avLst/>
          </a:prstGeom>
          <a:noFill/>
        </p:spPr>
      </p:pic>
      <p:sp>
        <p:nvSpPr>
          <p:cNvPr id="236650" name="Text Box 106"/>
          <p:cNvSpPr txBox="1">
            <a:spLocks noChangeArrowheads="1"/>
          </p:cNvSpPr>
          <p:nvPr/>
        </p:nvSpPr>
        <p:spPr bwMode="auto">
          <a:xfrm>
            <a:off x="2414588" y="3603625"/>
            <a:ext cx="6635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de-DE" sz="1000">
                <a:effectLst>
                  <a:outerShdw blurRad="38100" dist="38100" dir="2700000" algn="tl">
                    <a:srgbClr val="C0C0C0"/>
                  </a:outerShdw>
                </a:effectLst>
              </a:rPr>
              <a:t>Import your file</a:t>
            </a:r>
          </a:p>
        </p:txBody>
      </p:sp>
    </p:spTree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8" name="AutoShape 38"/>
          <p:cNvSpPr>
            <a:spLocks noChangeArrowheads="1"/>
          </p:cNvSpPr>
          <p:nvPr/>
        </p:nvSpPr>
        <p:spPr bwMode="auto">
          <a:xfrm>
            <a:off x="1835150" y="115888"/>
            <a:ext cx="5940425" cy="1404937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accent1">
                  <a:gamma/>
                  <a:tint val="5882"/>
                  <a:invGamma/>
                  <a:alpha val="8000"/>
                </a:schemeClr>
              </a:gs>
              <a:gs pos="100000">
                <a:schemeClr val="accent1">
                  <a:alpha val="45000"/>
                </a:schemeClr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225325" name="AutoShape 45"/>
          <p:cNvSpPr>
            <a:spLocks noChangeArrowheads="1"/>
          </p:cNvSpPr>
          <p:nvPr/>
        </p:nvSpPr>
        <p:spPr bwMode="auto">
          <a:xfrm rot="2878489">
            <a:off x="5446713" y="1160462"/>
            <a:ext cx="647700" cy="1489075"/>
          </a:xfrm>
          <a:prstGeom prst="upArrow">
            <a:avLst>
              <a:gd name="adj1" fmla="val 52083"/>
              <a:gd name="adj2" fmla="val 84627"/>
            </a:avLst>
          </a:prstGeom>
          <a:gradFill rotWithShape="1">
            <a:gsLst>
              <a:gs pos="0">
                <a:srgbClr val="0000FF"/>
              </a:gs>
              <a:gs pos="100000">
                <a:srgbClr val="0000FF">
                  <a:gamma/>
                  <a:tint val="25490"/>
                  <a:invGamma/>
                  <a:alpha val="0"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225309" name="AutoShape 29"/>
          <p:cNvSpPr>
            <a:spLocks noChangeArrowheads="1"/>
          </p:cNvSpPr>
          <p:nvPr/>
        </p:nvSpPr>
        <p:spPr bwMode="auto">
          <a:xfrm>
            <a:off x="107950" y="1808163"/>
            <a:ext cx="2124075" cy="2024062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accent1">
                  <a:gamma/>
                  <a:tint val="5882"/>
                  <a:invGamma/>
                  <a:alpha val="8000"/>
                </a:schemeClr>
              </a:gs>
              <a:gs pos="100000">
                <a:schemeClr val="accent1">
                  <a:alpha val="45000"/>
                </a:schemeClr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225301" name="AutoShape 21"/>
          <p:cNvSpPr>
            <a:spLocks noChangeArrowheads="1"/>
          </p:cNvSpPr>
          <p:nvPr/>
        </p:nvSpPr>
        <p:spPr bwMode="auto">
          <a:xfrm>
            <a:off x="107950" y="4321175"/>
            <a:ext cx="2771775" cy="2420938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accent1">
                  <a:gamma/>
                  <a:tint val="5882"/>
                  <a:invGamma/>
                  <a:alpha val="8000"/>
                </a:schemeClr>
              </a:gs>
              <a:gs pos="100000">
                <a:schemeClr val="accent1">
                  <a:alpha val="45000"/>
                </a:schemeClr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225295" name="AutoShape 15"/>
          <p:cNvSpPr>
            <a:spLocks noChangeArrowheads="1"/>
          </p:cNvSpPr>
          <p:nvPr/>
        </p:nvSpPr>
        <p:spPr bwMode="auto">
          <a:xfrm>
            <a:off x="6300788" y="4365625"/>
            <a:ext cx="2771775" cy="2420938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accent1">
                  <a:gamma/>
                  <a:tint val="5882"/>
                  <a:invGamma/>
                  <a:alpha val="8000"/>
                </a:schemeClr>
              </a:gs>
              <a:gs pos="100000">
                <a:schemeClr val="accent1">
                  <a:alpha val="45000"/>
                </a:schemeClr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de-DE"/>
          </a:p>
        </p:txBody>
      </p:sp>
      <p:grpSp>
        <p:nvGrpSpPr>
          <p:cNvPr id="225285" name="Group 5"/>
          <p:cNvGrpSpPr>
            <a:grpSpLocks/>
          </p:cNvGrpSpPr>
          <p:nvPr/>
        </p:nvGrpSpPr>
        <p:grpSpPr bwMode="auto">
          <a:xfrm>
            <a:off x="3563938" y="2205038"/>
            <a:ext cx="2339975" cy="1044575"/>
            <a:chOff x="2177" y="2001"/>
            <a:chExt cx="1474" cy="658"/>
          </a:xfrm>
        </p:grpSpPr>
        <p:sp>
          <p:nvSpPr>
            <p:cNvPr id="225286" name="AutoShape 6"/>
            <p:cNvSpPr>
              <a:spLocks noChangeArrowheads="1"/>
            </p:cNvSpPr>
            <p:nvPr/>
          </p:nvSpPr>
          <p:spPr bwMode="auto">
            <a:xfrm>
              <a:off x="2177" y="2001"/>
              <a:ext cx="1474" cy="658"/>
            </a:xfrm>
            <a:prstGeom prst="can">
              <a:avLst>
                <a:gd name="adj" fmla="val 25074"/>
              </a:avLst>
            </a:prstGeom>
            <a:gradFill rotWithShape="1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de-DE" b="1"/>
            </a:p>
          </p:txBody>
        </p:sp>
        <p:sp>
          <p:nvSpPr>
            <p:cNvPr id="225287" name="WordArt 7"/>
            <p:cNvSpPr>
              <a:spLocks noChangeArrowheads="1" noChangeShapeType="1" noTextEdit="1"/>
            </p:cNvSpPr>
            <p:nvPr/>
          </p:nvSpPr>
          <p:spPr bwMode="auto">
            <a:xfrm>
              <a:off x="2269" y="2273"/>
              <a:ext cx="1314" cy="261"/>
            </a:xfrm>
            <a:prstGeom prst="rect">
              <a:avLst/>
            </a:prstGeom>
          </p:spPr>
          <p:txBody>
            <a:bodyPr wrap="none" fromWordArt="1">
              <a:prstTxWarp prst="textCanDown">
                <a:avLst>
                  <a:gd name="adj" fmla="val 24903"/>
                </a:avLst>
              </a:prstTxWarp>
            </a:bodyPr>
            <a:lstStyle/>
            <a:p>
              <a:pPr algn="ctr"/>
              <a:r>
                <a:rPr lang="de-DE" b="1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ahoma"/>
                  <a:ea typeface="Tahoma"/>
                  <a:cs typeface="Tahoma"/>
                </a:rPr>
                <a:t>DiversityCollection</a:t>
              </a:r>
            </a:p>
          </p:txBody>
        </p:sp>
      </p:grpSp>
      <p:pic>
        <p:nvPicPr>
          <p:cNvPr id="225288" name="Picture 8"/>
          <p:cNvPicPr>
            <a:picLocks noChangeAspect="1" noChangeArrowheads="1"/>
          </p:cNvPicPr>
          <p:nvPr/>
        </p:nvPicPr>
        <p:blipFill>
          <a:blip r:embed="rId2" cstate="print"/>
          <a:srcRect l="2362" t="9450" r="42525" b="31500"/>
          <a:stretch>
            <a:fillRect/>
          </a:stretch>
        </p:blipFill>
        <p:spPr bwMode="auto">
          <a:xfrm>
            <a:off x="3995738" y="4545013"/>
            <a:ext cx="1506537" cy="12112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225289" name="Picture 9"/>
          <p:cNvPicPr>
            <a:picLocks noChangeAspect="1" noChangeArrowheads="1"/>
          </p:cNvPicPr>
          <p:nvPr/>
        </p:nvPicPr>
        <p:blipFill>
          <a:blip r:embed="rId3" cstate="print"/>
          <a:srcRect l="2362" t="9450" r="42525" b="31500"/>
          <a:stretch>
            <a:fillRect/>
          </a:stretch>
        </p:blipFill>
        <p:spPr bwMode="auto">
          <a:xfrm>
            <a:off x="4103688" y="5408613"/>
            <a:ext cx="1547812" cy="12430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225290" name="Picture 10"/>
          <p:cNvPicPr>
            <a:picLocks noChangeAspect="1" noChangeArrowheads="1"/>
          </p:cNvPicPr>
          <p:nvPr/>
        </p:nvPicPr>
        <p:blipFill>
          <a:blip r:embed="rId4" cstate="print"/>
          <a:srcRect l="1622" t="27280" r="4866" b="8826"/>
          <a:stretch>
            <a:fillRect/>
          </a:stretch>
        </p:blipFill>
        <p:spPr bwMode="auto">
          <a:xfrm>
            <a:off x="6588125" y="4941888"/>
            <a:ext cx="2333625" cy="16113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225291" name="Text Box 11"/>
          <p:cNvSpPr txBox="1">
            <a:spLocks noChangeArrowheads="1"/>
          </p:cNvSpPr>
          <p:nvPr/>
        </p:nvSpPr>
        <p:spPr bwMode="auto">
          <a:xfrm>
            <a:off x="4384675" y="4652963"/>
            <a:ext cx="8350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>
            <a:spAutoFit/>
          </a:bodyPr>
          <a:lstStyle/>
          <a:p>
            <a:r>
              <a:rPr lang="de-DE" sz="2000" b="1">
                <a:solidFill>
                  <a:srgbClr val="0000FF"/>
                </a:solidFill>
              </a:rPr>
              <a:t>XSLT</a:t>
            </a:r>
          </a:p>
        </p:txBody>
      </p:sp>
      <p:sp>
        <p:nvSpPr>
          <p:cNvPr id="225292" name="Text Box 12"/>
          <p:cNvSpPr txBox="1">
            <a:spLocks noChangeArrowheads="1"/>
          </p:cNvSpPr>
          <p:nvPr/>
        </p:nvSpPr>
        <p:spPr bwMode="auto">
          <a:xfrm>
            <a:off x="4535488" y="6164263"/>
            <a:ext cx="7207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>
            <a:spAutoFit/>
          </a:bodyPr>
          <a:lstStyle/>
          <a:p>
            <a:r>
              <a:rPr lang="de-DE" sz="2000" b="1">
                <a:solidFill>
                  <a:srgbClr val="0000FF"/>
                </a:solidFill>
              </a:rPr>
              <a:t>XML</a:t>
            </a:r>
          </a:p>
        </p:txBody>
      </p:sp>
      <p:sp>
        <p:nvSpPr>
          <p:cNvPr id="225293" name="AutoShape 13"/>
          <p:cNvSpPr>
            <a:spLocks noChangeArrowheads="1"/>
          </p:cNvSpPr>
          <p:nvPr/>
        </p:nvSpPr>
        <p:spPr bwMode="auto">
          <a:xfrm rot="6629556">
            <a:off x="5831682" y="4617243"/>
            <a:ext cx="431800" cy="1008063"/>
          </a:xfrm>
          <a:prstGeom prst="upArrow">
            <a:avLst>
              <a:gd name="adj1" fmla="val 50000"/>
              <a:gd name="adj2" fmla="val 58364"/>
            </a:avLst>
          </a:prstGeom>
          <a:gradFill rotWithShape="1">
            <a:gsLst>
              <a:gs pos="0">
                <a:srgbClr val="0000FF"/>
              </a:gs>
              <a:gs pos="100000">
                <a:srgbClr val="0000FF">
                  <a:gamma/>
                  <a:tint val="25490"/>
                  <a:invGamma/>
                  <a:alpha val="0"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225294" name="AutoShape 14"/>
          <p:cNvSpPr>
            <a:spLocks noChangeArrowheads="1"/>
          </p:cNvSpPr>
          <p:nvPr/>
        </p:nvSpPr>
        <p:spPr bwMode="auto">
          <a:xfrm rot="3891275">
            <a:off x="5939632" y="5625306"/>
            <a:ext cx="431800" cy="1008063"/>
          </a:xfrm>
          <a:prstGeom prst="upArrow">
            <a:avLst>
              <a:gd name="adj1" fmla="val 50000"/>
              <a:gd name="adj2" fmla="val 58364"/>
            </a:avLst>
          </a:prstGeom>
          <a:gradFill rotWithShape="1">
            <a:gsLst>
              <a:gs pos="0">
                <a:srgbClr val="0000FF"/>
              </a:gs>
              <a:gs pos="100000">
                <a:srgbClr val="0000FF">
                  <a:gamma/>
                  <a:tint val="25490"/>
                  <a:invGamma/>
                  <a:alpha val="0"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225297" name="Text Box 17"/>
          <p:cNvSpPr txBox="1">
            <a:spLocks noChangeArrowheads="1"/>
          </p:cNvSpPr>
          <p:nvPr/>
        </p:nvSpPr>
        <p:spPr bwMode="auto">
          <a:xfrm>
            <a:off x="6840538" y="4508500"/>
            <a:ext cx="7429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/>
              <a:t>Label</a:t>
            </a:r>
          </a:p>
        </p:txBody>
      </p:sp>
      <p:pic>
        <p:nvPicPr>
          <p:cNvPr id="225298" name="Picture 18" descr="TransactionPrinting"/>
          <p:cNvPicPr>
            <a:picLocks noChangeAspect="1" noChangeArrowheads="1"/>
          </p:cNvPicPr>
          <p:nvPr/>
        </p:nvPicPr>
        <p:blipFill>
          <a:blip r:embed="rId5" cstate="print"/>
          <a:srcRect l="7411" t="14047" r="24702" b="2676"/>
          <a:stretch>
            <a:fillRect/>
          </a:stretch>
        </p:blipFill>
        <p:spPr bwMode="auto">
          <a:xfrm>
            <a:off x="287338" y="4827588"/>
            <a:ext cx="2339975" cy="17653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25299" name="AutoShape 19"/>
          <p:cNvSpPr>
            <a:spLocks noChangeArrowheads="1"/>
          </p:cNvSpPr>
          <p:nvPr/>
        </p:nvSpPr>
        <p:spPr bwMode="auto">
          <a:xfrm rot="15260739">
            <a:off x="3131344" y="4617244"/>
            <a:ext cx="431800" cy="1008062"/>
          </a:xfrm>
          <a:prstGeom prst="upArrow">
            <a:avLst>
              <a:gd name="adj1" fmla="val 50000"/>
              <a:gd name="adj2" fmla="val 58364"/>
            </a:avLst>
          </a:prstGeom>
          <a:gradFill rotWithShape="1">
            <a:gsLst>
              <a:gs pos="0">
                <a:srgbClr val="0000FF"/>
              </a:gs>
              <a:gs pos="100000">
                <a:srgbClr val="0000FF">
                  <a:gamma/>
                  <a:tint val="25490"/>
                  <a:invGamma/>
                  <a:alpha val="0"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225300" name="AutoShape 20"/>
          <p:cNvSpPr>
            <a:spLocks noChangeArrowheads="1"/>
          </p:cNvSpPr>
          <p:nvPr/>
        </p:nvSpPr>
        <p:spPr bwMode="auto">
          <a:xfrm rot="-4584071">
            <a:off x="3204369" y="5588794"/>
            <a:ext cx="431800" cy="1008062"/>
          </a:xfrm>
          <a:prstGeom prst="upArrow">
            <a:avLst>
              <a:gd name="adj1" fmla="val 50000"/>
              <a:gd name="adj2" fmla="val 58364"/>
            </a:avLst>
          </a:prstGeom>
          <a:gradFill rotWithShape="1">
            <a:gsLst>
              <a:gs pos="0">
                <a:srgbClr val="0000FF"/>
              </a:gs>
              <a:gs pos="100000">
                <a:srgbClr val="0000FF">
                  <a:gamma/>
                  <a:tint val="25490"/>
                  <a:invGamma/>
                  <a:alpha val="0"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225302" name="Text Box 22"/>
          <p:cNvSpPr txBox="1">
            <a:spLocks noChangeArrowheads="1"/>
          </p:cNvSpPr>
          <p:nvPr/>
        </p:nvSpPr>
        <p:spPr bwMode="auto">
          <a:xfrm>
            <a:off x="468313" y="4400550"/>
            <a:ext cx="14668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/>
              <a:t>Inventory list</a:t>
            </a:r>
          </a:p>
        </p:txBody>
      </p:sp>
      <p:sp>
        <p:nvSpPr>
          <p:cNvPr id="225303" name="AutoShape 23"/>
          <p:cNvSpPr>
            <a:spLocks noChangeArrowheads="1"/>
          </p:cNvSpPr>
          <p:nvPr/>
        </p:nvSpPr>
        <p:spPr bwMode="auto">
          <a:xfrm rot="10800000">
            <a:off x="4067175" y="3213100"/>
            <a:ext cx="1368425" cy="1295400"/>
          </a:xfrm>
          <a:prstGeom prst="upArrow">
            <a:avLst>
              <a:gd name="adj1" fmla="val 55222"/>
              <a:gd name="adj2" fmla="val 47278"/>
            </a:avLst>
          </a:prstGeom>
          <a:gradFill rotWithShape="1">
            <a:gsLst>
              <a:gs pos="0">
                <a:srgbClr val="0000FF"/>
              </a:gs>
              <a:gs pos="100000">
                <a:srgbClr val="0000FF">
                  <a:gamma/>
                  <a:tint val="25490"/>
                  <a:invGamma/>
                  <a:alpha val="0"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pic>
        <p:nvPicPr>
          <p:cNvPr id="225304" name="Picture 2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3850" y="1952625"/>
            <a:ext cx="865188" cy="74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5305" name="Picture 2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03238" y="2132013"/>
            <a:ext cx="865187" cy="74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5306" name="Picture 2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82625" y="2311400"/>
            <a:ext cx="865188" cy="74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5307" name="Picture 2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62013" y="2490788"/>
            <a:ext cx="865187" cy="74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5308" name="Picture 2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41400" y="2670175"/>
            <a:ext cx="865188" cy="74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25310" name="Text Box 30"/>
          <p:cNvSpPr txBox="1">
            <a:spLocks noChangeArrowheads="1"/>
          </p:cNvSpPr>
          <p:nvPr/>
        </p:nvSpPr>
        <p:spPr bwMode="auto">
          <a:xfrm>
            <a:off x="468313" y="3400425"/>
            <a:ext cx="15176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/>
              <a:t>Image import</a:t>
            </a:r>
          </a:p>
        </p:txBody>
      </p:sp>
      <p:sp>
        <p:nvSpPr>
          <p:cNvPr id="225311" name="AutoShape 31"/>
          <p:cNvSpPr>
            <a:spLocks noChangeArrowheads="1"/>
          </p:cNvSpPr>
          <p:nvPr/>
        </p:nvSpPr>
        <p:spPr bwMode="auto">
          <a:xfrm rot="5400000">
            <a:off x="2358231" y="2042319"/>
            <a:ext cx="1008063" cy="1476375"/>
          </a:xfrm>
          <a:prstGeom prst="upArrow">
            <a:avLst>
              <a:gd name="adj1" fmla="val 55278"/>
              <a:gd name="adj2" fmla="val 73872"/>
            </a:avLst>
          </a:prstGeom>
          <a:gradFill rotWithShape="1">
            <a:gsLst>
              <a:gs pos="0">
                <a:srgbClr val="0000FF"/>
              </a:gs>
              <a:gs pos="100000">
                <a:srgbClr val="0000FF">
                  <a:gamma/>
                  <a:tint val="25490"/>
                  <a:invGamma/>
                  <a:alpha val="0"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225312" name="AutoShape 32"/>
          <p:cNvSpPr>
            <a:spLocks noChangeArrowheads="1"/>
          </p:cNvSpPr>
          <p:nvPr/>
        </p:nvSpPr>
        <p:spPr bwMode="auto">
          <a:xfrm>
            <a:off x="7019925" y="1844675"/>
            <a:ext cx="2052638" cy="1836738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accent1">
                  <a:gamma/>
                  <a:tint val="5882"/>
                  <a:invGamma/>
                  <a:alpha val="8000"/>
                </a:schemeClr>
              </a:gs>
              <a:gs pos="100000">
                <a:schemeClr val="accent1">
                  <a:alpha val="45000"/>
                </a:schemeClr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de-DE"/>
          </a:p>
        </p:txBody>
      </p:sp>
      <p:pic>
        <p:nvPicPr>
          <p:cNvPr id="225313" name="Picture 33" descr="ExportList"/>
          <p:cNvPicPr>
            <a:picLocks noChangeAspect="1" noChangeArrowheads="1"/>
          </p:cNvPicPr>
          <p:nvPr/>
        </p:nvPicPr>
        <p:blipFill>
          <a:blip r:embed="rId8" cstate="print"/>
          <a:srcRect r="20688"/>
          <a:stretch>
            <a:fillRect/>
          </a:stretch>
        </p:blipFill>
        <p:spPr bwMode="auto">
          <a:xfrm>
            <a:off x="2014538" y="296863"/>
            <a:ext cx="1931987" cy="7667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25314" name="Text Box 34"/>
          <p:cNvSpPr txBox="1">
            <a:spLocks noChangeArrowheads="1"/>
          </p:cNvSpPr>
          <p:nvPr/>
        </p:nvSpPr>
        <p:spPr bwMode="auto">
          <a:xfrm>
            <a:off x="7272338" y="3249613"/>
            <a:ext cx="1581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de-DE"/>
              <a:t>ABCD export </a:t>
            </a:r>
          </a:p>
        </p:txBody>
      </p:sp>
      <p:pic>
        <p:nvPicPr>
          <p:cNvPr id="225315" name="Picture 35" descr="ExportList"/>
          <p:cNvPicPr>
            <a:picLocks noChangeAspect="1" noChangeArrowheads="1"/>
          </p:cNvPicPr>
          <p:nvPr/>
        </p:nvPicPr>
        <p:blipFill>
          <a:blip r:embed="rId8" cstate="print"/>
          <a:srcRect r="20688"/>
          <a:stretch>
            <a:fillRect/>
          </a:stretch>
        </p:blipFill>
        <p:spPr bwMode="auto">
          <a:xfrm>
            <a:off x="5614988" y="296863"/>
            <a:ext cx="1931987" cy="7667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25316" name="AutoShape 36"/>
          <p:cNvSpPr>
            <a:spLocks noChangeArrowheads="1"/>
          </p:cNvSpPr>
          <p:nvPr/>
        </p:nvSpPr>
        <p:spPr bwMode="auto">
          <a:xfrm rot="5400000">
            <a:off x="6138069" y="2115344"/>
            <a:ext cx="755650" cy="1223962"/>
          </a:xfrm>
          <a:prstGeom prst="upArrow">
            <a:avLst>
              <a:gd name="adj1" fmla="val 54204"/>
              <a:gd name="adj2" fmla="val 66800"/>
            </a:avLst>
          </a:prstGeom>
          <a:gradFill rotWithShape="1">
            <a:gsLst>
              <a:gs pos="0">
                <a:srgbClr val="0000FF"/>
              </a:gs>
              <a:gs pos="100000">
                <a:srgbClr val="0000FF">
                  <a:gamma/>
                  <a:tint val="25490"/>
                  <a:invGamma/>
                  <a:alpha val="0"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225317" name="AutoShape 37"/>
          <p:cNvSpPr>
            <a:spLocks noChangeArrowheads="1"/>
          </p:cNvSpPr>
          <p:nvPr/>
        </p:nvSpPr>
        <p:spPr bwMode="auto">
          <a:xfrm rot="7666907">
            <a:off x="3355976" y="1062037"/>
            <a:ext cx="647700" cy="1495425"/>
          </a:xfrm>
          <a:prstGeom prst="upArrow">
            <a:avLst>
              <a:gd name="adj1" fmla="val 53083"/>
              <a:gd name="adj2" fmla="val 77036"/>
            </a:avLst>
          </a:prstGeom>
          <a:gradFill rotWithShape="1">
            <a:gsLst>
              <a:gs pos="0">
                <a:srgbClr val="0000FF"/>
              </a:gs>
              <a:gs pos="100000">
                <a:srgbClr val="0000FF">
                  <a:gamma/>
                  <a:tint val="25490"/>
                  <a:invGamma/>
                  <a:alpha val="0"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pic>
        <p:nvPicPr>
          <p:cNvPr id="225319" name="Picture 39"/>
          <p:cNvPicPr>
            <a:picLocks noChangeAspect="1" noChangeArrowheads="1"/>
          </p:cNvPicPr>
          <p:nvPr/>
        </p:nvPicPr>
        <p:blipFill>
          <a:blip r:embed="rId3" cstate="print"/>
          <a:srcRect l="2362" t="9450" r="42525" b="31500"/>
          <a:stretch>
            <a:fillRect/>
          </a:stretch>
        </p:blipFill>
        <p:spPr bwMode="auto">
          <a:xfrm>
            <a:off x="7235825" y="2006600"/>
            <a:ext cx="1547813" cy="12430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225320" name="Text Box 40"/>
          <p:cNvSpPr txBox="1">
            <a:spLocks noChangeArrowheads="1"/>
          </p:cNvSpPr>
          <p:nvPr/>
        </p:nvSpPr>
        <p:spPr bwMode="auto">
          <a:xfrm>
            <a:off x="3959225" y="368300"/>
            <a:ext cx="15938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de-DE"/>
              <a:t>tab-separated</a:t>
            </a:r>
          </a:p>
          <a:p>
            <a:pPr algn="ctr"/>
            <a:r>
              <a:rPr lang="de-DE"/>
              <a:t>lists</a:t>
            </a:r>
          </a:p>
        </p:txBody>
      </p:sp>
      <p:sp>
        <p:nvSpPr>
          <p:cNvPr id="225321" name="Text Box 41"/>
          <p:cNvSpPr txBox="1">
            <a:spLocks noChangeArrowheads="1"/>
          </p:cNvSpPr>
          <p:nvPr/>
        </p:nvSpPr>
        <p:spPr bwMode="auto">
          <a:xfrm>
            <a:off x="7956550" y="2312988"/>
            <a:ext cx="7207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>
            <a:spAutoFit/>
          </a:bodyPr>
          <a:lstStyle/>
          <a:p>
            <a:r>
              <a:rPr lang="de-DE" sz="2000" b="1">
                <a:solidFill>
                  <a:srgbClr val="0000FF"/>
                </a:solidFill>
              </a:rPr>
              <a:t>XML</a:t>
            </a:r>
          </a:p>
        </p:txBody>
      </p:sp>
      <p:sp>
        <p:nvSpPr>
          <p:cNvPr id="225323" name="Text Box 43"/>
          <p:cNvSpPr txBox="1">
            <a:spLocks noChangeArrowheads="1"/>
          </p:cNvSpPr>
          <p:nvPr/>
        </p:nvSpPr>
        <p:spPr bwMode="auto">
          <a:xfrm>
            <a:off x="6084888" y="1046163"/>
            <a:ext cx="9080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de-DE"/>
              <a:t>Export </a:t>
            </a:r>
          </a:p>
        </p:txBody>
      </p:sp>
      <p:sp>
        <p:nvSpPr>
          <p:cNvPr id="225324" name="Text Box 44"/>
          <p:cNvSpPr txBox="1">
            <a:spLocks noChangeArrowheads="1"/>
          </p:cNvSpPr>
          <p:nvPr/>
        </p:nvSpPr>
        <p:spPr bwMode="auto">
          <a:xfrm>
            <a:off x="2489200" y="1016000"/>
            <a:ext cx="8953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de-DE"/>
              <a:t>Import 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fik 15" descr="Agent.BMP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00280" y="5553005"/>
            <a:ext cx="609739" cy="609739"/>
          </a:xfrm>
          <a:prstGeom prst="rect">
            <a:avLst/>
          </a:prstGeom>
        </p:spPr>
      </p:pic>
      <p:sp>
        <p:nvSpPr>
          <p:cNvPr id="224261" name="WordArt 5"/>
          <p:cNvSpPr>
            <a:spLocks noChangeArrowheads="1" noChangeShapeType="1" noTextEdit="1"/>
          </p:cNvSpPr>
          <p:nvPr/>
        </p:nvSpPr>
        <p:spPr bwMode="auto">
          <a:xfrm>
            <a:off x="1331913" y="2493963"/>
            <a:ext cx="6805612" cy="2771775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0"/>
              </a:avLst>
            </a:prstTxWarp>
          </a:bodyPr>
          <a:lstStyle/>
          <a:p>
            <a:pPr algn="ctr"/>
            <a:r>
              <a:rPr lang="de-DE" sz="3600" kern="10" err="1"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solidFill>
                  <a:schemeClr val="hlink"/>
                </a:solidFill>
                <a:latin typeface="Arial Black"/>
              </a:rPr>
              <a:t>DataWithholdingReason</a:t>
            </a:r>
            <a:endParaRPr lang="de-DE" sz="3600" kern="10">
              <a:ln w="9525">
                <a:solidFill>
                  <a:schemeClr val="accent2"/>
                </a:solidFill>
                <a:round/>
                <a:headEnd/>
                <a:tailEnd/>
              </a:ln>
              <a:solidFill>
                <a:schemeClr val="hlink"/>
              </a:solidFill>
              <a:latin typeface="Arial Black"/>
            </a:endParaRPr>
          </a:p>
        </p:txBody>
      </p:sp>
      <p:sp>
        <p:nvSpPr>
          <p:cNvPr id="224262" name="WordArt 6"/>
          <p:cNvSpPr>
            <a:spLocks noChangeArrowheads="1" noChangeShapeType="1" noTextEdit="1"/>
          </p:cNvSpPr>
          <p:nvPr/>
        </p:nvSpPr>
        <p:spPr bwMode="auto">
          <a:xfrm>
            <a:off x="2447925" y="4149725"/>
            <a:ext cx="4572000" cy="1979613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0"/>
              </a:avLst>
            </a:prstTxWarp>
          </a:bodyPr>
          <a:lstStyle/>
          <a:p>
            <a:pPr algn="ctr"/>
            <a:r>
              <a:rPr lang="pt-BR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CC0000"/>
                </a:solidFill>
                <a:latin typeface="Arial Black"/>
              </a:rPr>
              <a:t>P r o j e c t s</a:t>
            </a:r>
            <a:endParaRPr lang="de-DE" sz="3600" kern="1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CC0000"/>
              </a:solidFill>
              <a:latin typeface="Arial Black"/>
            </a:endParaRPr>
          </a:p>
        </p:txBody>
      </p:sp>
      <p:sp>
        <p:nvSpPr>
          <p:cNvPr id="224263" name="WordArt 7"/>
          <p:cNvSpPr>
            <a:spLocks noChangeArrowheads="1" noChangeShapeType="1" noTextEdit="1"/>
          </p:cNvSpPr>
          <p:nvPr/>
        </p:nvSpPr>
        <p:spPr bwMode="auto">
          <a:xfrm>
            <a:off x="3240088" y="5013325"/>
            <a:ext cx="2879725" cy="1260475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0"/>
              </a:avLst>
            </a:prstTxWarp>
          </a:bodyPr>
          <a:lstStyle/>
          <a:p>
            <a:pPr algn="ctr"/>
            <a:r>
              <a:rPr lang="de-DE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9900"/>
                </a:solidFill>
                <a:latin typeface="Arial Black"/>
              </a:rPr>
              <a:t>User groups</a:t>
            </a:r>
          </a:p>
        </p:txBody>
      </p:sp>
      <p:grpSp>
        <p:nvGrpSpPr>
          <p:cNvPr id="224264" name="Group 8"/>
          <p:cNvGrpSpPr>
            <a:grpSpLocks/>
          </p:cNvGrpSpPr>
          <p:nvPr/>
        </p:nvGrpSpPr>
        <p:grpSpPr bwMode="auto">
          <a:xfrm>
            <a:off x="3527425" y="5516563"/>
            <a:ext cx="2339975" cy="1044575"/>
            <a:chOff x="2177" y="2001"/>
            <a:chExt cx="1474" cy="658"/>
          </a:xfrm>
        </p:grpSpPr>
        <p:sp>
          <p:nvSpPr>
            <p:cNvPr id="224265" name="AutoShape 9"/>
            <p:cNvSpPr>
              <a:spLocks noChangeArrowheads="1"/>
            </p:cNvSpPr>
            <p:nvPr/>
          </p:nvSpPr>
          <p:spPr bwMode="auto">
            <a:xfrm>
              <a:off x="2177" y="2001"/>
              <a:ext cx="1474" cy="658"/>
            </a:xfrm>
            <a:prstGeom prst="can">
              <a:avLst>
                <a:gd name="adj" fmla="val 25074"/>
              </a:avLst>
            </a:prstGeom>
            <a:gradFill rotWithShape="1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de-DE" b="1"/>
            </a:p>
          </p:txBody>
        </p:sp>
        <p:sp>
          <p:nvSpPr>
            <p:cNvPr id="224266" name="WordArt 10"/>
            <p:cNvSpPr>
              <a:spLocks noChangeArrowheads="1" noChangeShapeType="1" noTextEdit="1"/>
            </p:cNvSpPr>
            <p:nvPr/>
          </p:nvSpPr>
          <p:spPr bwMode="auto">
            <a:xfrm>
              <a:off x="2187" y="2267"/>
              <a:ext cx="1458" cy="261"/>
            </a:xfrm>
            <a:prstGeom prst="rect">
              <a:avLst/>
            </a:prstGeom>
          </p:spPr>
          <p:txBody>
            <a:bodyPr wrap="none" fromWordArt="1">
              <a:prstTxWarp prst="textCanDown">
                <a:avLst>
                  <a:gd name="adj" fmla="val 24903"/>
                </a:avLst>
              </a:prstTxWarp>
            </a:bodyPr>
            <a:lstStyle/>
            <a:p>
              <a:pPr algn="ctr"/>
              <a:r>
                <a:rPr lang="de-DE" b="1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ahoma"/>
                  <a:ea typeface="Tahoma"/>
                  <a:cs typeface="Tahoma"/>
                </a:rPr>
                <a:t> </a:t>
              </a:r>
              <a:r>
                <a:rPr lang="de-DE" b="1" kern="1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ahoma"/>
                  <a:ea typeface="Tahoma"/>
                  <a:cs typeface="Tahoma"/>
                </a:rPr>
                <a:t>DiversityCollection</a:t>
              </a:r>
              <a:r>
                <a:rPr lang="de-DE" b="1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ahoma"/>
                  <a:ea typeface="Tahoma"/>
                  <a:cs typeface="Tahoma"/>
                </a:rPr>
                <a:t> </a:t>
              </a:r>
            </a:p>
          </p:txBody>
        </p:sp>
      </p:grpSp>
      <p:graphicFrame>
        <p:nvGraphicFramePr>
          <p:cNvPr id="224269" name="Object 13"/>
          <p:cNvGraphicFramePr>
            <a:graphicFrameLocks noChangeAspect="1"/>
          </p:cNvGraphicFramePr>
          <p:nvPr/>
        </p:nvGraphicFramePr>
        <p:xfrm>
          <a:off x="7118350" y="4949825"/>
          <a:ext cx="282575" cy="444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4688" name="Image" r:id="rId4" imgW="1739683" imgH="2730159" progId="Photoshop.Image.7">
                  <p:embed/>
                </p:oleObj>
              </mc:Choice>
              <mc:Fallback>
                <p:oleObj name="Image" r:id="rId4" imgW="1739683" imgH="2730159" progId="Photoshop.Image.7">
                  <p:embed/>
                  <p:pic>
                    <p:nvPicPr>
                      <p:cNvPr id="0" name="Picture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18350" y="4949825"/>
                        <a:ext cx="282575" cy="444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24270" name="Picture 14" descr="GlobusBlau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779838" y="152400"/>
            <a:ext cx="1741487" cy="1741488"/>
          </a:xfrm>
          <a:prstGeom prst="rect">
            <a:avLst/>
          </a:prstGeom>
          <a:noFill/>
        </p:spPr>
      </p:pic>
      <p:graphicFrame>
        <p:nvGraphicFramePr>
          <p:cNvPr id="224271" name="Object 15"/>
          <p:cNvGraphicFramePr>
            <a:graphicFrameLocks noChangeAspect="1"/>
          </p:cNvGraphicFramePr>
          <p:nvPr/>
        </p:nvGraphicFramePr>
        <p:xfrm>
          <a:off x="4140200" y="2744788"/>
          <a:ext cx="1041400" cy="952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4689" name="Image" r:id="rId7" imgW="1041270" imgH="952045" progId="Photoshop.Image.7">
                  <p:embed/>
                </p:oleObj>
              </mc:Choice>
              <mc:Fallback>
                <p:oleObj name="Image" r:id="rId7" imgW="1041270" imgH="952045" progId="Photoshop.Image.7">
                  <p:embed/>
                  <p:pic>
                    <p:nvPicPr>
                      <p:cNvPr id="0" name="Picture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40200" y="2744788"/>
                        <a:ext cx="1041400" cy="952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4273" name="Text Box 17"/>
          <p:cNvSpPr txBox="1">
            <a:spLocks noChangeArrowheads="1"/>
          </p:cNvSpPr>
          <p:nvPr/>
        </p:nvSpPr>
        <p:spPr bwMode="auto">
          <a:xfrm>
            <a:off x="3819525" y="3046413"/>
            <a:ext cx="1868488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200"/>
              <a:t>local                     access</a:t>
            </a:r>
          </a:p>
        </p:txBody>
      </p:sp>
      <p:sp>
        <p:nvSpPr>
          <p:cNvPr id="224274" name="Text Box 18"/>
          <p:cNvSpPr txBox="1">
            <a:spLocks noChangeArrowheads="1"/>
          </p:cNvSpPr>
          <p:nvPr/>
        </p:nvSpPr>
        <p:spPr bwMode="auto">
          <a:xfrm>
            <a:off x="3167063" y="885825"/>
            <a:ext cx="310197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200"/>
              <a:t>remote                                            access  </a:t>
            </a:r>
          </a:p>
        </p:txBody>
      </p:sp>
      <p:sp>
        <p:nvSpPr>
          <p:cNvPr id="224276" name="WordArt 20"/>
          <p:cNvSpPr>
            <a:spLocks noChangeArrowheads="1" noChangeShapeType="1" noTextEdit="1"/>
          </p:cNvSpPr>
          <p:nvPr/>
        </p:nvSpPr>
        <p:spPr bwMode="auto">
          <a:xfrm>
            <a:off x="3167063" y="2060575"/>
            <a:ext cx="3114675" cy="252413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0"/>
              </a:avLst>
            </a:prstTxWarp>
          </a:bodyPr>
          <a:lstStyle/>
          <a:p>
            <a:pPr algn="ctr"/>
            <a:r>
              <a:rPr lang="de-DE" sz="1200" kern="10"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solidFill>
                  <a:schemeClr val="hlink"/>
                </a:solidFill>
                <a:latin typeface="Tahoma"/>
                <a:ea typeface="Tahoma"/>
                <a:cs typeface="Tahoma"/>
              </a:rPr>
              <a:t> Specimen         Collection event        Collector </a:t>
            </a:r>
          </a:p>
        </p:txBody>
      </p:sp>
      <p:sp>
        <p:nvSpPr>
          <p:cNvPr id="15" name="Textfeld 14"/>
          <p:cNvSpPr txBox="1"/>
          <p:nvPr/>
        </p:nvSpPr>
        <p:spPr>
          <a:xfrm>
            <a:off x="5895975" y="5524321"/>
            <a:ext cx="1043876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800"/>
              <a:t>Administrator</a:t>
            </a:r>
          </a:p>
          <a:p>
            <a:r>
              <a:rPr lang="de-DE" sz="800" err="1"/>
              <a:t>CollectionManager</a:t>
            </a:r>
            <a:endParaRPr lang="de-DE" sz="800"/>
          </a:p>
          <a:p>
            <a:r>
              <a:rPr lang="de-DE" sz="800" err="1"/>
              <a:t>DataManager</a:t>
            </a:r>
            <a:endParaRPr lang="de-DE" sz="800"/>
          </a:p>
          <a:p>
            <a:r>
              <a:rPr lang="de-DE" sz="800"/>
              <a:t>Editor</a:t>
            </a:r>
          </a:p>
          <a:p>
            <a:r>
              <a:rPr lang="de-DE" sz="800" err="1"/>
              <a:t>Requester</a:t>
            </a:r>
            <a:endParaRPr lang="de-DE" sz="800"/>
          </a:p>
          <a:p>
            <a:r>
              <a:rPr lang="de-DE" sz="800" err="1"/>
              <a:t>StorageManager</a:t>
            </a:r>
            <a:endParaRPr lang="de-DE" sz="800"/>
          </a:p>
          <a:p>
            <a:r>
              <a:rPr lang="de-DE" sz="800" err="1"/>
              <a:t>Typist</a:t>
            </a:r>
            <a:endParaRPr lang="de-DE" sz="800"/>
          </a:p>
          <a:p>
            <a:r>
              <a:rPr lang="de-DE" sz="800"/>
              <a:t>User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4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Agent.BMP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00280" y="5553005"/>
            <a:ext cx="609739" cy="609739"/>
          </a:xfrm>
          <a:prstGeom prst="rect">
            <a:avLst/>
          </a:prstGeom>
        </p:spPr>
      </p:pic>
      <p:sp>
        <p:nvSpPr>
          <p:cNvPr id="5" name="WordArt 6"/>
          <p:cNvSpPr>
            <a:spLocks noChangeArrowheads="1" noChangeShapeType="1" noTextEdit="1"/>
          </p:cNvSpPr>
          <p:nvPr/>
        </p:nvSpPr>
        <p:spPr bwMode="auto">
          <a:xfrm>
            <a:off x="2447925" y="4149725"/>
            <a:ext cx="4572000" cy="1979613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0"/>
              </a:avLst>
            </a:prstTxWarp>
          </a:bodyPr>
          <a:lstStyle/>
          <a:p>
            <a:pPr algn="ctr"/>
            <a:r>
              <a:rPr lang="pt-BR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CC0000"/>
                </a:solidFill>
                <a:latin typeface="Arial Black"/>
              </a:rPr>
              <a:t>P r o j e c t s</a:t>
            </a:r>
            <a:endParaRPr lang="de-DE" sz="3600" kern="1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CC0000"/>
              </a:solidFill>
              <a:latin typeface="Arial Black"/>
            </a:endParaRPr>
          </a:p>
        </p:txBody>
      </p:sp>
      <p:sp>
        <p:nvSpPr>
          <p:cNvPr id="6" name="WordArt 7"/>
          <p:cNvSpPr>
            <a:spLocks noChangeArrowheads="1" noChangeShapeType="1" noTextEdit="1"/>
          </p:cNvSpPr>
          <p:nvPr/>
        </p:nvSpPr>
        <p:spPr bwMode="auto">
          <a:xfrm>
            <a:off x="3240088" y="5013325"/>
            <a:ext cx="2879725" cy="1260475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0"/>
              </a:avLst>
            </a:prstTxWarp>
          </a:bodyPr>
          <a:lstStyle/>
          <a:p>
            <a:pPr algn="ctr"/>
            <a:r>
              <a:rPr lang="de-DE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9900"/>
                </a:solidFill>
                <a:latin typeface="Arial Black"/>
              </a:rPr>
              <a:t>User groups</a:t>
            </a:r>
          </a:p>
        </p:txBody>
      </p:sp>
      <p:grpSp>
        <p:nvGrpSpPr>
          <p:cNvPr id="7" name="Group 8"/>
          <p:cNvGrpSpPr>
            <a:grpSpLocks/>
          </p:cNvGrpSpPr>
          <p:nvPr/>
        </p:nvGrpSpPr>
        <p:grpSpPr bwMode="auto">
          <a:xfrm>
            <a:off x="3527425" y="5516563"/>
            <a:ext cx="2339975" cy="1044575"/>
            <a:chOff x="2177" y="2001"/>
            <a:chExt cx="1474" cy="658"/>
          </a:xfrm>
        </p:grpSpPr>
        <p:sp>
          <p:nvSpPr>
            <p:cNvPr id="8" name="AutoShape 9"/>
            <p:cNvSpPr>
              <a:spLocks noChangeArrowheads="1"/>
            </p:cNvSpPr>
            <p:nvPr/>
          </p:nvSpPr>
          <p:spPr bwMode="auto">
            <a:xfrm>
              <a:off x="2177" y="2001"/>
              <a:ext cx="1474" cy="658"/>
            </a:xfrm>
            <a:prstGeom prst="can">
              <a:avLst>
                <a:gd name="adj" fmla="val 25074"/>
              </a:avLst>
            </a:prstGeom>
            <a:gradFill rotWithShape="1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de-DE" b="1"/>
            </a:p>
          </p:txBody>
        </p:sp>
        <p:sp>
          <p:nvSpPr>
            <p:cNvPr id="9" name="WordArt 10"/>
            <p:cNvSpPr>
              <a:spLocks noChangeArrowheads="1" noChangeShapeType="1" noTextEdit="1"/>
            </p:cNvSpPr>
            <p:nvPr/>
          </p:nvSpPr>
          <p:spPr bwMode="auto">
            <a:xfrm>
              <a:off x="2187" y="2267"/>
              <a:ext cx="1458" cy="261"/>
            </a:xfrm>
            <a:prstGeom prst="rect">
              <a:avLst/>
            </a:prstGeom>
          </p:spPr>
          <p:txBody>
            <a:bodyPr wrap="none" fromWordArt="1">
              <a:prstTxWarp prst="textCanDown">
                <a:avLst>
                  <a:gd name="adj" fmla="val 24903"/>
                </a:avLst>
              </a:prstTxWarp>
            </a:bodyPr>
            <a:lstStyle/>
            <a:p>
              <a:pPr algn="ctr"/>
              <a:r>
                <a:rPr lang="de-DE" b="1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ahoma"/>
                  <a:ea typeface="Tahoma"/>
                  <a:cs typeface="Tahoma"/>
                </a:rPr>
                <a:t> </a:t>
              </a:r>
              <a:r>
                <a:rPr lang="de-DE" b="1" kern="1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ahoma"/>
                  <a:ea typeface="Tahoma"/>
                  <a:cs typeface="Tahoma"/>
                </a:rPr>
                <a:t>DiversityDescriptions</a:t>
              </a:r>
              <a:r>
                <a:rPr lang="de-DE" b="1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ahoma"/>
                  <a:ea typeface="Tahoma"/>
                  <a:cs typeface="Tahoma"/>
                </a:rPr>
                <a:t> </a:t>
              </a:r>
            </a:p>
          </p:txBody>
        </p:sp>
      </p:grpSp>
      <p:graphicFrame>
        <p:nvGraphicFramePr>
          <p:cNvPr id="12" name="Object 15"/>
          <p:cNvGraphicFramePr>
            <a:graphicFrameLocks noChangeAspect="1"/>
          </p:cNvGraphicFramePr>
          <p:nvPr/>
        </p:nvGraphicFramePr>
        <p:xfrm>
          <a:off x="4140200" y="2744788"/>
          <a:ext cx="1041400" cy="952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4686" name="Image" r:id="rId4" imgW="1041270" imgH="952045" progId="Photoshop.Image.7">
                  <p:embed/>
                </p:oleObj>
              </mc:Choice>
              <mc:Fallback>
                <p:oleObj name="Image" r:id="rId4" imgW="1041270" imgH="952045" progId="Photoshop.Image.7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40200" y="2744788"/>
                        <a:ext cx="1041400" cy="952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Text Box 17"/>
          <p:cNvSpPr txBox="1">
            <a:spLocks noChangeArrowheads="1"/>
          </p:cNvSpPr>
          <p:nvPr/>
        </p:nvSpPr>
        <p:spPr bwMode="auto">
          <a:xfrm>
            <a:off x="3819525" y="3046413"/>
            <a:ext cx="1912703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200" err="1"/>
              <a:t>data</a:t>
            </a:r>
            <a:r>
              <a:rPr lang="de-DE" sz="1200"/>
              <a:t>                      </a:t>
            </a:r>
            <a:r>
              <a:rPr lang="de-DE" sz="1200" err="1"/>
              <a:t>access</a:t>
            </a:r>
            <a:endParaRPr lang="de-DE" sz="1200"/>
          </a:p>
        </p:txBody>
      </p:sp>
      <p:sp>
        <p:nvSpPr>
          <p:cNvPr id="16" name="Textfeld 15"/>
          <p:cNvSpPr txBox="1"/>
          <p:nvPr/>
        </p:nvSpPr>
        <p:spPr>
          <a:xfrm>
            <a:off x="5895974" y="5643562"/>
            <a:ext cx="10198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800"/>
              <a:t>Administrator</a:t>
            </a:r>
          </a:p>
          <a:p>
            <a:r>
              <a:rPr lang="de-DE" sz="800" err="1"/>
              <a:t>ProjectManager</a:t>
            </a:r>
            <a:endParaRPr lang="de-DE" sz="800"/>
          </a:p>
          <a:p>
            <a:r>
              <a:rPr lang="de-DE" sz="800" err="1"/>
              <a:t>TerminologyEditor</a:t>
            </a:r>
            <a:endParaRPr lang="de-DE" sz="800"/>
          </a:p>
          <a:p>
            <a:r>
              <a:rPr lang="de-DE" sz="800" err="1"/>
              <a:t>DescriptionsEditor</a:t>
            </a:r>
            <a:endParaRPr lang="de-DE" sz="800"/>
          </a:p>
          <a:p>
            <a:r>
              <a:rPr lang="de-DE" sz="800" err="1"/>
              <a:t>DataReader</a:t>
            </a:r>
            <a:endParaRPr lang="de-DE" sz="800"/>
          </a:p>
          <a:p>
            <a:r>
              <a:rPr lang="de-DE" sz="800" err="1"/>
              <a:t>DataUser</a:t>
            </a:r>
            <a:endParaRPr lang="de-DE" sz="800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4381" y="4977600"/>
            <a:ext cx="270070" cy="428590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1736" name="Object 56"/>
          <p:cNvGraphicFramePr>
            <a:graphicFrameLocks noChangeAspect="1"/>
          </p:cNvGraphicFramePr>
          <p:nvPr/>
        </p:nvGraphicFramePr>
        <p:xfrm>
          <a:off x="179388" y="1160463"/>
          <a:ext cx="488950" cy="720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569" name="Image" r:id="rId3" imgW="1955556" imgH="2882540" progId="Photoshop.Image.7">
                  <p:embed/>
                </p:oleObj>
              </mc:Choice>
              <mc:Fallback>
                <p:oleObj name="Image" r:id="rId3" imgW="1955556" imgH="2882540" progId="Photoshop.Image.7">
                  <p:embed/>
                  <p:pic>
                    <p:nvPicPr>
                      <p:cNvPr id="0" name="Picture 5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9388" y="1160463"/>
                        <a:ext cx="488950" cy="720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1734" name="Picture 5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027988" y="1700213"/>
            <a:ext cx="1116012" cy="828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30" name="Picture 5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835150" y="2168525"/>
            <a:ext cx="5243513" cy="393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71684" name="Object 4"/>
          <p:cNvGraphicFramePr>
            <a:graphicFrameLocks noChangeAspect="1"/>
          </p:cNvGraphicFramePr>
          <p:nvPr/>
        </p:nvGraphicFramePr>
        <p:xfrm>
          <a:off x="0" y="4508500"/>
          <a:ext cx="833438" cy="825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570" name="Image" r:id="rId7" imgW="8495238" imgH="8419048" progId="Photoshop.Image.7">
                  <p:embed/>
                </p:oleObj>
              </mc:Choice>
              <mc:Fallback>
                <p:oleObj name="Image" r:id="rId7" imgW="8495238" imgH="8419048" progId="Photoshop.Image.7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4508500"/>
                        <a:ext cx="833438" cy="825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1685" name="Object 5"/>
          <p:cNvGraphicFramePr>
            <a:graphicFrameLocks noChangeAspect="1"/>
          </p:cNvGraphicFramePr>
          <p:nvPr/>
        </p:nvGraphicFramePr>
        <p:xfrm>
          <a:off x="882650" y="2789238"/>
          <a:ext cx="879475" cy="13319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571" name="Image" r:id="rId9" imgW="2539683" imgH="3847619" progId="Photoshop.Image.7">
                  <p:embed/>
                </p:oleObj>
              </mc:Choice>
              <mc:Fallback>
                <p:oleObj name="Image" r:id="rId9" imgW="2539683" imgH="3847619" progId="Photoshop.Image.7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82650" y="2789238"/>
                        <a:ext cx="879475" cy="13319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1686" name="Picture 6" descr="Berg"/>
          <p:cNvPicPr preferRelativeResize="0"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88900" y="2924175"/>
            <a:ext cx="1062038" cy="688975"/>
          </a:xfrm>
          <a:prstGeom prst="rect">
            <a:avLst/>
          </a:prstGeom>
          <a:noFill/>
        </p:spPr>
      </p:pic>
      <p:sp>
        <p:nvSpPr>
          <p:cNvPr id="71687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1331913" y="188913"/>
            <a:ext cx="7632700" cy="79216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de-DE" sz="2400"/>
              <a:t>DiversityCollection – Schnittstellen zu anderen Komponenten</a:t>
            </a:r>
          </a:p>
        </p:txBody>
      </p:sp>
      <p:sp>
        <p:nvSpPr>
          <p:cNvPr id="71692" name="AutoShape 12"/>
          <p:cNvSpPr>
            <a:spLocks noChangeArrowheads="1"/>
          </p:cNvSpPr>
          <p:nvPr/>
        </p:nvSpPr>
        <p:spPr bwMode="auto">
          <a:xfrm rot="12164402">
            <a:off x="3132138" y="1557338"/>
            <a:ext cx="431800" cy="1979612"/>
          </a:xfrm>
          <a:prstGeom prst="upArrow">
            <a:avLst>
              <a:gd name="adj1" fmla="val 47796"/>
              <a:gd name="adj2" fmla="val 77195"/>
            </a:avLst>
          </a:prstGeom>
          <a:gradFill rotWithShape="1">
            <a:gsLst>
              <a:gs pos="0">
                <a:srgbClr val="000099">
                  <a:alpha val="39000"/>
                </a:srgbClr>
              </a:gs>
              <a:gs pos="100000">
                <a:srgbClr val="000099">
                  <a:gamma/>
                  <a:tint val="15294"/>
                  <a:invGamma/>
                  <a:alpha val="39000"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71693" name="AutoShape 13"/>
          <p:cNvSpPr>
            <a:spLocks noChangeArrowheads="1"/>
          </p:cNvSpPr>
          <p:nvPr/>
        </p:nvSpPr>
        <p:spPr bwMode="auto">
          <a:xfrm rot="3757077">
            <a:off x="1835151" y="1952625"/>
            <a:ext cx="431800" cy="2879725"/>
          </a:xfrm>
          <a:prstGeom prst="upArrow">
            <a:avLst>
              <a:gd name="adj1" fmla="val 50000"/>
              <a:gd name="adj2" fmla="val 63912"/>
            </a:avLst>
          </a:prstGeom>
          <a:gradFill rotWithShape="1">
            <a:gsLst>
              <a:gs pos="0">
                <a:srgbClr val="000099">
                  <a:alpha val="39000"/>
                </a:srgbClr>
              </a:gs>
              <a:gs pos="100000">
                <a:srgbClr val="000099">
                  <a:gamma/>
                  <a:tint val="15294"/>
                  <a:invGamma/>
                  <a:alpha val="39000"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71694" name="AutoShape 14"/>
          <p:cNvSpPr>
            <a:spLocks noChangeArrowheads="1"/>
          </p:cNvSpPr>
          <p:nvPr/>
        </p:nvSpPr>
        <p:spPr bwMode="auto">
          <a:xfrm rot="4454638">
            <a:off x="3599657" y="477044"/>
            <a:ext cx="431800" cy="5545137"/>
          </a:xfrm>
          <a:prstGeom prst="upArrow">
            <a:avLst>
              <a:gd name="adj1" fmla="val 49269"/>
              <a:gd name="adj2" fmla="val 76814"/>
            </a:avLst>
          </a:prstGeom>
          <a:gradFill rotWithShape="1">
            <a:gsLst>
              <a:gs pos="0">
                <a:srgbClr val="000099">
                  <a:alpha val="39000"/>
                </a:srgbClr>
              </a:gs>
              <a:gs pos="100000">
                <a:srgbClr val="000099">
                  <a:gamma/>
                  <a:tint val="15294"/>
                  <a:invGamma/>
                  <a:alpha val="39000"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grpSp>
        <p:nvGrpSpPr>
          <p:cNvPr id="71695" name="Group 15"/>
          <p:cNvGrpSpPr>
            <a:grpSpLocks/>
          </p:cNvGrpSpPr>
          <p:nvPr/>
        </p:nvGrpSpPr>
        <p:grpSpPr bwMode="auto">
          <a:xfrm>
            <a:off x="34925" y="3573463"/>
            <a:ext cx="1512888" cy="863600"/>
            <a:chOff x="113" y="709"/>
            <a:chExt cx="1179" cy="724"/>
          </a:xfrm>
        </p:grpSpPr>
        <p:sp>
          <p:nvSpPr>
            <p:cNvPr id="71696" name="AutoShape 16"/>
            <p:cNvSpPr>
              <a:spLocks noChangeArrowheads="1"/>
            </p:cNvSpPr>
            <p:nvPr/>
          </p:nvSpPr>
          <p:spPr bwMode="auto">
            <a:xfrm>
              <a:off x="113" y="709"/>
              <a:ext cx="1179" cy="724"/>
            </a:xfrm>
            <a:prstGeom prst="can">
              <a:avLst>
                <a:gd name="adj" fmla="val 40606"/>
              </a:avLst>
            </a:prstGeom>
            <a:gradFill rotWithShape="1">
              <a:gsLst>
                <a:gs pos="0">
                  <a:srgbClr val="000099"/>
                </a:gs>
                <a:gs pos="50000">
                  <a:srgbClr val="000099">
                    <a:gamma/>
                    <a:tint val="27451"/>
                    <a:invGamma/>
                  </a:srgbClr>
                </a:gs>
                <a:gs pos="100000">
                  <a:srgbClr val="000099"/>
                </a:gs>
              </a:gsLst>
              <a:lin ang="0" scaled="1"/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de-DE" b="1">
                <a:effectLst>
                  <a:outerShdw blurRad="38100" dist="38100" dir="2700000" algn="tl">
                    <a:srgbClr val="FFFFFF"/>
                  </a:outerShdw>
                </a:effectLst>
              </a:endParaRPr>
            </a:p>
          </p:txBody>
        </p:sp>
        <p:sp>
          <p:nvSpPr>
            <p:cNvPr id="71697" name="WordArt 17"/>
            <p:cNvSpPr>
              <a:spLocks noChangeArrowheads="1" noChangeShapeType="1" noTextEdit="1"/>
            </p:cNvSpPr>
            <p:nvPr/>
          </p:nvSpPr>
          <p:spPr bwMode="auto">
            <a:xfrm>
              <a:off x="158" y="1027"/>
              <a:ext cx="1088" cy="339"/>
            </a:xfrm>
            <a:prstGeom prst="rect">
              <a:avLst/>
            </a:prstGeom>
          </p:spPr>
          <p:txBody>
            <a:bodyPr wrap="none" fromWordArt="1">
              <a:prstTxWarp prst="textCanDown">
                <a:avLst>
                  <a:gd name="adj" fmla="val 33333"/>
                </a:avLst>
              </a:prstTxWarp>
            </a:bodyPr>
            <a:lstStyle/>
            <a:p>
              <a:pPr algn="ctr"/>
              <a:r>
                <a:rPr lang="de-DE" sz="3600" b="1" kern="10">
                  <a:ln w="9525">
                    <a:noFill/>
                    <a:round/>
                    <a:headEnd/>
                    <a:tailEnd/>
                  </a:ln>
                  <a:effectLst>
                    <a:prstShdw prst="shdw18" dist="17961" dir="13500000">
                      <a:schemeClr val="tx1">
                        <a:gamma/>
                        <a:shade val="60000"/>
                        <a:invGamma/>
                      </a:schemeClr>
                    </a:prstShdw>
                  </a:effectLst>
                  <a:latin typeface="Arial"/>
                  <a:cs typeface="Arial"/>
                </a:rPr>
                <a:t>DiversityResources</a:t>
              </a:r>
            </a:p>
          </p:txBody>
        </p:sp>
      </p:grpSp>
      <p:sp>
        <p:nvSpPr>
          <p:cNvPr id="71698" name="AutoShape 18"/>
          <p:cNvSpPr>
            <a:spLocks noChangeArrowheads="1"/>
          </p:cNvSpPr>
          <p:nvPr/>
        </p:nvSpPr>
        <p:spPr bwMode="auto">
          <a:xfrm rot="8145171">
            <a:off x="4643438" y="909638"/>
            <a:ext cx="431800" cy="3132137"/>
          </a:xfrm>
          <a:prstGeom prst="upArrow">
            <a:avLst>
              <a:gd name="adj1" fmla="val 47065"/>
              <a:gd name="adj2" fmla="val 76096"/>
            </a:avLst>
          </a:prstGeom>
          <a:gradFill rotWithShape="1">
            <a:gsLst>
              <a:gs pos="0">
                <a:srgbClr val="000099">
                  <a:alpha val="39000"/>
                </a:srgbClr>
              </a:gs>
              <a:gs pos="100000">
                <a:srgbClr val="000099">
                  <a:gamma/>
                  <a:tint val="15294"/>
                  <a:invGamma/>
                  <a:alpha val="39000"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71699" name="AutoShape 19"/>
          <p:cNvSpPr>
            <a:spLocks noChangeArrowheads="1"/>
          </p:cNvSpPr>
          <p:nvPr/>
        </p:nvSpPr>
        <p:spPr bwMode="auto">
          <a:xfrm rot="-27856529">
            <a:off x="6192838" y="657225"/>
            <a:ext cx="431800" cy="2663825"/>
          </a:xfrm>
          <a:prstGeom prst="upArrow">
            <a:avLst>
              <a:gd name="adj1" fmla="val 47065"/>
              <a:gd name="adj2" fmla="val 94108"/>
            </a:avLst>
          </a:prstGeom>
          <a:gradFill rotWithShape="1">
            <a:gsLst>
              <a:gs pos="0">
                <a:srgbClr val="000099">
                  <a:alpha val="39000"/>
                </a:srgbClr>
              </a:gs>
              <a:gs pos="100000">
                <a:srgbClr val="000099">
                  <a:gamma/>
                  <a:tint val="15294"/>
                  <a:invGamma/>
                  <a:alpha val="39000"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71700" name="AutoShape 20"/>
          <p:cNvSpPr>
            <a:spLocks noChangeArrowheads="1"/>
          </p:cNvSpPr>
          <p:nvPr/>
        </p:nvSpPr>
        <p:spPr bwMode="auto">
          <a:xfrm rot="-6721262">
            <a:off x="7308057" y="2312194"/>
            <a:ext cx="431800" cy="1728787"/>
          </a:xfrm>
          <a:prstGeom prst="upArrow">
            <a:avLst>
              <a:gd name="adj1" fmla="val 46324"/>
              <a:gd name="adj2" fmla="val 82446"/>
            </a:avLst>
          </a:prstGeom>
          <a:gradFill rotWithShape="1">
            <a:gsLst>
              <a:gs pos="0">
                <a:srgbClr val="000099">
                  <a:alpha val="39000"/>
                </a:srgbClr>
              </a:gs>
              <a:gs pos="100000">
                <a:srgbClr val="000099">
                  <a:gamma/>
                  <a:tint val="15294"/>
                  <a:invGamma/>
                  <a:alpha val="39000"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71701" name="AutoShape 21"/>
          <p:cNvSpPr>
            <a:spLocks noChangeArrowheads="1"/>
          </p:cNvSpPr>
          <p:nvPr/>
        </p:nvSpPr>
        <p:spPr bwMode="auto">
          <a:xfrm rot="10354320">
            <a:off x="3851275" y="1341438"/>
            <a:ext cx="431800" cy="2232025"/>
          </a:xfrm>
          <a:prstGeom prst="upArrow">
            <a:avLst>
              <a:gd name="adj1" fmla="val 50000"/>
              <a:gd name="adj2" fmla="val 74976"/>
            </a:avLst>
          </a:prstGeom>
          <a:gradFill rotWithShape="1">
            <a:gsLst>
              <a:gs pos="0">
                <a:srgbClr val="000099">
                  <a:alpha val="39000"/>
                </a:srgbClr>
              </a:gs>
              <a:gs pos="100000">
                <a:srgbClr val="000099">
                  <a:gamma/>
                  <a:tint val="15294"/>
                  <a:invGamma/>
                  <a:alpha val="39000"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grpSp>
        <p:nvGrpSpPr>
          <p:cNvPr id="71702" name="Group 22"/>
          <p:cNvGrpSpPr>
            <a:grpSpLocks/>
          </p:cNvGrpSpPr>
          <p:nvPr/>
        </p:nvGrpSpPr>
        <p:grpSpPr bwMode="auto">
          <a:xfrm>
            <a:off x="7631113" y="2457450"/>
            <a:ext cx="1512887" cy="863600"/>
            <a:chOff x="4694" y="3067"/>
            <a:chExt cx="953" cy="544"/>
          </a:xfrm>
        </p:grpSpPr>
        <p:sp>
          <p:nvSpPr>
            <p:cNvPr id="71703" name="AutoShape 23"/>
            <p:cNvSpPr>
              <a:spLocks noChangeArrowheads="1"/>
            </p:cNvSpPr>
            <p:nvPr/>
          </p:nvSpPr>
          <p:spPr bwMode="auto">
            <a:xfrm>
              <a:off x="4694" y="3067"/>
              <a:ext cx="953" cy="544"/>
            </a:xfrm>
            <a:prstGeom prst="can">
              <a:avLst>
                <a:gd name="adj" fmla="val 40606"/>
              </a:avLst>
            </a:prstGeom>
            <a:gradFill rotWithShape="1">
              <a:gsLst>
                <a:gs pos="0">
                  <a:srgbClr val="000099"/>
                </a:gs>
                <a:gs pos="50000">
                  <a:srgbClr val="000099">
                    <a:gamma/>
                    <a:tint val="27451"/>
                    <a:invGamma/>
                  </a:srgbClr>
                </a:gs>
                <a:gs pos="100000">
                  <a:srgbClr val="000099"/>
                </a:gs>
              </a:gsLst>
              <a:lin ang="0" scaled="1"/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de-DE" b="1">
                <a:effectLst>
                  <a:outerShdw blurRad="38100" dist="38100" dir="2700000" algn="tl">
                    <a:srgbClr val="FFFFFF"/>
                  </a:outerShdw>
                </a:effectLst>
              </a:endParaRPr>
            </a:p>
          </p:txBody>
        </p:sp>
        <p:sp>
          <p:nvSpPr>
            <p:cNvPr id="71704" name="WordArt 24"/>
            <p:cNvSpPr>
              <a:spLocks noChangeArrowheads="1" noChangeShapeType="1" noTextEdit="1"/>
            </p:cNvSpPr>
            <p:nvPr/>
          </p:nvSpPr>
          <p:spPr bwMode="auto">
            <a:xfrm>
              <a:off x="4730" y="3306"/>
              <a:ext cx="880" cy="255"/>
            </a:xfrm>
            <a:prstGeom prst="rect">
              <a:avLst/>
            </a:prstGeom>
          </p:spPr>
          <p:txBody>
            <a:bodyPr wrap="none" fromWordArt="1">
              <a:prstTxWarp prst="textCanDown">
                <a:avLst>
                  <a:gd name="adj" fmla="val 33333"/>
                </a:avLst>
              </a:prstTxWarp>
            </a:bodyPr>
            <a:lstStyle/>
            <a:p>
              <a:pPr algn="ctr"/>
              <a:r>
                <a:rPr lang="de-DE" sz="3600" b="1" kern="10">
                  <a:ln w="9525">
                    <a:noFill/>
                    <a:round/>
                    <a:headEnd/>
                    <a:tailEnd/>
                  </a:ln>
                  <a:effectLst>
                    <a:prstShdw prst="shdw18" dist="17961" dir="13500000">
                      <a:schemeClr val="tx1">
                        <a:gamma/>
                        <a:shade val="60000"/>
                        <a:invGamma/>
                      </a:schemeClr>
                    </a:prstShdw>
                  </a:effectLst>
                  <a:latin typeface="Arial"/>
                  <a:cs typeface="Arial"/>
                </a:rPr>
                <a:t>DiversityTaxonNames</a:t>
              </a:r>
            </a:p>
          </p:txBody>
        </p:sp>
      </p:grpSp>
      <p:sp>
        <p:nvSpPr>
          <p:cNvPr id="71705" name="AutoShape 25"/>
          <p:cNvSpPr>
            <a:spLocks noChangeArrowheads="1"/>
          </p:cNvSpPr>
          <p:nvPr/>
        </p:nvSpPr>
        <p:spPr bwMode="auto">
          <a:xfrm rot="-23985267">
            <a:off x="6948488" y="4510088"/>
            <a:ext cx="431800" cy="1223962"/>
          </a:xfrm>
          <a:prstGeom prst="upArrow">
            <a:avLst>
              <a:gd name="adj1" fmla="val 50000"/>
              <a:gd name="adj2" fmla="val 70864"/>
            </a:avLst>
          </a:prstGeom>
          <a:gradFill rotWithShape="1">
            <a:gsLst>
              <a:gs pos="0">
                <a:srgbClr val="000099">
                  <a:alpha val="39000"/>
                </a:srgbClr>
              </a:gs>
              <a:gs pos="100000">
                <a:srgbClr val="000099">
                  <a:gamma/>
                  <a:tint val="15294"/>
                  <a:invGamma/>
                  <a:alpha val="39000"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71706" name="AutoShape 26"/>
          <p:cNvSpPr>
            <a:spLocks noChangeArrowheads="1"/>
          </p:cNvSpPr>
          <p:nvPr/>
        </p:nvSpPr>
        <p:spPr bwMode="auto">
          <a:xfrm rot="-89525391">
            <a:off x="6551613" y="3933825"/>
            <a:ext cx="431800" cy="2447925"/>
          </a:xfrm>
          <a:prstGeom prst="upArrow">
            <a:avLst>
              <a:gd name="adj1" fmla="val 46324"/>
              <a:gd name="adj2" fmla="val 91152"/>
            </a:avLst>
          </a:prstGeom>
          <a:gradFill rotWithShape="1">
            <a:gsLst>
              <a:gs pos="0">
                <a:srgbClr val="000099">
                  <a:alpha val="39000"/>
                </a:srgbClr>
              </a:gs>
              <a:gs pos="100000">
                <a:srgbClr val="000099">
                  <a:gamma/>
                  <a:tint val="15294"/>
                  <a:invGamma/>
                  <a:alpha val="39000"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71707" name="AutoShape 27"/>
          <p:cNvSpPr>
            <a:spLocks noChangeArrowheads="1"/>
          </p:cNvSpPr>
          <p:nvPr/>
        </p:nvSpPr>
        <p:spPr bwMode="auto">
          <a:xfrm rot="-24430129">
            <a:off x="6264276" y="2565400"/>
            <a:ext cx="431800" cy="4175125"/>
          </a:xfrm>
          <a:prstGeom prst="upArrow">
            <a:avLst>
              <a:gd name="adj1" fmla="val 50000"/>
              <a:gd name="adj2" fmla="val 92662"/>
            </a:avLst>
          </a:prstGeom>
          <a:gradFill rotWithShape="1">
            <a:gsLst>
              <a:gs pos="0">
                <a:srgbClr val="000099">
                  <a:alpha val="39000"/>
                </a:srgbClr>
              </a:gs>
              <a:gs pos="100000">
                <a:srgbClr val="000099">
                  <a:gamma/>
                  <a:tint val="15294"/>
                  <a:invGamma/>
                  <a:alpha val="39000"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71708" name="AutoShape 28"/>
          <p:cNvSpPr>
            <a:spLocks noChangeArrowheads="1"/>
          </p:cNvSpPr>
          <p:nvPr/>
        </p:nvSpPr>
        <p:spPr bwMode="auto">
          <a:xfrm rot="-69562134">
            <a:off x="6515101" y="3968750"/>
            <a:ext cx="431800" cy="3527425"/>
          </a:xfrm>
          <a:prstGeom prst="upArrow">
            <a:avLst>
              <a:gd name="adj1" fmla="val 50000"/>
              <a:gd name="adj2" fmla="val 78287"/>
            </a:avLst>
          </a:prstGeom>
          <a:gradFill rotWithShape="1">
            <a:gsLst>
              <a:gs pos="0">
                <a:srgbClr val="000099">
                  <a:alpha val="39000"/>
                </a:srgbClr>
              </a:gs>
              <a:gs pos="100000">
                <a:srgbClr val="000099">
                  <a:gamma/>
                  <a:tint val="15294"/>
                  <a:invGamma/>
                  <a:alpha val="39000"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71709" name="AutoShape 29"/>
          <p:cNvSpPr>
            <a:spLocks noChangeArrowheads="1"/>
          </p:cNvSpPr>
          <p:nvPr/>
        </p:nvSpPr>
        <p:spPr bwMode="auto">
          <a:xfrm rot="-1886133">
            <a:off x="6948488" y="3392488"/>
            <a:ext cx="431800" cy="2735262"/>
          </a:xfrm>
          <a:prstGeom prst="upArrow">
            <a:avLst>
              <a:gd name="adj1" fmla="val 50741"/>
              <a:gd name="adj2" fmla="val 77070"/>
            </a:avLst>
          </a:prstGeom>
          <a:gradFill rotWithShape="1">
            <a:gsLst>
              <a:gs pos="0">
                <a:srgbClr val="000099">
                  <a:alpha val="39000"/>
                </a:srgbClr>
              </a:gs>
              <a:gs pos="100000">
                <a:srgbClr val="000099">
                  <a:gamma/>
                  <a:tint val="15294"/>
                  <a:invGamma/>
                  <a:alpha val="39000"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71713" name="AutoShape 33"/>
          <p:cNvSpPr>
            <a:spLocks noChangeArrowheads="1"/>
          </p:cNvSpPr>
          <p:nvPr/>
        </p:nvSpPr>
        <p:spPr bwMode="auto">
          <a:xfrm rot="-18296228">
            <a:off x="2087563" y="3608387"/>
            <a:ext cx="431800" cy="2447925"/>
          </a:xfrm>
          <a:prstGeom prst="upArrow">
            <a:avLst>
              <a:gd name="adj1" fmla="val 46324"/>
              <a:gd name="adj2" fmla="val 91152"/>
            </a:avLst>
          </a:prstGeom>
          <a:gradFill rotWithShape="1">
            <a:gsLst>
              <a:gs pos="0">
                <a:srgbClr val="000099">
                  <a:alpha val="39000"/>
                </a:srgbClr>
              </a:gs>
              <a:gs pos="100000">
                <a:srgbClr val="000099">
                  <a:gamma/>
                  <a:tint val="15294"/>
                  <a:invGamma/>
                  <a:alpha val="39000"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71714" name="AutoShape 34"/>
          <p:cNvSpPr>
            <a:spLocks noChangeArrowheads="1"/>
          </p:cNvSpPr>
          <p:nvPr/>
        </p:nvSpPr>
        <p:spPr bwMode="auto">
          <a:xfrm rot="-21207585">
            <a:off x="3852863" y="3897313"/>
            <a:ext cx="431800" cy="2447925"/>
          </a:xfrm>
          <a:prstGeom prst="upArrow">
            <a:avLst>
              <a:gd name="adj1" fmla="val 46324"/>
              <a:gd name="adj2" fmla="val 91152"/>
            </a:avLst>
          </a:prstGeom>
          <a:gradFill rotWithShape="1">
            <a:gsLst>
              <a:gs pos="0">
                <a:srgbClr val="000099">
                  <a:alpha val="39000"/>
                </a:srgbClr>
              </a:gs>
              <a:gs pos="100000">
                <a:srgbClr val="000099">
                  <a:gamma/>
                  <a:tint val="15294"/>
                  <a:invGamma/>
                  <a:alpha val="39000"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grpSp>
        <p:nvGrpSpPr>
          <p:cNvPr id="71715" name="Group 35"/>
          <p:cNvGrpSpPr>
            <a:grpSpLocks/>
          </p:cNvGrpSpPr>
          <p:nvPr/>
        </p:nvGrpSpPr>
        <p:grpSpPr bwMode="auto">
          <a:xfrm>
            <a:off x="358775" y="4868863"/>
            <a:ext cx="1512888" cy="863600"/>
            <a:chOff x="113" y="709"/>
            <a:chExt cx="1179" cy="724"/>
          </a:xfrm>
        </p:grpSpPr>
        <p:sp>
          <p:nvSpPr>
            <p:cNvPr id="71716" name="AutoShape 36"/>
            <p:cNvSpPr>
              <a:spLocks noChangeArrowheads="1"/>
            </p:cNvSpPr>
            <p:nvPr/>
          </p:nvSpPr>
          <p:spPr bwMode="auto">
            <a:xfrm>
              <a:off x="113" y="709"/>
              <a:ext cx="1179" cy="724"/>
            </a:xfrm>
            <a:prstGeom prst="can">
              <a:avLst>
                <a:gd name="adj" fmla="val 40606"/>
              </a:avLst>
            </a:prstGeom>
            <a:gradFill rotWithShape="1">
              <a:gsLst>
                <a:gs pos="0">
                  <a:srgbClr val="000099"/>
                </a:gs>
                <a:gs pos="50000">
                  <a:srgbClr val="000099">
                    <a:gamma/>
                    <a:tint val="27451"/>
                    <a:invGamma/>
                  </a:srgbClr>
                </a:gs>
                <a:gs pos="100000">
                  <a:srgbClr val="000099"/>
                </a:gs>
              </a:gsLst>
              <a:lin ang="0" scaled="1"/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de-DE" b="1">
                <a:effectLst>
                  <a:outerShdw blurRad="38100" dist="38100" dir="2700000" algn="tl">
                    <a:srgbClr val="FFFFFF"/>
                  </a:outerShdw>
                </a:effectLst>
              </a:endParaRPr>
            </a:p>
          </p:txBody>
        </p:sp>
        <p:sp>
          <p:nvSpPr>
            <p:cNvPr id="71717" name="WordArt 37"/>
            <p:cNvSpPr>
              <a:spLocks noChangeArrowheads="1" noChangeShapeType="1" noTextEdit="1"/>
            </p:cNvSpPr>
            <p:nvPr/>
          </p:nvSpPr>
          <p:spPr bwMode="auto">
            <a:xfrm>
              <a:off x="158" y="1027"/>
              <a:ext cx="1088" cy="339"/>
            </a:xfrm>
            <a:prstGeom prst="rect">
              <a:avLst/>
            </a:prstGeom>
          </p:spPr>
          <p:txBody>
            <a:bodyPr wrap="none" fromWordArt="1">
              <a:prstTxWarp prst="textCanDown">
                <a:avLst>
                  <a:gd name="adj" fmla="val 33333"/>
                </a:avLst>
              </a:prstTxWarp>
            </a:bodyPr>
            <a:lstStyle/>
            <a:p>
              <a:pPr algn="ctr"/>
              <a:r>
                <a:rPr lang="de-DE" sz="3600" b="1" kern="10">
                  <a:ln w="9525">
                    <a:noFill/>
                    <a:round/>
                    <a:headEnd/>
                    <a:tailEnd/>
                  </a:ln>
                  <a:effectLst>
                    <a:prstShdw prst="shdw18" dist="17961" dir="13500000">
                      <a:schemeClr val="tx1">
                        <a:gamma/>
                        <a:shade val="60000"/>
                        <a:invGamma/>
                      </a:schemeClr>
                    </a:prstShdw>
                  </a:effectLst>
                  <a:latin typeface="Arial"/>
                  <a:cs typeface="Arial"/>
                </a:rPr>
                <a:t>DiversityGazetteer</a:t>
              </a:r>
            </a:p>
          </p:txBody>
        </p:sp>
      </p:grpSp>
      <p:grpSp>
        <p:nvGrpSpPr>
          <p:cNvPr id="71718" name="Group 38"/>
          <p:cNvGrpSpPr>
            <a:grpSpLocks/>
          </p:cNvGrpSpPr>
          <p:nvPr/>
        </p:nvGrpSpPr>
        <p:grpSpPr bwMode="auto">
          <a:xfrm>
            <a:off x="3095625" y="5553075"/>
            <a:ext cx="1512888" cy="863600"/>
            <a:chOff x="158" y="3022"/>
            <a:chExt cx="953" cy="544"/>
          </a:xfrm>
        </p:grpSpPr>
        <p:sp>
          <p:nvSpPr>
            <p:cNvPr id="71719" name="AutoShape 39"/>
            <p:cNvSpPr>
              <a:spLocks noChangeArrowheads="1"/>
            </p:cNvSpPr>
            <p:nvPr/>
          </p:nvSpPr>
          <p:spPr bwMode="auto">
            <a:xfrm>
              <a:off x="158" y="3022"/>
              <a:ext cx="953" cy="544"/>
            </a:xfrm>
            <a:prstGeom prst="can">
              <a:avLst>
                <a:gd name="adj" fmla="val 40606"/>
              </a:avLst>
            </a:prstGeom>
            <a:gradFill rotWithShape="1">
              <a:gsLst>
                <a:gs pos="0">
                  <a:srgbClr val="000099"/>
                </a:gs>
                <a:gs pos="50000">
                  <a:srgbClr val="000099">
                    <a:gamma/>
                    <a:tint val="27451"/>
                    <a:invGamma/>
                  </a:srgbClr>
                </a:gs>
                <a:gs pos="100000">
                  <a:srgbClr val="000099"/>
                </a:gs>
              </a:gsLst>
              <a:lin ang="0" scaled="1"/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de-DE" b="1">
                <a:effectLst>
                  <a:outerShdw blurRad="38100" dist="38100" dir="2700000" algn="tl">
                    <a:srgbClr val="FFFFFF"/>
                  </a:outerShdw>
                </a:effectLst>
              </a:endParaRPr>
            </a:p>
          </p:txBody>
        </p:sp>
        <p:sp>
          <p:nvSpPr>
            <p:cNvPr id="71720" name="WordArt 40"/>
            <p:cNvSpPr>
              <a:spLocks noChangeArrowheads="1" noChangeShapeType="1" noTextEdit="1"/>
            </p:cNvSpPr>
            <p:nvPr/>
          </p:nvSpPr>
          <p:spPr bwMode="auto">
            <a:xfrm>
              <a:off x="194" y="3261"/>
              <a:ext cx="880" cy="255"/>
            </a:xfrm>
            <a:prstGeom prst="rect">
              <a:avLst/>
            </a:prstGeom>
          </p:spPr>
          <p:txBody>
            <a:bodyPr wrap="none" fromWordArt="1">
              <a:prstTxWarp prst="textCanDown">
                <a:avLst>
                  <a:gd name="adj" fmla="val 33333"/>
                </a:avLst>
              </a:prstTxWarp>
            </a:bodyPr>
            <a:lstStyle/>
            <a:p>
              <a:pPr algn="ctr"/>
              <a:r>
                <a:rPr lang="de-DE" sz="3600" b="1" kern="10">
                  <a:ln w="9525">
                    <a:noFill/>
                    <a:round/>
                    <a:headEnd/>
                    <a:tailEnd/>
                  </a:ln>
                  <a:effectLst>
                    <a:prstShdw prst="shdw18" dist="17961" dir="13500000">
                      <a:schemeClr val="tx1">
                        <a:gamma/>
                        <a:shade val="60000"/>
                        <a:invGamma/>
                      </a:schemeClr>
                    </a:prstShdw>
                  </a:effectLst>
                  <a:latin typeface="Arial"/>
                  <a:cs typeface="Arial"/>
                </a:rPr>
                <a:t>DiversityExsiccatae</a:t>
              </a:r>
            </a:p>
          </p:txBody>
        </p:sp>
      </p:grpSp>
      <p:grpSp>
        <p:nvGrpSpPr>
          <p:cNvPr id="71721" name="Group 41"/>
          <p:cNvGrpSpPr>
            <a:grpSpLocks/>
          </p:cNvGrpSpPr>
          <p:nvPr/>
        </p:nvGrpSpPr>
        <p:grpSpPr bwMode="auto">
          <a:xfrm>
            <a:off x="6300788" y="1268413"/>
            <a:ext cx="1512887" cy="863600"/>
            <a:chOff x="113" y="709"/>
            <a:chExt cx="1179" cy="724"/>
          </a:xfrm>
        </p:grpSpPr>
        <p:sp>
          <p:nvSpPr>
            <p:cNvPr id="71722" name="AutoShape 42"/>
            <p:cNvSpPr>
              <a:spLocks noChangeArrowheads="1"/>
            </p:cNvSpPr>
            <p:nvPr/>
          </p:nvSpPr>
          <p:spPr bwMode="auto">
            <a:xfrm>
              <a:off x="113" y="709"/>
              <a:ext cx="1179" cy="724"/>
            </a:xfrm>
            <a:prstGeom prst="can">
              <a:avLst>
                <a:gd name="adj" fmla="val 40606"/>
              </a:avLst>
            </a:prstGeom>
            <a:gradFill rotWithShape="1">
              <a:gsLst>
                <a:gs pos="0">
                  <a:srgbClr val="000099"/>
                </a:gs>
                <a:gs pos="50000">
                  <a:srgbClr val="000099">
                    <a:gamma/>
                    <a:tint val="27451"/>
                    <a:invGamma/>
                  </a:srgbClr>
                </a:gs>
                <a:gs pos="100000">
                  <a:srgbClr val="000099"/>
                </a:gs>
              </a:gsLst>
              <a:lin ang="0" scaled="1"/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de-DE" b="1">
                <a:effectLst>
                  <a:outerShdw blurRad="38100" dist="38100" dir="2700000" algn="tl">
                    <a:srgbClr val="FFFFFF"/>
                  </a:outerShdw>
                </a:effectLst>
              </a:endParaRPr>
            </a:p>
          </p:txBody>
        </p:sp>
        <p:sp>
          <p:nvSpPr>
            <p:cNvPr id="71723" name="WordArt 43"/>
            <p:cNvSpPr>
              <a:spLocks noChangeArrowheads="1" noChangeShapeType="1" noTextEdit="1"/>
            </p:cNvSpPr>
            <p:nvPr/>
          </p:nvSpPr>
          <p:spPr bwMode="auto">
            <a:xfrm>
              <a:off x="158" y="1027"/>
              <a:ext cx="1088" cy="339"/>
            </a:xfrm>
            <a:prstGeom prst="rect">
              <a:avLst/>
            </a:prstGeom>
          </p:spPr>
          <p:txBody>
            <a:bodyPr wrap="none" fromWordArt="1">
              <a:prstTxWarp prst="textCanDown">
                <a:avLst>
                  <a:gd name="adj" fmla="val 33333"/>
                </a:avLst>
              </a:prstTxWarp>
            </a:bodyPr>
            <a:lstStyle/>
            <a:p>
              <a:pPr algn="ctr"/>
              <a:r>
                <a:rPr lang="de-DE" sz="3600" b="1" kern="10">
                  <a:ln w="9525">
                    <a:noFill/>
                    <a:round/>
                    <a:headEnd/>
                    <a:tailEnd/>
                  </a:ln>
                  <a:effectLst>
                    <a:prstShdw prst="shdw18" dist="17961" dir="13500000">
                      <a:schemeClr val="tx1">
                        <a:gamma/>
                        <a:shade val="60000"/>
                        <a:invGamma/>
                      </a:schemeClr>
                    </a:prstShdw>
                  </a:effectLst>
                  <a:latin typeface="Arial"/>
                  <a:cs typeface="Arial"/>
                </a:rPr>
                <a:t>DiversityProjects</a:t>
              </a:r>
            </a:p>
          </p:txBody>
        </p:sp>
      </p:grpSp>
      <p:grpSp>
        <p:nvGrpSpPr>
          <p:cNvPr id="71724" name="Group 44"/>
          <p:cNvGrpSpPr>
            <a:grpSpLocks/>
          </p:cNvGrpSpPr>
          <p:nvPr/>
        </p:nvGrpSpPr>
        <p:grpSpPr bwMode="auto">
          <a:xfrm>
            <a:off x="3059113" y="1270000"/>
            <a:ext cx="1512887" cy="863600"/>
            <a:chOff x="113" y="709"/>
            <a:chExt cx="1179" cy="724"/>
          </a:xfrm>
        </p:grpSpPr>
        <p:sp>
          <p:nvSpPr>
            <p:cNvPr id="71725" name="AutoShape 45"/>
            <p:cNvSpPr>
              <a:spLocks noChangeArrowheads="1"/>
            </p:cNvSpPr>
            <p:nvPr/>
          </p:nvSpPr>
          <p:spPr bwMode="auto">
            <a:xfrm>
              <a:off x="113" y="709"/>
              <a:ext cx="1179" cy="724"/>
            </a:xfrm>
            <a:prstGeom prst="can">
              <a:avLst>
                <a:gd name="adj" fmla="val 40606"/>
              </a:avLst>
            </a:prstGeom>
            <a:gradFill rotWithShape="1">
              <a:gsLst>
                <a:gs pos="0">
                  <a:srgbClr val="000099"/>
                </a:gs>
                <a:gs pos="50000">
                  <a:srgbClr val="000099">
                    <a:gamma/>
                    <a:tint val="27451"/>
                    <a:invGamma/>
                  </a:srgbClr>
                </a:gs>
                <a:gs pos="100000">
                  <a:srgbClr val="000099"/>
                </a:gs>
              </a:gsLst>
              <a:lin ang="0" scaled="1"/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de-DE" b="1">
                <a:effectLst>
                  <a:outerShdw blurRad="38100" dist="38100" dir="2700000" algn="tl">
                    <a:srgbClr val="FFFFFF"/>
                  </a:outerShdw>
                </a:effectLst>
              </a:endParaRPr>
            </a:p>
          </p:txBody>
        </p:sp>
        <p:sp>
          <p:nvSpPr>
            <p:cNvPr id="71726" name="WordArt 46"/>
            <p:cNvSpPr>
              <a:spLocks noChangeArrowheads="1" noChangeShapeType="1" noTextEdit="1"/>
            </p:cNvSpPr>
            <p:nvPr/>
          </p:nvSpPr>
          <p:spPr bwMode="auto">
            <a:xfrm>
              <a:off x="158" y="1027"/>
              <a:ext cx="1088" cy="339"/>
            </a:xfrm>
            <a:prstGeom prst="rect">
              <a:avLst/>
            </a:prstGeom>
          </p:spPr>
          <p:txBody>
            <a:bodyPr wrap="none" fromWordArt="1">
              <a:prstTxWarp prst="textCanDown">
                <a:avLst>
                  <a:gd name="adj" fmla="val 33333"/>
                </a:avLst>
              </a:prstTxWarp>
            </a:bodyPr>
            <a:lstStyle/>
            <a:p>
              <a:pPr algn="ctr"/>
              <a:r>
                <a:rPr lang="de-DE" sz="3600" b="1" kern="10">
                  <a:ln w="9525">
                    <a:noFill/>
                    <a:round/>
                    <a:headEnd/>
                    <a:tailEnd/>
                  </a:ln>
                  <a:effectLst>
                    <a:prstShdw prst="shdw18" dist="17961" dir="13500000">
                      <a:schemeClr val="tx1">
                        <a:gamma/>
                        <a:shade val="60000"/>
                        <a:invGamma/>
                      </a:schemeClr>
                    </a:prstShdw>
                  </a:effectLst>
                  <a:latin typeface="Arial"/>
                  <a:cs typeface="Arial"/>
                </a:rPr>
                <a:t>DiversityReferences</a:t>
              </a:r>
            </a:p>
          </p:txBody>
        </p:sp>
      </p:grpSp>
      <p:pic>
        <p:nvPicPr>
          <p:cNvPr id="71728" name="Picture 48" descr="buecher_2"/>
          <p:cNvPicPr preferRelativeResize="0"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2201863" y="1254125"/>
            <a:ext cx="973137" cy="817563"/>
          </a:xfrm>
          <a:prstGeom prst="rect">
            <a:avLst/>
          </a:prstGeom>
          <a:noFill/>
        </p:spPr>
      </p:pic>
      <p:sp>
        <p:nvSpPr>
          <p:cNvPr id="71731" name="AutoShape 51"/>
          <p:cNvSpPr>
            <a:spLocks noChangeArrowheads="1"/>
          </p:cNvSpPr>
          <p:nvPr/>
        </p:nvSpPr>
        <p:spPr bwMode="auto">
          <a:xfrm rot="-79185938">
            <a:off x="2087563" y="1341437"/>
            <a:ext cx="431800" cy="2447925"/>
          </a:xfrm>
          <a:prstGeom prst="upArrow">
            <a:avLst>
              <a:gd name="adj1" fmla="val 46324"/>
              <a:gd name="adj2" fmla="val 91152"/>
            </a:avLst>
          </a:prstGeom>
          <a:gradFill rotWithShape="1">
            <a:gsLst>
              <a:gs pos="0">
                <a:srgbClr val="000099">
                  <a:alpha val="39000"/>
                </a:srgbClr>
              </a:gs>
              <a:gs pos="100000">
                <a:srgbClr val="000099">
                  <a:gamma/>
                  <a:tint val="15294"/>
                  <a:invGamma/>
                  <a:alpha val="39000"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grpSp>
        <p:nvGrpSpPr>
          <p:cNvPr id="71689" name="Group 9"/>
          <p:cNvGrpSpPr>
            <a:grpSpLocks/>
          </p:cNvGrpSpPr>
          <p:nvPr/>
        </p:nvGrpSpPr>
        <p:grpSpPr bwMode="auto">
          <a:xfrm>
            <a:off x="431800" y="1592263"/>
            <a:ext cx="1512888" cy="863600"/>
            <a:chOff x="113" y="709"/>
            <a:chExt cx="1179" cy="724"/>
          </a:xfrm>
        </p:grpSpPr>
        <p:sp>
          <p:nvSpPr>
            <p:cNvPr id="71690" name="AutoShape 10"/>
            <p:cNvSpPr>
              <a:spLocks noChangeArrowheads="1"/>
            </p:cNvSpPr>
            <p:nvPr/>
          </p:nvSpPr>
          <p:spPr bwMode="auto">
            <a:xfrm>
              <a:off x="113" y="709"/>
              <a:ext cx="1179" cy="724"/>
            </a:xfrm>
            <a:prstGeom prst="can">
              <a:avLst>
                <a:gd name="adj" fmla="val 40606"/>
              </a:avLst>
            </a:prstGeom>
            <a:gradFill rotWithShape="1">
              <a:gsLst>
                <a:gs pos="0">
                  <a:srgbClr val="000099"/>
                </a:gs>
                <a:gs pos="50000">
                  <a:srgbClr val="000099">
                    <a:gamma/>
                    <a:tint val="27451"/>
                    <a:invGamma/>
                  </a:srgbClr>
                </a:gs>
                <a:gs pos="100000">
                  <a:srgbClr val="000099"/>
                </a:gs>
              </a:gsLst>
              <a:lin ang="0" scaled="1"/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de-DE" b="1">
                <a:effectLst>
                  <a:outerShdw blurRad="38100" dist="38100" dir="2700000" algn="tl">
                    <a:srgbClr val="FFFFFF"/>
                  </a:outerShdw>
                </a:effectLst>
              </a:endParaRPr>
            </a:p>
          </p:txBody>
        </p:sp>
        <p:sp>
          <p:nvSpPr>
            <p:cNvPr id="71691" name="WordArt 11"/>
            <p:cNvSpPr>
              <a:spLocks noChangeArrowheads="1" noChangeShapeType="1" noTextEdit="1"/>
            </p:cNvSpPr>
            <p:nvPr/>
          </p:nvSpPr>
          <p:spPr bwMode="auto">
            <a:xfrm>
              <a:off x="158" y="1027"/>
              <a:ext cx="1088" cy="339"/>
            </a:xfrm>
            <a:prstGeom prst="rect">
              <a:avLst/>
            </a:prstGeom>
          </p:spPr>
          <p:txBody>
            <a:bodyPr wrap="none" fromWordArt="1">
              <a:prstTxWarp prst="textCanDown">
                <a:avLst>
                  <a:gd name="adj" fmla="val 33333"/>
                </a:avLst>
              </a:prstTxWarp>
            </a:bodyPr>
            <a:lstStyle/>
            <a:p>
              <a:pPr algn="ctr"/>
              <a:r>
                <a:rPr lang="de-DE" sz="3600" b="1" kern="10">
                  <a:ln w="9525">
                    <a:noFill/>
                    <a:round/>
                    <a:headEnd/>
                    <a:tailEnd/>
                  </a:ln>
                  <a:effectLst>
                    <a:prstShdw prst="shdw18" dist="17961" dir="13500000">
                      <a:schemeClr val="tx1">
                        <a:gamma/>
                        <a:shade val="60000"/>
                        <a:invGamma/>
                      </a:schemeClr>
                    </a:prstShdw>
                  </a:effectLst>
                  <a:latin typeface="Arial"/>
                  <a:cs typeface="Arial"/>
                </a:rPr>
                <a:t>DiversityTerminology</a:t>
              </a:r>
            </a:p>
          </p:txBody>
        </p:sp>
      </p:grpSp>
      <p:sp>
        <p:nvSpPr>
          <p:cNvPr id="71732" name="AutoShape 52"/>
          <p:cNvSpPr>
            <a:spLocks noChangeArrowheads="1"/>
          </p:cNvSpPr>
          <p:nvPr/>
        </p:nvSpPr>
        <p:spPr bwMode="auto">
          <a:xfrm rot="-25015917">
            <a:off x="5759451" y="2781300"/>
            <a:ext cx="431800" cy="4175125"/>
          </a:xfrm>
          <a:prstGeom prst="upArrow">
            <a:avLst>
              <a:gd name="adj1" fmla="val 50000"/>
              <a:gd name="adj2" fmla="val 92662"/>
            </a:avLst>
          </a:prstGeom>
          <a:gradFill rotWithShape="1">
            <a:gsLst>
              <a:gs pos="0">
                <a:srgbClr val="000099">
                  <a:alpha val="39000"/>
                </a:srgbClr>
              </a:gs>
              <a:gs pos="100000">
                <a:srgbClr val="000099">
                  <a:gamma/>
                  <a:tint val="15294"/>
                  <a:invGamma/>
                  <a:alpha val="39000"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71733" name="AutoShape 53"/>
          <p:cNvSpPr>
            <a:spLocks noChangeArrowheads="1"/>
          </p:cNvSpPr>
          <p:nvPr/>
        </p:nvSpPr>
        <p:spPr bwMode="auto">
          <a:xfrm rot="-26000596">
            <a:off x="5399088" y="3213100"/>
            <a:ext cx="431800" cy="4175125"/>
          </a:xfrm>
          <a:prstGeom prst="upArrow">
            <a:avLst>
              <a:gd name="adj1" fmla="val 50000"/>
              <a:gd name="adj2" fmla="val 92662"/>
            </a:avLst>
          </a:prstGeom>
          <a:gradFill rotWithShape="1">
            <a:gsLst>
              <a:gs pos="0">
                <a:srgbClr val="000099">
                  <a:alpha val="39000"/>
                </a:srgbClr>
              </a:gs>
              <a:gs pos="100000">
                <a:srgbClr val="000099">
                  <a:gamma/>
                  <a:tint val="15294"/>
                  <a:invGamma/>
                  <a:alpha val="39000"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grpSp>
        <p:nvGrpSpPr>
          <p:cNvPr id="71710" name="Group 30"/>
          <p:cNvGrpSpPr>
            <a:grpSpLocks/>
          </p:cNvGrpSpPr>
          <p:nvPr/>
        </p:nvGrpSpPr>
        <p:grpSpPr bwMode="auto">
          <a:xfrm>
            <a:off x="7164388" y="5373688"/>
            <a:ext cx="1512887" cy="863600"/>
            <a:chOff x="68" y="3657"/>
            <a:chExt cx="953" cy="544"/>
          </a:xfrm>
        </p:grpSpPr>
        <p:sp>
          <p:nvSpPr>
            <p:cNvPr id="71711" name="AutoShape 31"/>
            <p:cNvSpPr>
              <a:spLocks noChangeArrowheads="1"/>
            </p:cNvSpPr>
            <p:nvPr/>
          </p:nvSpPr>
          <p:spPr bwMode="auto">
            <a:xfrm>
              <a:off x="68" y="3657"/>
              <a:ext cx="953" cy="544"/>
            </a:xfrm>
            <a:prstGeom prst="can">
              <a:avLst>
                <a:gd name="adj" fmla="val 40606"/>
              </a:avLst>
            </a:prstGeom>
            <a:gradFill rotWithShape="1">
              <a:gsLst>
                <a:gs pos="0">
                  <a:srgbClr val="000099"/>
                </a:gs>
                <a:gs pos="50000">
                  <a:srgbClr val="000099">
                    <a:gamma/>
                    <a:tint val="27451"/>
                    <a:invGamma/>
                  </a:srgbClr>
                </a:gs>
                <a:gs pos="100000">
                  <a:srgbClr val="000099"/>
                </a:gs>
              </a:gsLst>
              <a:lin ang="0" scaled="1"/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de-DE" b="1">
                <a:effectLst>
                  <a:outerShdw blurRad="38100" dist="38100" dir="2700000" algn="tl">
                    <a:srgbClr val="FFFFFF"/>
                  </a:outerShdw>
                </a:effectLst>
              </a:endParaRPr>
            </a:p>
          </p:txBody>
        </p:sp>
        <p:sp>
          <p:nvSpPr>
            <p:cNvPr id="71712" name="WordArt 32"/>
            <p:cNvSpPr>
              <a:spLocks noChangeArrowheads="1" noChangeShapeType="1" noTextEdit="1"/>
            </p:cNvSpPr>
            <p:nvPr/>
          </p:nvSpPr>
          <p:spPr bwMode="auto">
            <a:xfrm>
              <a:off x="104" y="3896"/>
              <a:ext cx="880" cy="255"/>
            </a:xfrm>
            <a:prstGeom prst="rect">
              <a:avLst/>
            </a:prstGeom>
          </p:spPr>
          <p:txBody>
            <a:bodyPr wrap="none" fromWordArt="1">
              <a:prstTxWarp prst="textCanDown">
                <a:avLst>
                  <a:gd name="adj" fmla="val 33333"/>
                </a:avLst>
              </a:prstTxWarp>
            </a:bodyPr>
            <a:lstStyle/>
            <a:p>
              <a:pPr algn="ctr"/>
              <a:r>
                <a:rPr lang="de-DE" sz="3600" b="1" kern="10">
                  <a:ln w="9525">
                    <a:noFill/>
                    <a:round/>
                    <a:headEnd/>
                    <a:tailEnd/>
                  </a:ln>
                  <a:effectLst>
                    <a:prstShdw prst="shdw18" dist="17961" dir="13500000">
                      <a:schemeClr val="tx1">
                        <a:gamma/>
                        <a:shade val="60000"/>
                        <a:invGamma/>
                      </a:schemeClr>
                    </a:prstShdw>
                  </a:effectLst>
                  <a:latin typeface="Arial"/>
                  <a:cs typeface="Arial"/>
                </a:rPr>
                <a:t>DiversityAgents</a:t>
              </a:r>
            </a:p>
          </p:txBody>
        </p:sp>
      </p:grpSp>
      <p:pic>
        <p:nvPicPr>
          <p:cNvPr id="71727" name="Picture 47" descr="user"/>
          <p:cNvPicPr preferRelativeResize="0"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7742238" y="5024438"/>
            <a:ext cx="533400" cy="579437"/>
          </a:xfrm>
          <a:prstGeom prst="rect">
            <a:avLst/>
          </a:prstGeom>
          <a:noFill/>
        </p:spPr>
      </p:pic>
      <p:graphicFrame>
        <p:nvGraphicFramePr>
          <p:cNvPr id="71735" name="Object 55"/>
          <p:cNvGraphicFramePr>
            <a:graphicFrameLocks noChangeAspect="1"/>
          </p:cNvGraphicFramePr>
          <p:nvPr/>
        </p:nvGraphicFramePr>
        <p:xfrm>
          <a:off x="5976938" y="1341438"/>
          <a:ext cx="282575" cy="444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572" name="Image" r:id="rId14" imgW="1739683" imgH="2730159" progId="Photoshop.Image.7">
                  <p:embed/>
                </p:oleObj>
              </mc:Choice>
              <mc:Fallback>
                <p:oleObj name="Image" r:id="rId14" imgW="1739683" imgH="2730159" progId="Photoshop.Image.7">
                  <p:embed/>
                  <p:pic>
                    <p:nvPicPr>
                      <p:cNvPr id="0" name="Picture 5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76938" y="1341438"/>
                        <a:ext cx="282575" cy="444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740" name="AutoShape 60"/>
          <p:cNvSpPr>
            <a:spLocks noChangeArrowheads="1"/>
          </p:cNvSpPr>
          <p:nvPr/>
        </p:nvSpPr>
        <p:spPr bwMode="auto">
          <a:xfrm rot="-19633438">
            <a:off x="2519363" y="4041775"/>
            <a:ext cx="431800" cy="2447925"/>
          </a:xfrm>
          <a:prstGeom prst="upArrow">
            <a:avLst>
              <a:gd name="adj1" fmla="val 46324"/>
              <a:gd name="adj2" fmla="val 91152"/>
            </a:avLst>
          </a:prstGeom>
          <a:gradFill rotWithShape="1">
            <a:gsLst>
              <a:gs pos="0">
                <a:srgbClr val="FF9900">
                  <a:alpha val="80000"/>
                </a:srgbClr>
              </a:gs>
              <a:gs pos="100000">
                <a:srgbClr val="FF9900">
                  <a:gamma/>
                  <a:tint val="15686"/>
                  <a:invGamma/>
                  <a:alpha val="39000"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pic>
        <p:nvPicPr>
          <p:cNvPr id="71739" name="Picture 59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1150938" y="5913438"/>
            <a:ext cx="142875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1741" name="AutoShape 61"/>
          <p:cNvSpPr>
            <a:spLocks noChangeArrowheads="1"/>
          </p:cNvSpPr>
          <p:nvPr/>
        </p:nvSpPr>
        <p:spPr bwMode="auto">
          <a:xfrm rot="-3781392">
            <a:off x="7559676" y="2925762"/>
            <a:ext cx="431800" cy="2447925"/>
          </a:xfrm>
          <a:prstGeom prst="upArrow">
            <a:avLst>
              <a:gd name="adj1" fmla="val 46324"/>
              <a:gd name="adj2" fmla="val 91152"/>
            </a:avLst>
          </a:prstGeom>
          <a:gradFill rotWithShape="1">
            <a:gsLst>
              <a:gs pos="0">
                <a:srgbClr val="FF9900">
                  <a:alpha val="80000"/>
                </a:srgbClr>
              </a:gs>
              <a:gs pos="100000">
                <a:srgbClr val="FF9900">
                  <a:gamma/>
                  <a:tint val="15686"/>
                  <a:invGamma/>
                  <a:alpha val="39000"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pic>
        <p:nvPicPr>
          <p:cNvPr id="71737" name="Picture 57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8027988" y="3789363"/>
            <a:ext cx="952500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331913" y="188913"/>
            <a:ext cx="7632700" cy="79216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de-DE"/>
              <a:t>DiversityCollection – Specimen Parts</a:t>
            </a:r>
          </a:p>
        </p:txBody>
      </p:sp>
      <p:pic>
        <p:nvPicPr>
          <p:cNvPr id="170015" name="Picture 31"/>
          <p:cNvPicPr>
            <a:picLocks noChangeAspect="1" noChangeArrowheads="1"/>
          </p:cNvPicPr>
          <p:nvPr/>
        </p:nvPicPr>
        <p:blipFill>
          <a:blip r:embed="rId3" cstate="print"/>
          <a:srcRect l="40871" t="15750" r="33548" b="40950"/>
          <a:stretch>
            <a:fillRect/>
          </a:stretch>
        </p:blipFill>
        <p:spPr bwMode="auto">
          <a:xfrm>
            <a:off x="142875" y="1304925"/>
            <a:ext cx="3152775" cy="399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70016" name="Rectangle 32"/>
          <p:cNvSpPr>
            <a:spLocks noChangeArrowheads="1"/>
          </p:cNvSpPr>
          <p:nvPr/>
        </p:nvSpPr>
        <p:spPr bwMode="auto">
          <a:xfrm>
            <a:off x="4284663" y="4437063"/>
            <a:ext cx="1547812" cy="17653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170019" name="Rectangle 35"/>
          <p:cNvSpPr>
            <a:spLocks noChangeArrowheads="1"/>
          </p:cNvSpPr>
          <p:nvPr/>
        </p:nvSpPr>
        <p:spPr bwMode="auto">
          <a:xfrm>
            <a:off x="1476375" y="1268413"/>
            <a:ext cx="1727200" cy="25241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graphicFrame>
        <p:nvGraphicFramePr>
          <p:cNvPr id="170023" name="Object 39"/>
          <p:cNvGraphicFramePr>
            <a:graphicFrameLocks noChangeAspect="1"/>
          </p:cNvGraphicFramePr>
          <p:nvPr/>
        </p:nvGraphicFramePr>
        <p:xfrm>
          <a:off x="5616575" y="3446463"/>
          <a:ext cx="3527425" cy="30781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0871" name="Image" r:id="rId4" imgW="10069841" imgH="8787302" progId="Photoshop.Image.7">
                  <p:embed/>
                </p:oleObj>
              </mc:Choice>
              <mc:Fallback>
                <p:oleObj name="Image" r:id="rId4" imgW="10069841" imgH="8787302" progId="Photoshop.Image.7">
                  <p:embed/>
                  <p:pic>
                    <p:nvPicPr>
                      <p:cNvPr id="0" name="Picture 3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16575" y="3446463"/>
                        <a:ext cx="3527425" cy="30781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70026" name="Picture 42"/>
          <p:cNvPicPr>
            <a:picLocks noChangeAspect="1" noChangeArrowheads="1"/>
          </p:cNvPicPr>
          <p:nvPr/>
        </p:nvPicPr>
        <p:blipFill>
          <a:blip r:embed="rId6" cstate="print"/>
          <a:srcRect l="13499" r="13499"/>
          <a:stretch>
            <a:fillRect/>
          </a:stretch>
        </p:blipFill>
        <p:spPr bwMode="auto">
          <a:xfrm>
            <a:off x="5400675" y="1268413"/>
            <a:ext cx="971550" cy="133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170027" name="Object 43"/>
          <p:cNvGraphicFramePr>
            <a:graphicFrameLocks noChangeAspect="1"/>
          </p:cNvGraphicFramePr>
          <p:nvPr/>
        </p:nvGraphicFramePr>
        <p:xfrm>
          <a:off x="3959225" y="4400550"/>
          <a:ext cx="1001713" cy="1001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0872" name="Image" r:id="rId7" imgW="2361905" imgH="2361905" progId="Photoshop.Image.7">
                  <p:embed/>
                </p:oleObj>
              </mc:Choice>
              <mc:Fallback>
                <p:oleObj name="Image" r:id="rId7" imgW="2361905" imgH="2361905" progId="Photoshop.Image.7">
                  <p:embed/>
                  <p:pic>
                    <p:nvPicPr>
                      <p:cNvPr id="0" name="Picture 4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59225" y="4400550"/>
                        <a:ext cx="1001713" cy="10017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70028" name="Picture 44"/>
          <p:cNvPicPr>
            <a:picLocks noChangeAspect="1" noChangeArrowheads="1"/>
          </p:cNvPicPr>
          <p:nvPr/>
        </p:nvPicPr>
        <p:blipFill>
          <a:blip r:embed="rId6" cstate="print"/>
          <a:srcRect l="13499" r="13499"/>
          <a:stretch>
            <a:fillRect/>
          </a:stretch>
        </p:blipFill>
        <p:spPr bwMode="auto">
          <a:xfrm>
            <a:off x="4535488" y="1520825"/>
            <a:ext cx="971550" cy="133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0029" name="Picture 45"/>
          <p:cNvPicPr>
            <a:picLocks noChangeAspect="1" noChangeArrowheads="1"/>
          </p:cNvPicPr>
          <p:nvPr/>
        </p:nvPicPr>
        <p:blipFill>
          <a:blip r:embed="rId6" cstate="print"/>
          <a:srcRect l="13499" r="13499"/>
          <a:stretch>
            <a:fillRect/>
          </a:stretch>
        </p:blipFill>
        <p:spPr bwMode="auto">
          <a:xfrm>
            <a:off x="3959225" y="2420938"/>
            <a:ext cx="971550" cy="133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170030" name="Object 46"/>
          <p:cNvGraphicFramePr>
            <a:graphicFrameLocks noChangeAspect="1"/>
          </p:cNvGraphicFramePr>
          <p:nvPr/>
        </p:nvGraphicFramePr>
        <p:xfrm>
          <a:off x="2555875" y="5300663"/>
          <a:ext cx="1001713" cy="10017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0873" name="Image" r:id="rId9" imgW="2361905" imgH="2361905" progId="Photoshop.Image.7">
                  <p:embed/>
                </p:oleObj>
              </mc:Choice>
              <mc:Fallback>
                <p:oleObj name="Image" r:id="rId9" imgW="2361905" imgH="2361905" progId="Photoshop.Image.7">
                  <p:embed/>
                  <p:pic>
                    <p:nvPicPr>
                      <p:cNvPr id="0" name="Picture 4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55875" y="5300663"/>
                        <a:ext cx="1001713" cy="10017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70031" name="Picture 47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559675" y="1341438"/>
            <a:ext cx="1171575" cy="1171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70032" name="AutoShape 48"/>
          <p:cNvSpPr>
            <a:spLocks noChangeArrowheads="1"/>
          </p:cNvSpPr>
          <p:nvPr/>
        </p:nvSpPr>
        <p:spPr bwMode="auto">
          <a:xfrm rot="874778">
            <a:off x="7667625" y="2528888"/>
            <a:ext cx="396875" cy="1296987"/>
          </a:xfrm>
          <a:prstGeom prst="upArrow">
            <a:avLst>
              <a:gd name="adj1" fmla="val 50000"/>
              <a:gd name="adj2" fmla="val 81700"/>
            </a:avLst>
          </a:prstGeom>
          <a:gradFill rotWithShape="1">
            <a:gsLst>
              <a:gs pos="0">
                <a:schemeClr val="folHlink"/>
              </a:gs>
              <a:gs pos="100000">
                <a:schemeClr val="folHlink">
                  <a:gamma/>
                  <a:shade val="50980"/>
                  <a:invGamma/>
                  <a:alpha val="0"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170033" name="AutoShape 49"/>
          <p:cNvSpPr>
            <a:spLocks noChangeArrowheads="1"/>
          </p:cNvSpPr>
          <p:nvPr/>
        </p:nvSpPr>
        <p:spPr bwMode="auto">
          <a:xfrm rot="-1270182">
            <a:off x="6300788" y="2528888"/>
            <a:ext cx="396875" cy="1296987"/>
          </a:xfrm>
          <a:prstGeom prst="upArrow">
            <a:avLst>
              <a:gd name="adj1" fmla="val 50000"/>
              <a:gd name="adj2" fmla="val 81700"/>
            </a:avLst>
          </a:prstGeom>
          <a:gradFill rotWithShape="1">
            <a:gsLst>
              <a:gs pos="0">
                <a:schemeClr val="folHlink"/>
              </a:gs>
              <a:gs pos="100000">
                <a:schemeClr val="folHlink">
                  <a:gamma/>
                  <a:shade val="50980"/>
                  <a:invGamma/>
                  <a:alpha val="0"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170034" name="AutoShape 50"/>
          <p:cNvSpPr>
            <a:spLocks noChangeArrowheads="1"/>
          </p:cNvSpPr>
          <p:nvPr/>
        </p:nvSpPr>
        <p:spPr bwMode="auto">
          <a:xfrm rot="-2142851">
            <a:off x="5759450" y="2781300"/>
            <a:ext cx="396875" cy="1296988"/>
          </a:xfrm>
          <a:prstGeom prst="upArrow">
            <a:avLst>
              <a:gd name="adj1" fmla="val 50000"/>
              <a:gd name="adj2" fmla="val 81700"/>
            </a:avLst>
          </a:prstGeom>
          <a:gradFill rotWithShape="1">
            <a:gsLst>
              <a:gs pos="0">
                <a:schemeClr val="folHlink"/>
              </a:gs>
              <a:gs pos="100000">
                <a:schemeClr val="folHlink">
                  <a:gamma/>
                  <a:shade val="50980"/>
                  <a:invGamma/>
                  <a:alpha val="0"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170035" name="AutoShape 51"/>
          <p:cNvSpPr>
            <a:spLocks noChangeArrowheads="1"/>
          </p:cNvSpPr>
          <p:nvPr/>
        </p:nvSpPr>
        <p:spPr bwMode="auto">
          <a:xfrm rot="-3254261">
            <a:off x="5382419" y="3231357"/>
            <a:ext cx="396875" cy="1296987"/>
          </a:xfrm>
          <a:prstGeom prst="upArrow">
            <a:avLst>
              <a:gd name="adj1" fmla="val 50000"/>
              <a:gd name="adj2" fmla="val 81700"/>
            </a:avLst>
          </a:prstGeom>
          <a:gradFill rotWithShape="1">
            <a:gsLst>
              <a:gs pos="0">
                <a:schemeClr val="folHlink"/>
              </a:gs>
              <a:gs pos="100000">
                <a:schemeClr val="folHlink">
                  <a:gamma/>
                  <a:shade val="50980"/>
                  <a:invGamma/>
                  <a:alpha val="0"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170036" name="AutoShape 52"/>
          <p:cNvSpPr>
            <a:spLocks noChangeArrowheads="1"/>
          </p:cNvSpPr>
          <p:nvPr/>
        </p:nvSpPr>
        <p:spPr bwMode="auto">
          <a:xfrm rot="10800000">
            <a:off x="4284663" y="3213100"/>
            <a:ext cx="396875" cy="1296988"/>
          </a:xfrm>
          <a:prstGeom prst="upArrow">
            <a:avLst>
              <a:gd name="adj1" fmla="val 50000"/>
              <a:gd name="adj2" fmla="val 81700"/>
            </a:avLst>
          </a:prstGeom>
          <a:gradFill rotWithShape="1">
            <a:gsLst>
              <a:gs pos="0">
                <a:schemeClr val="folHlink"/>
              </a:gs>
              <a:gs pos="100000">
                <a:schemeClr val="folHlink">
                  <a:gamma/>
                  <a:shade val="50980"/>
                  <a:invGamma/>
                  <a:alpha val="0"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170037" name="AutoShape 53"/>
          <p:cNvSpPr>
            <a:spLocks noChangeArrowheads="1"/>
          </p:cNvSpPr>
          <p:nvPr/>
        </p:nvSpPr>
        <p:spPr bwMode="auto">
          <a:xfrm rot="14193599">
            <a:off x="3761581" y="4599782"/>
            <a:ext cx="396875" cy="1296988"/>
          </a:xfrm>
          <a:prstGeom prst="upArrow">
            <a:avLst>
              <a:gd name="adj1" fmla="val 50000"/>
              <a:gd name="adj2" fmla="val 81700"/>
            </a:avLst>
          </a:prstGeom>
          <a:gradFill rotWithShape="1">
            <a:gsLst>
              <a:gs pos="0">
                <a:schemeClr val="folHlink"/>
              </a:gs>
              <a:gs pos="100000">
                <a:schemeClr val="folHlink">
                  <a:gamma/>
                  <a:shade val="50980"/>
                  <a:invGamma/>
                  <a:alpha val="0"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graphicFrame>
        <p:nvGraphicFramePr>
          <p:cNvPr id="170038" name="Object 54"/>
          <p:cNvGraphicFramePr>
            <a:graphicFrameLocks noChangeAspect="1"/>
          </p:cNvGraphicFramePr>
          <p:nvPr/>
        </p:nvGraphicFramePr>
        <p:xfrm>
          <a:off x="755650" y="5337175"/>
          <a:ext cx="1001713" cy="1001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0874" name="Image" r:id="rId11" imgW="2361905" imgH="2361905" progId="Photoshop.Image.7">
                  <p:embed/>
                </p:oleObj>
              </mc:Choice>
              <mc:Fallback>
                <p:oleObj name="Image" r:id="rId11" imgW="2361905" imgH="2361905" progId="Photoshop.Image.7">
                  <p:embed/>
                  <p:pic>
                    <p:nvPicPr>
                      <p:cNvPr id="0" name="Picture 5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5650" y="5337175"/>
                        <a:ext cx="1001713" cy="10017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0039" name="AutoShape 55"/>
          <p:cNvSpPr>
            <a:spLocks noChangeArrowheads="1"/>
          </p:cNvSpPr>
          <p:nvPr/>
        </p:nvSpPr>
        <p:spPr bwMode="auto">
          <a:xfrm rot="16200000">
            <a:off x="2069306" y="5174457"/>
            <a:ext cx="396875" cy="1296988"/>
          </a:xfrm>
          <a:prstGeom prst="upArrow">
            <a:avLst>
              <a:gd name="adj1" fmla="val 50000"/>
              <a:gd name="adj2" fmla="val 81700"/>
            </a:avLst>
          </a:prstGeom>
          <a:gradFill rotWithShape="1">
            <a:gsLst>
              <a:gs pos="0">
                <a:schemeClr val="folHlink"/>
              </a:gs>
              <a:gs pos="100000">
                <a:schemeClr val="folHlink">
                  <a:gamma/>
                  <a:shade val="50980"/>
                  <a:invGamma/>
                  <a:alpha val="0"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170040" name="Rectangle 56"/>
          <p:cNvSpPr>
            <a:spLocks noChangeArrowheads="1"/>
          </p:cNvSpPr>
          <p:nvPr/>
        </p:nvSpPr>
        <p:spPr bwMode="auto">
          <a:xfrm rot="16200000">
            <a:off x="1529557" y="1107281"/>
            <a:ext cx="1763712" cy="1800225"/>
          </a:xfrm>
          <a:prstGeom prst="rect">
            <a:avLst/>
          </a:prstGeom>
          <a:gradFill rotWithShape="1">
            <a:gsLst>
              <a:gs pos="0">
                <a:schemeClr val="bg1">
                  <a:alpha val="0"/>
                </a:schemeClr>
              </a:gs>
              <a:gs pos="100000">
                <a:schemeClr val="bg1">
                  <a:gamma/>
                  <a:tint val="0"/>
                  <a:invGamma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170041" name="Rectangle 57"/>
          <p:cNvSpPr>
            <a:spLocks noChangeArrowheads="1"/>
          </p:cNvSpPr>
          <p:nvPr/>
        </p:nvSpPr>
        <p:spPr bwMode="auto">
          <a:xfrm>
            <a:off x="142875" y="4724400"/>
            <a:ext cx="3205163" cy="577850"/>
          </a:xfrm>
          <a:prstGeom prst="rect">
            <a:avLst/>
          </a:prstGeom>
          <a:gradFill rotWithShape="1">
            <a:gsLst>
              <a:gs pos="0">
                <a:schemeClr val="bg1">
                  <a:alpha val="0"/>
                </a:schemeClr>
              </a:gs>
              <a:gs pos="100000">
                <a:schemeClr val="bg1">
                  <a:gamma/>
                  <a:tint val="0"/>
                  <a:invGamma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pic>
        <p:nvPicPr>
          <p:cNvPr id="170042" name="Picture 58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2771775" y="1196975"/>
            <a:ext cx="885825" cy="88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70043" name="AutoShape 59"/>
          <p:cNvSpPr>
            <a:spLocks noChangeArrowheads="1"/>
          </p:cNvSpPr>
          <p:nvPr/>
        </p:nvSpPr>
        <p:spPr bwMode="auto">
          <a:xfrm rot="-4765919">
            <a:off x="3940969" y="1213644"/>
            <a:ext cx="396875" cy="1296987"/>
          </a:xfrm>
          <a:prstGeom prst="upArrow">
            <a:avLst>
              <a:gd name="adj1" fmla="val 50000"/>
              <a:gd name="adj2" fmla="val 81700"/>
            </a:avLst>
          </a:prstGeom>
          <a:gradFill rotWithShape="1">
            <a:gsLst>
              <a:gs pos="0">
                <a:schemeClr val="folHlink"/>
              </a:gs>
              <a:gs pos="100000">
                <a:schemeClr val="folHlink">
                  <a:gamma/>
                  <a:shade val="50980"/>
                  <a:invGamma/>
                  <a:alpha val="0"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pic>
        <p:nvPicPr>
          <p:cNvPr id="170044" name="Picture 60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8243888" y="1736725"/>
            <a:ext cx="866775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0045" name="Picture 61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4406900" y="5516563"/>
            <a:ext cx="885825" cy="88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70046" name="AutoShape 62"/>
          <p:cNvSpPr>
            <a:spLocks noChangeArrowheads="1"/>
          </p:cNvSpPr>
          <p:nvPr/>
        </p:nvSpPr>
        <p:spPr bwMode="auto">
          <a:xfrm rot="5400000">
            <a:off x="3690144" y="5282407"/>
            <a:ext cx="396875" cy="1296987"/>
          </a:xfrm>
          <a:prstGeom prst="upArrow">
            <a:avLst>
              <a:gd name="adj1" fmla="val 50000"/>
              <a:gd name="adj2" fmla="val 81700"/>
            </a:avLst>
          </a:prstGeom>
          <a:gradFill rotWithShape="1">
            <a:gsLst>
              <a:gs pos="0">
                <a:schemeClr val="folHlink"/>
              </a:gs>
              <a:gs pos="100000">
                <a:schemeClr val="folHlink">
                  <a:gamma/>
                  <a:shade val="50980"/>
                  <a:invGamma/>
                  <a:alpha val="0"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0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0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0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70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0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70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70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70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70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4" dur="500"/>
                                        <p:tgtEl>
                                          <p:spTgt spid="170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0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170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70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1" dur="500"/>
                                        <p:tgtEl>
                                          <p:spTgt spid="1700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500"/>
                            </p:stCondLst>
                            <p:childTnLst>
                              <p:par>
                                <p:cTn id="6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70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000"/>
                            </p:stCondLst>
                            <p:childTnLst>
                              <p:par>
                                <p:cTn id="6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9" dur="500"/>
                                        <p:tgtEl>
                                          <p:spTgt spid="1700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500"/>
                            </p:stCondLst>
                            <p:childTnLst>
                              <p:par>
                                <p:cTn id="7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70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3000"/>
                            </p:stCondLst>
                            <p:childTnLst>
                              <p:par>
                                <p:cTn id="7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1700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3500"/>
                            </p:stCondLst>
                            <p:childTnLst>
                              <p:par>
                                <p:cTn id="7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700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0032" grpId="0" animBg="1"/>
      <p:bldP spid="170033" grpId="0" animBg="1"/>
      <p:bldP spid="170034" grpId="0" animBg="1"/>
      <p:bldP spid="170035" grpId="0" animBg="1"/>
      <p:bldP spid="170036" grpId="0" animBg="1"/>
      <p:bldP spid="170037" grpId="0" animBg="1"/>
      <p:bldP spid="170039" grpId="0" animBg="1"/>
      <p:bldP spid="170043" grpId="0" animBg="1"/>
      <p:bldP spid="17004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313" name="Picture 33"/>
          <p:cNvPicPr>
            <a:picLocks noChangeAspect="1" noChangeArrowheads="1"/>
          </p:cNvPicPr>
          <p:nvPr/>
        </p:nvPicPr>
        <p:blipFill>
          <a:blip r:embed="rId2" cstate="print"/>
          <a:srcRect l="63788" t="15750" r="3543" b="47250"/>
          <a:stretch>
            <a:fillRect/>
          </a:stretch>
        </p:blipFill>
        <p:spPr bwMode="auto">
          <a:xfrm>
            <a:off x="5665788" y="1196975"/>
            <a:ext cx="3370262" cy="2859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7314" name="Rectangle 34"/>
          <p:cNvSpPr>
            <a:spLocks noChangeArrowheads="1"/>
          </p:cNvSpPr>
          <p:nvPr/>
        </p:nvSpPr>
        <p:spPr bwMode="auto">
          <a:xfrm rot="5400000">
            <a:off x="4589463" y="2259012"/>
            <a:ext cx="2844800" cy="720725"/>
          </a:xfrm>
          <a:prstGeom prst="rect">
            <a:avLst/>
          </a:prstGeom>
          <a:gradFill rotWithShape="1">
            <a:gsLst>
              <a:gs pos="0">
                <a:schemeClr val="bg1">
                  <a:alpha val="0"/>
                </a:schemeClr>
              </a:gs>
              <a:gs pos="100000">
                <a:schemeClr val="bg1">
                  <a:gamma/>
                  <a:tint val="0"/>
                  <a:invGamma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97315" name="Rectangle 35"/>
          <p:cNvSpPr>
            <a:spLocks noChangeArrowheads="1"/>
          </p:cNvSpPr>
          <p:nvPr/>
        </p:nvSpPr>
        <p:spPr bwMode="auto">
          <a:xfrm>
            <a:off x="5580063" y="3608388"/>
            <a:ext cx="3563937" cy="468312"/>
          </a:xfrm>
          <a:prstGeom prst="rect">
            <a:avLst/>
          </a:prstGeom>
          <a:gradFill rotWithShape="1">
            <a:gsLst>
              <a:gs pos="0">
                <a:schemeClr val="bg1">
                  <a:alpha val="0"/>
                </a:schemeClr>
              </a:gs>
              <a:gs pos="100000">
                <a:schemeClr val="bg1">
                  <a:gamma/>
                  <a:tint val="0"/>
                  <a:invGamma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97284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1331913" y="188913"/>
            <a:ext cx="7632700" cy="79216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de-DE"/>
              <a:t>DiversityCollection – Unit hierarchy</a:t>
            </a:r>
          </a:p>
        </p:txBody>
      </p:sp>
      <p:grpSp>
        <p:nvGrpSpPr>
          <p:cNvPr id="97288" name="Group 8"/>
          <p:cNvGrpSpPr>
            <a:grpSpLocks/>
          </p:cNvGrpSpPr>
          <p:nvPr/>
        </p:nvGrpSpPr>
        <p:grpSpPr bwMode="auto">
          <a:xfrm>
            <a:off x="3132138" y="1844675"/>
            <a:ext cx="3182937" cy="1160463"/>
            <a:chOff x="2200" y="709"/>
            <a:chExt cx="2005" cy="731"/>
          </a:xfrm>
        </p:grpSpPr>
        <p:sp>
          <p:nvSpPr>
            <p:cNvPr id="97289" name="Text Box 9"/>
            <p:cNvSpPr txBox="1">
              <a:spLocks noChangeArrowheads="1"/>
            </p:cNvSpPr>
            <p:nvPr/>
          </p:nvSpPr>
          <p:spPr bwMode="auto">
            <a:xfrm>
              <a:off x="2200" y="709"/>
              <a:ext cx="508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b="1"/>
                <a:t>Pinus</a:t>
              </a:r>
            </a:p>
          </p:txBody>
        </p:sp>
        <p:sp>
          <p:nvSpPr>
            <p:cNvPr id="97290" name="Text Box 10"/>
            <p:cNvSpPr txBox="1">
              <a:spLocks noChangeArrowheads="1"/>
            </p:cNvSpPr>
            <p:nvPr/>
          </p:nvSpPr>
          <p:spPr bwMode="auto">
            <a:xfrm>
              <a:off x="2608" y="981"/>
              <a:ext cx="948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b="1"/>
                <a:t>Rhizopogon</a:t>
              </a:r>
            </a:p>
          </p:txBody>
        </p:sp>
        <p:sp>
          <p:nvSpPr>
            <p:cNvPr id="97291" name="Text Box 11"/>
            <p:cNvSpPr txBox="1">
              <a:spLocks noChangeArrowheads="1"/>
            </p:cNvSpPr>
            <p:nvPr/>
          </p:nvSpPr>
          <p:spPr bwMode="auto">
            <a:xfrm>
              <a:off x="3017" y="1209"/>
              <a:ext cx="1188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b="1"/>
                <a:t>Chroogomphus</a:t>
              </a:r>
            </a:p>
          </p:txBody>
        </p:sp>
        <p:sp>
          <p:nvSpPr>
            <p:cNvPr id="97292" name="Line 12"/>
            <p:cNvSpPr>
              <a:spLocks noChangeShapeType="1"/>
            </p:cNvSpPr>
            <p:nvPr/>
          </p:nvSpPr>
          <p:spPr bwMode="auto">
            <a:xfrm>
              <a:off x="2472" y="891"/>
              <a:ext cx="0" cy="18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ysDot"/>
              <a:round/>
              <a:headEnd/>
              <a:tailEnd/>
            </a:ln>
            <a:effectLst/>
          </p:spPr>
          <p:txBody>
            <a:bodyPr/>
            <a:lstStyle/>
            <a:p>
              <a:endParaRPr lang="de-DE"/>
            </a:p>
          </p:txBody>
        </p:sp>
        <p:grpSp>
          <p:nvGrpSpPr>
            <p:cNvPr id="97293" name="Group 13"/>
            <p:cNvGrpSpPr>
              <a:grpSpLocks/>
            </p:cNvGrpSpPr>
            <p:nvPr/>
          </p:nvGrpSpPr>
          <p:grpSpPr bwMode="auto">
            <a:xfrm>
              <a:off x="2427" y="1072"/>
              <a:ext cx="91" cy="91"/>
              <a:chOff x="2426" y="1706"/>
              <a:chExt cx="91" cy="91"/>
            </a:xfrm>
          </p:grpSpPr>
          <p:sp>
            <p:nvSpPr>
              <p:cNvPr id="97294" name="Rectangle 14"/>
              <p:cNvSpPr>
                <a:spLocks noChangeArrowheads="1"/>
              </p:cNvSpPr>
              <p:nvPr/>
            </p:nvSpPr>
            <p:spPr bwMode="auto">
              <a:xfrm>
                <a:off x="2426" y="1706"/>
                <a:ext cx="91" cy="91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endParaRPr lang="de-DE" b="1">
                  <a:latin typeface="Times New Roman" pitchFamily="18" charset="0"/>
                </a:endParaRPr>
              </a:p>
            </p:txBody>
          </p:sp>
          <p:sp>
            <p:nvSpPr>
              <p:cNvPr id="97295" name="Line 15"/>
              <p:cNvSpPr>
                <a:spLocks noChangeShapeType="1"/>
              </p:cNvSpPr>
              <p:nvPr/>
            </p:nvSpPr>
            <p:spPr bwMode="auto">
              <a:xfrm>
                <a:off x="2426" y="1752"/>
                <a:ext cx="91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de-DE"/>
              </a:p>
            </p:txBody>
          </p:sp>
        </p:grpSp>
        <p:sp>
          <p:nvSpPr>
            <p:cNvPr id="97296" name="Line 16"/>
            <p:cNvSpPr>
              <a:spLocks noChangeShapeType="1"/>
            </p:cNvSpPr>
            <p:nvPr/>
          </p:nvSpPr>
          <p:spPr bwMode="auto">
            <a:xfrm>
              <a:off x="2518" y="1117"/>
              <a:ext cx="13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ysDot"/>
              <a:round/>
              <a:headEnd/>
              <a:tailEnd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97297" name="Line 17"/>
            <p:cNvSpPr>
              <a:spLocks noChangeShapeType="1"/>
            </p:cNvSpPr>
            <p:nvPr/>
          </p:nvSpPr>
          <p:spPr bwMode="auto">
            <a:xfrm>
              <a:off x="2880" y="1162"/>
              <a:ext cx="1" cy="18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ysDot"/>
              <a:round/>
              <a:headEnd/>
              <a:tailEnd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97298" name="Line 18"/>
            <p:cNvSpPr>
              <a:spLocks noChangeShapeType="1"/>
            </p:cNvSpPr>
            <p:nvPr/>
          </p:nvSpPr>
          <p:spPr bwMode="auto">
            <a:xfrm>
              <a:off x="2881" y="1345"/>
              <a:ext cx="13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ysDot"/>
              <a:round/>
              <a:headEnd/>
              <a:tailEnd/>
            </a:ln>
            <a:effectLst/>
          </p:spPr>
          <p:txBody>
            <a:bodyPr/>
            <a:lstStyle/>
            <a:p>
              <a:endParaRPr lang="de-DE"/>
            </a:p>
          </p:txBody>
        </p:sp>
      </p:grpSp>
      <p:grpSp>
        <p:nvGrpSpPr>
          <p:cNvPr id="97299" name="Group 19"/>
          <p:cNvGrpSpPr>
            <a:grpSpLocks/>
          </p:cNvGrpSpPr>
          <p:nvPr/>
        </p:nvGrpSpPr>
        <p:grpSpPr bwMode="auto">
          <a:xfrm>
            <a:off x="3492500" y="2513013"/>
            <a:ext cx="1311275" cy="1228725"/>
            <a:chOff x="2427" y="1163"/>
            <a:chExt cx="826" cy="774"/>
          </a:xfrm>
        </p:grpSpPr>
        <p:grpSp>
          <p:nvGrpSpPr>
            <p:cNvPr id="97300" name="Group 20"/>
            <p:cNvGrpSpPr>
              <a:grpSpLocks/>
            </p:cNvGrpSpPr>
            <p:nvPr/>
          </p:nvGrpSpPr>
          <p:grpSpPr bwMode="auto">
            <a:xfrm>
              <a:off x="2427" y="1525"/>
              <a:ext cx="91" cy="91"/>
              <a:chOff x="2426" y="1706"/>
              <a:chExt cx="91" cy="91"/>
            </a:xfrm>
          </p:grpSpPr>
          <p:sp>
            <p:nvSpPr>
              <p:cNvPr id="97301" name="Rectangle 21"/>
              <p:cNvSpPr>
                <a:spLocks noChangeArrowheads="1"/>
              </p:cNvSpPr>
              <p:nvPr/>
            </p:nvSpPr>
            <p:spPr bwMode="auto">
              <a:xfrm>
                <a:off x="2426" y="1706"/>
                <a:ext cx="91" cy="91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endParaRPr lang="de-DE" b="1">
                  <a:latin typeface="Times New Roman" pitchFamily="18" charset="0"/>
                </a:endParaRPr>
              </a:p>
            </p:txBody>
          </p:sp>
          <p:sp>
            <p:nvSpPr>
              <p:cNvPr id="97302" name="Line 22"/>
              <p:cNvSpPr>
                <a:spLocks noChangeShapeType="1"/>
              </p:cNvSpPr>
              <p:nvPr/>
            </p:nvSpPr>
            <p:spPr bwMode="auto">
              <a:xfrm>
                <a:off x="2426" y="1752"/>
                <a:ext cx="91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de-DE"/>
              </a:p>
            </p:txBody>
          </p:sp>
        </p:grpSp>
        <p:sp>
          <p:nvSpPr>
            <p:cNvPr id="97303" name="Line 23"/>
            <p:cNvSpPr>
              <a:spLocks noChangeShapeType="1"/>
            </p:cNvSpPr>
            <p:nvPr/>
          </p:nvSpPr>
          <p:spPr bwMode="auto">
            <a:xfrm>
              <a:off x="2472" y="1163"/>
              <a:ext cx="0" cy="36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ysDot"/>
              <a:round/>
              <a:headEnd/>
              <a:tailEnd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97304" name="Text Box 24"/>
            <p:cNvSpPr txBox="1">
              <a:spLocks noChangeArrowheads="1"/>
            </p:cNvSpPr>
            <p:nvPr/>
          </p:nvSpPr>
          <p:spPr bwMode="auto">
            <a:xfrm>
              <a:off x="2609" y="1434"/>
              <a:ext cx="644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b="1"/>
                <a:t>Boletus</a:t>
              </a:r>
            </a:p>
          </p:txBody>
        </p:sp>
        <p:sp>
          <p:nvSpPr>
            <p:cNvPr id="97305" name="Line 25"/>
            <p:cNvSpPr>
              <a:spLocks noChangeShapeType="1"/>
            </p:cNvSpPr>
            <p:nvPr/>
          </p:nvSpPr>
          <p:spPr bwMode="auto">
            <a:xfrm>
              <a:off x="2518" y="1570"/>
              <a:ext cx="13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ysDot"/>
              <a:round/>
              <a:headEnd/>
              <a:tailEnd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97306" name="Line 26"/>
            <p:cNvSpPr>
              <a:spLocks noChangeShapeType="1"/>
            </p:cNvSpPr>
            <p:nvPr/>
          </p:nvSpPr>
          <p:spPr bwMode="auto">
            <a:xfrm>
              <a:off x="2472" y="1525"/>
              <a:ext cx="0" cy="9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97307" name="Line 27"/>
            <p:cNvSpPr>
              <a:spLocks noChangeShapeType="1"/>
            </p:cNvSpPr>
            <p:nvPr/>
          </p:nvSpPr>
          <p:spPr bwMode="auto">
            <a:xfrm>
              <a:off x="2472" y="1615"/>
              <a:ext cx="0" cy="18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ysDot"/>
              <a:round/>
              <a:headEnd/>
              <a:tailEnd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97308" name="Line 28"/>
            <p:cNvSpPr>
              <a:spLocks noChangeShapeType="1"/>
            </p:cNvSpPr>
            <p:nvPr/>
          </p:nvSpPr>
          <p:spPr bwMode="auto">
            <a:xfrm>
              <a:off x="2472" y="1797"/>
              <a:ext cx="13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ysDot"/>
              <a:round/>
              <a:headEnd/>
              <a:tailEnd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97309" name="Text Box 29"/>
            <p:cNvSpPr txBox="1">
              <a:spLocks noChangeArrowheads="1"/>
            </p:cNvSpPr>
            <p:nvPr/>
          </p:nvSpPr>
          <p:spPr bwMode="auto">
            <a:xfrm>
              <a:off x="2609" y="1706"/>
              <a:ext cx="588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b="1"/>
                <a:t>Suillus</a:t>
              </a:r>
            </a:p>
          </p:txBody>
        </p:sp>
      </p:grpSp>
      <p:pic>
        <p:nvPicPr>
          <p:cNvPr id="97311" name="Picture 31" descr="woolp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43775" y="3681413"/>
            <a:ext cx="1719263" cy="2447925"/>
          </a:xfrm>
          <a:prstGeom prst="rect">
            <a:avLst/>
          </a:prstGeom>
          <a:noFill/>
        </p:spPr>
      </p:pic>
      <p:pic>
        <p:nvPicPr>
          <p:cNvPr id="97310" name="Picture 30" descr="Chrooghomphus-auf-Rhizopogon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463" y="4545013"/>
            <a:ext cx="2786062" cy="183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7285" name="Picture 5" descr="Rhizopogon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835150" y="4149725"/>
            <a:ext cx="3317875" cy="2185988"/>
          </a:xfrm>
          <a:prstGeom prst="rect">
            <a:avLst/>
          </a:prstGeom>
          <a:noFill/>
        </p:spPr>
      </p:pic>
      <p:pic>
        <p:nvPicPr>
          <p:cNvPr id="97286" name="Picture 6" descr="Rhizopogon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31800" y="2924175"/>
            <a:ext cx="2832100" cy="1911350"/>
          </a:xfrm>
          <a:prstGeom prst="rect">
            <a:avLst/>
          </a:prstGeom>
          <a:noFill/>
        </p:spPr>
      </p:pic>
      <p:pic>
        <p:nvPicPr>
          <p:cNvPr id="97287" name="Picture 7" descr="Föhre im Naturpark Altmühltal bei Beilngries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79388" y="1268413"/>
            <a:ext cx="2700337" cy="199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7317" name="Picture 37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87338" y="3536950"/>
            <a:ext cx="2230437" cy="2682875"/>
          </a:xfrm>
          <a:prstGeom prst="rect">
            <a:avLst/>
          </a:prstGeom>
          <a:noFill/>
          <a:ln w="127000">
            <a:solidFill>
              <a:schemeClr val="bg1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3000"/>
                                        <p:tgtEl>
                                          <p:spTgt spid="97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7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7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72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73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73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500"/>
                            </p:stCondLst>
                            <p:childTnLst>
                              <p:par>
                                <p:cTn id="2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97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7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331913" y="188913"/>
            <a:ext cx="7632700" cy="79216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de-DE"/>
              <a:t>DiversityCollection Client – Label Print </a:t>
            </a:r>
          </a:p>
        </p:txBody>
      </p:sp>
      <p:pic>
        <p:nvPicPr>
          <p:cNvPr id="80899" name="Picture 3"/>
          <p:cNvPicPr>
            <a:picLocks noChangeAspect="1" noChangeArrowheads="1"/>
          </p:cNvPicPr>
          <p:nvPr/>
        </p:nvPicPr>
        <p:blipFill>
          <a:blip r:embed="rId2" cstate="print"/>
          <a:srcRect l="2362" t="9450" r="42525" b="31500"/>
          <a:stretch>
            <a:fillRect/>
          </a:stretch>
        </p:blipFill>
        <p:spPr bwMode="auto">
          <a:xfrm>
            <a:off x="149225" y="1501775"/>
            <a:ext cx="3783013" cy="30400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80900" name="Picture 4"/>
          <p:cNvPicPr>
            <a:picLocks noChangeAspect="1" noChangeArrowheads="1"/>
          </p:cNvPicPr>
          <p:nvPr/>
        </p:nvPicPr>
        <p:blipFill>
          <a:blip r:embed="rId3" cstate="print"/>
          <a:srcRect l="2362" t="9450" r="42525" b="31500"/>
          <a:stretch>
            <a:fillRect/>
          </a:stretch>
        </p:blipFill>
        <p:spPr bwMode="auto">
          <a:xfrm>
            <a:off x="822325" y="3235325"/>
            <a:ext cx="3709988" cy="29797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80901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18025" y="1341438"/>
            <a:ext cx="4438650" cy="4486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0902" name="Text Box 6"/>
          <p:cNvSpPr txBox="1">
            <a:spLocks noChangeArrowheads="1"/>
          </p:cNvSpPr>
          <p:nvPr/>
        </p:nvSpPr>
        <p:spPr bwMode="auto">
          <a:xfrm>
            <a:off x="1987550" y="1936750"/>
            <a:ext cx="147955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>
            <a:spAutoFit/>
          </a:bodyPr>
          <a:lstStyle/>
          <a:p>
            <a:r>
              <a:rPr lang="de-DE" sz="4000" b="1">
                <a:solidFill>
                  <a:srgbClr val="0000FF"/>
                </a:solidFill>
              </a:rPr>
              <a:t>XSLT</a:t>
            </a:r>
          </a:p>
        </p:txBody>
      </p:sp>
      <p:sp>
        <p:nvSpPr>
          <p:cNvPr id="80903" name="Text Box 7"/>
          <p:cNvSpPr txBox="1">
            <a:spLocks noChangeArrowheads="1"/>
          </p:cNvSpPr>
          <p:nvPr/>
        </p:nvSpPr>
        <p:spPr bwMode="auto">
          <a:xfrm>
            <a:off x="2314575" y="4284663"/>
            <a:ext cx="1255713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>
            <a:spAutoFit/>
          </a:bodyPr>
          <a:lstStyle/>
          <a:p>
            <a:r>
              <a:rPr lang="de-DE" sz="4000" b="1">
                <a:solidFill>
                  <a:srgbClr val="0000FF"/>
                </a:solidFill>
              </a:rPr>
              <a:t>XML</a:t>
            </a:r>
          </a:p>
        </p:txBody>
      </p:sp>
      <p:sp>
        <p:nvSpPr>
          <p:cNvPr id="80904" name="AutoShape 8"/>
          <p:cNvSpPr>
            <a:spLocks noChangeArrowheads="1"/>
          </p:cNvSpPr>
          <p:nvPr/>
        </p:nvSpPr>
        <p:spPr bwMode="auto">
          <a:xfrm rot="6629556">
            <a:off x="3855244" y="2172494"/>
            <a:ext cx="431800" cy="1008062"/>
          </a:xfrm>
          <a:prstGeom prst="upArrow">
            <a:avLst>
              <a:gd name="adj1" fmla="val 50000"/>
              <a:gd name="adj2" fmla="val 58364"/>
            </a:avLst>
          </a:prstGeom>
          <a:gradFill rotWithShape="1">
            <a:gsLst>
              <a:gs pos="0">
                <a:srgbClr val="0000FF"/>
              </a:gs>
              <a:gs pos="100000">
                <a:srgbClr val="0000FF">
                  <a:gamma/>
                  <a:tint val="25490"/>
                  <a:invGamma/>
                  <a:alpha val="0"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80905" name="AutoShape 9"/>
          <p:cNvSpPr>
            <a:spLocks noChangeArrowheads="1"/>
          </p:cNvSpPr>
          <p:nvPr/>
        </p:nvSpPr>
        <p:spPr bwMode="auto">
          <a:xfrm rot="3891275">
            <a:off x="3847307" y="3872706"/>
            <a:ext cx="431800" cy="1008063"/>
          </a:xfrm>
          <a:prstGeom prst="upArrow">
            <a:avLst>
              <a:gd name="adj1" fmla="val 50000"/>
              <a:gd name="adj2" fmla="val 58364"/>
            </a:avLst>
          </a:prstGeom>
          <a:gradFill rotWithShape="1">
            <a:gsLst>
              <a:gs pos="0">
                <a:srgbClr val="0000FF"/>
              </a:gs>
              <a:gs pos="100000">
                <a:srgbClr val="0000FF">
                  <a:gamma/>
                  <a:tint val="25490"/>
                  <a:invGamma/>
                  <a:alpha val="0"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</p:spTree>
  </p:cSld>
  <p:clrMapOvr>
    <a:masterClrMapping/>
  </p:clrMapOvr>
  <p:transition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4" name="Rectangle 14"/>
          <p:cNvSpPr>
            <a:spLocks noChangeArrowheads="1"/>
          </p:cNvSpPr>
          <p:nvPr/>
        </p:nvSpPr>
        <p:spPr bwMode="auto">
          <a:xfrm>
            <a:off x="4932363" y="1412875"/>
            <a:ext cx="2016125" cy="4051300"/>
          </a:xfrm>
          <a:prstGeom prst="rect">
            <a:avLst/>
          </a:prstGeom>
          <a:solidFill>
            <a:srgbClr val="F9EFD3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30780" name="AutoShape 60"/>
          <p:cNvSpPr>
            <a:spLocks noChangeArrowheads="1"/>
          </p:cNvSpPr>
          <p:nvPr/>
        </p:nvSpPr>
        <p:spPr bwMode="auto">
          <a:xfrm>
            <a:off x="5551488" y="2871788"/>
            <a:ext cx="773112" cy="1041400"/>
          </a:xfrm>
          <a:prstGeom prst="flowChartMagneticDisk">
            <a:avLst/>
          </a:prstGeom>
          <a:gradFill rotWithShape="1">
            <a:gsLst>
              <a:gs pos="0">
                <a:srgbClr val="0066CC">
                  <a:gamma/>
                  <a:shade val="46275"/>
                  <a:invGamma/>
                </a:srgbClr>
              </a:gs>
              <a:gs pos="50000">
                <a:srgbClr val="0066CC"/>
              </a:gs>
              <a:gs pos="100000">
                <a:srgbClr val="0066CC">
                  <a:gamma/>
                  <a:shade val="46275"/>
                  <a:invGamma/>
                </a:srgbClr>
              </a:gs>
            </a:gsLst>
            <a:lin ang="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de-DE" sz="1200" b="1">
              <a:solidFill>
                <a:schemeClr val="bg1"/>
              </a:solidFill>
            </a:endParaRPr>
          </a:p>
        </p:txBody>
      </p:sp>
      <p:sp>
        <p:nvSpPr>
          <p:cNvPr id="30731" name="Rectangle 11"/>
          <p:cNvSpPr>
            <a:spLocks noChangeArrowheads="1"/>
          </p:cNvSpPr>
          <p:nvPr/>
        </p:nvSpPr>
        <p:spPr bwMode="auto">
          <a:xfrm>
            <a:off x="179388" y="1412875"/>
            <a:ext cx="4608512" cy="4051300"/>
          </a:xfrm>
          <a:prstGeom prst="rect">
            <a:avLst/>
          </a:prstGeom>
          <a:solidFill>
            <a:srgbClr val="D5ECF7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331913" y="188913"/>
            <a:ext cx="7632700" cy="79216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de-DE" sz="2400"/>
              <a:t>DiversityCollection: </a:t>
            </a:r>
            <a:br>
              <a:rPr lang="de-DE" sz="2400"/>
            </a:br>
            <a:r>
              <a:rPr lang="de-DE" sz="2400"/>
              <a:t>Export, Datenfluss, Präsentation im Internet</a:t>
            </a:r>
          </a:p>
        </p:txBody>
      </p:sp>
      <p:pic>
        <p:nvPicPr>
          <p:cNvPr id="30735" name="Picture 15" descr="linux_pingui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43663" y="1525588"/>
            <a:ext cx="363537" cy="431800"/>
          </a:xfrm>
          <a:prstGeom prst="rect">
            <a:avLst/>
          </a:prstGeom>
          <a:noFill/>
        </p:spPr>
      </p:pic>
      <p:pic>
        <p:nvPicPr>
          <p:cNvPr id="30736" name="Picture 16" descr="foreword_win-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1638" y="1562100"/>
            <a:ext cx="400050" cy="360363"/>
          </a:xfrm>
          <a:prstGeom prst="rect">
            <a:avLst/>
          </a:prstGeom>
          <a:noFill/>
        </p:spPr>
      </p:pic>
      <p:sp>
        <p:nvSpPr>
          <p:cNvPr id="30740" name="Rectangle 20"/>
          <p:cNvSpPr>
            <a:spLocks noChangeArrowheads="1"/>
          </p:cNvSpPr>
          <p:nvPr/>
        </p:nvSpPr>
        <p:spPr bwMode="auto">
          <a:xfrm>
            <a:off x="7092950" y="1412875"/>
            <a:ext cx="1871663" cy="4051300"/>
          </a:xfrm>
          <a:prstGeom prst="rect">
            <a:avLst/>
          </a:prstGeom>
          <a:solidFill>
            <a:srgbClr val="DBF3D9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de-DE"/>
          </a:p>
        </p:txBody>
      </p:sp>
      <p:pic>
        <p:nvPicPr>
          <p:cNvPr id="30745" name="Picture 25" descr="globe_icon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88350" y="1522413"/>
            <a:ext cx="439738" cy="439737"/>
          </a:xfrm>
          <a:prstGeom prst="rect">
            <a:avLst/>
          </a:prstGeom>
          <a:noFill/>
        </p:spPr>
      </p:pic>
      <p:pic>
        <p:nvPicPr>
          <p:cNvPr id="30746" name="Picture 26" descr="Abb_02_GBIFDataProvider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235825" y="3838575"/>
            <a:ext cx="1584325" cy="1471613"/>
          </a:xfrm>
          <a:prstGeom prst="rect">
            <a:avLst/>
          </a:prstGeom>
          <a:noFill/>
        </p:spPr>
      </p:pic>
      <p:grpSp>
        <p:nvGrpSpPr>
          <p:cNvPr id="30774" name="Group 54"/>
          <p:cNvGrpSpPr>
            <a:grpSpLocks/>
          </p:cNvGrpSpPr>
          <p:nvPr/>
        </p:nvGrpSpPr>
        <p:grpSpPr bwMode="auto">
          <a:xfrm>
            <a:off x="395288" y="1989138"/>
            <a:ext cx="863600" cy="2395537"/>
            <a:chOff x="249" y="1377"/>
            <a:chExt cx="544" cy="1509"/>
          </a:xfrm>
        </p:grpSpPr>
        <p:pic>
          <p:nvPicPr>
            <p:cNvPr id="30741" name="Picture 21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249" y="2466"/>
              <a:ext cx="544" cy="4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30751" name="Picture 31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249" y="1921"/>
              <a:ext cx="544" cy="4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30752" name="Picture 32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249" y="1377"/>
              <a:ext cx="544" cy="4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sp>
        <p:nvSpPr>
          <p:cNvPr id="30754" name="Line 34"/>
          <p:cNvSpPr>
            <a:spLocks noChangeShapeType="1"/>
          </p:cNvSpPr>
          <p:nvPr/>
        </p:nvSpPr>
        <p:spPr bwMode="auto">
          <a:xfrm>
            <a:off x="1331913" y="2368550"/>
            <a:ext cx="360362" cy="287338"/>
          </a:xfrm>
          <a:prstGeom prst="line">
            <a:avLst/>
          </a:prstGeom>
          <a:noFill/>
          <a:ln w="38100">
            <a:solidFill>
              <a:schemeClr val="bg2"/>
            </a:solidFill>
            <a:round/>
            <a:headEnd type="triangle" w="med" len="med"/>
            <a:tailEnd type="triangle" w="med" len="med"/>
          </a:ln>
          <a:effectLst/>
        </p:spPr>
        <p:txBody>
          <a:bodyPr/>
          <a:lstStyle/>
          <a:p>
            <a:endParaRPr lang="de-DE"/>
          </a:p>
        </p:txBody>
      </p:sp>
      <p:pic>
        <p:nvPicPr>
          <p:cNvPr id="30757" name="Picture 37" descr="Abb_12_BSMmyxcoll_Search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235825" y="2368550"/>
            <a:ext cx="1582738" cy="1296988"/>
          </a:xfrm>
          <a:prstGeom prst="rect">
            <a:avLst/>
          </a:prstGeom>
          <a:noFill/>
        </p:spPr>
      </p:pic>
      <p:pic>
        <p:nvPicPr>
          <p:cNvPr id="30759" name="Picture 39" descr="Logo_biocase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580063" y="4456113"/>
            <a:ext cx="792162" cy="555625"/>
          </a:xfrm>
          <a:prstGeom prst="rect">
            <a:avLst/>
          </a:prstGeom>
          <a:noFill/>
        </p:spPr>
      </p:pic>
      <p:sp>
        <p:nvSpPr>
          <p:cNvPr id="30748" name="AutoShape 28"/>
          <p:cNvSpPr>
            <a:spLocks noChangeArrowheads="1"/>
          </p:cNvSpPr>
          <p:nvPr/>
        </p:nvSpPr>
        <p:spPr bwMode="auto">
          <a:xfrm>
            <a:off x="5551488" y="2655888"/>
            <a:ext cx="773112" cy="1041400"/>
          </a:xfrm>
          <a:prstGeom prst="flowChartMagneticDisk">
            <a:avLst/>
          </a:prstGeom>
          <a:gradFill rotWithShape="1">
            <a:gsLst>
              <a:gs pos="0">
                <a:srgbClr val="4E7E65">
                  <a:gamma/>
                  <a:shade val="46275"/>
                  <a:invGamma/>
                </a:srgbClr>
              </a:gs>
              <a:gs pos="50000">
                <a:srgbClr val="4E7E65"/>
              </a:gs>
              <a:gs pos="100000">
                <a:srgbClr val="4E7E65">
                  <a:gamma/>
                  <a:shade val="46275"/>
                  <a:invGamma/>
                </a:srgbClr>
              </a:gs>
            </a:gsLst>
            <a:lin ang="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de-DE" sz="1200" b="1">
                <a:solidFill>
                  <a:schemeClr val="bg1"/>
                </a:solidFill>
              </a:rPr>
              <a:t>CACHE</a:t>
            </a:r>
          </a:p>
        </p:txBody>
      </p:sp>
      <p:pic>
        <p:nvPicPr>
          <p:cNvPr id="30760" name="Picture 40" descr="postgres_logo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043613" y="3519488"/>
            <a:ext cx="444500" cy="458787"/>
          </a:xfrm>
          <a:prstGeom prst="rect">
            <a:avLst/>
          </a:prstGeom>
          <a:noFill/>
        </p:spPr>
      </p:pic>
      <p:sp>
        <p:nvSpPr>
          <p:cNvPr id="30765" name="Text Box 45"/>
          <p:cNvSpPr txBox="1">
            <a:spLocks noChangeArrowheads="1"/>
          </p:cNvSpPr>
          <p:nvPr/>
        </p:nvSpPr>
        <p:spPr bwMode="auto">
          <a:xfrm>
            <a:off x="6545263" y="4437063"/>
            <a:ext cx="506412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200" b="1"/>
              <a:t>XML</a:t>
            </a:r>
          </a:p>
        </p:txBody>
      </p:sp>
      <p:sp>
        <p:nvSpPr>
          <p:cNvPr id="30724" name="AutoShape 4"/>
          <p:cNvSpPr>
            <a:spLocks noChangeArrowheads="1"/>
          </p:cNvSpPr>
          <p:nvPr/>
        </p:nvSpPr>
        <p:spPr bwMode="auto">
          <a:xfrm>
            <a:off x="1835150" y="2655888"/>
            <a:ext cx="773113" cy="1041400"/>
          </a:xfrm>
          <a:prstGeom prst="flowChartMagneticDisk">
            <a:avLst/>
          </a:prstGeom>
          <a:gradFill rotWithShape="1">
            <a:gsLst>
              <a:gs pos="0">
                <a:srgbClr val="4E7E65">
                  <a:gamma/>
                  <a:shade val="46275"/>
                  <a:invGamma/>
                </a:srgbClr>
              </a:gs>
              <a:gs pos="50000">
                <a:srgbClr val="4E7E65"/>
              </a:gs>
              <a:gs pos="100000">
                <a:srgbClr val="4E7E65">
                  <a:gamma/>
                  <a:shade val="46275"/>
                  <a:invGamma/>
                </a:srgbClr>
              </a:gs>
            </a:gsLst>
            <a:lin ang="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pic>
        <p:nvPicPr>
          <p:cNvPr id="30766" name="Picture 46" descr="sql_server_logo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225675" y="3519488"/>
            <a:ext cx="795338" cy="250825"/>
          </a:xfrm>
          <a:prstGeom prst="rect">
            <a:avLst/>
          </a:prstGeom>
          <a:noFill/>
          <a:ln w="6350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30762" name="AutoShape 42"/>
          <p:cNvSpPr>
            <a:spLocks noChangeArrowheads="1"/>
          </p:cNvSpPr>
          <p:nvPr/>
        </p:nvSpPr>
        <p:spPr bwMode="auto">
          <a:xfrm>
            <a:off x="3419475" y="2655888"/>
            <a:ext cx="773113" cy="1041400"/>
          </a:xfrm>
          <a:prstGeom prst="flowChartMagneticDisk">
            <a:avLst/>
          </a:prstGeom>
          <a:gradFill rotWithShape="1">
            <a:gsLst>
              <a:gs pos="0">
                <a:srgbClr val="4E7E65">
                  <a:gamma/>
                  <a:shade val="46275"/>
                  <a:invGamma/>
                </a:srgbClr>
              </a:gs>
              <a:gs pos="50000">
                <a:srgbClr val="4E7E65"/>
              </a:gs>
              <a:gs pos="100000">
                <a:srgbClr val="4E7E65">
                  <a:gamma/>
                  <a:shade val="46275"/>
                  <a:invGamma/>
                </a:srgbClr>
              </a:gs>
            </a:gsLst>
            <a:lin ang="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de-DE" sz="1200" b="1">
                <a:solidFill>
                  <a:schemeClr val="bg1"/>
                </a:solidFill>
              </a:rPr>
              <a:t>CACHE</a:t>
            </a:r>
          </a:p>
        </p:txBody>
      </p:sp>
      <p:pic>
        <p:nvPicPr>
          <p:cNvPr id="30769" name="Picture 49" descr="sql_server_logo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819525" y="3519488"/>
            <a:ext cx="795338" cy="250825"/>
          </a:xfrm>
          <a:prstGeom prst="rect">
            <a:avLst/>
          </a:prstGeom>
          <a:noFill/>
          <a:ln w="6350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30770" name="Text Box 50"/>
          <p:cNvSpPr txBox="1">
            <a:spLocks noChangeArrowheads="1"/>
          </p:cNvSpPr>
          <p:nvPr/>
        </p:nvSpPr>
        <p:spPr bwMode="auto">
          <a:xfrm>
            <a:off x="179388" y="5608638"/>
            <a:ext cx="2089150" cy="576262"/>
          </a:xfrm>
          <a:prstGeom prst="rect">
            <a:avLst/>
          </a:prstGeom>
          <a:solidFill>
            <a:srgbClr val="D5ECF7"/>
          </a:solidFill>
          <a:ln w="9525" algn="ctr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de-DE" sz="1600"/>
              <a:t>Dateneingabe in</a:t>
            </a:r>
            <a:br>
              <a:rPr lang="de-DE" sz="1600"/>
            </a:br>
            <a:r>
              <a:rPr lang="de-DE" sz="1600" i="1"/>
              <a:t>DiversityCollection</a:t>
            </a:r>
          </a:p>
        </p:txBody>
      </p:sp>
      <p:sp>
        <p:nvSpPr>
          <p:cNvPr id="30771" name="Text Box 51"/>
          <p:cNvSpPr txBox="1">
            <a:spLocks noChangeArrowheads="1"/>
          </p:cNvSpPr>
          <p:nvPr/>
        </p:nvSpPr>
        <p:spPr bwMode="auto">
          <a:xfrm>
            <a:off x="2411413" y="5608638"/>
            <a:ext cx="2376487" cy="581025"/>
          </a:xfrm>
          <a:prstGeom prst="rect">
            <a:avLst/>
          </a:prstGeom>
          <a:solidFill>
            <a:srgbClr val="D5ECF7"/>
          </a:solidFill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/>
            <a:r>
              <a:rPr lang="de-DE" sz="1600"/>
              <a:t>Export ausgewählter</a:t>
            </a:r>
          </a:p>
          <a:p>
            <a:pPr algn="ctr"/>
            <a:r>
              <a:rPr lang="de-DE" sz="1600"/>
              <a:t>Datenfelder</a:t>
            </a:r>
          </a:p>
        </p:txBody>
      </p:sp>
      <p:sp>
        <p:nvSpPr>
          <p:cNvPr id="30772" name="Text Box 52"/>
          <p:cNvSpPr txBox="1">
            <a:spLocks noChangeArrowheads="1"/>
          </p:cNvSpPr>
          <p:nvPr/>
        </p:nvSpPr>
        <p:spPr bwMode="auto">
          <a:xfrm>
            <a:off x="4932363" y="5608638"/>
            <a:ext cx="2016125" cy="576262"/>
          </a:xfrm>
          <a:prstGeom prst="rect">
            <a:avLst/>
          </a:prstGeom>
          <a:solidFill>
            <a:srgbClr val="F9EFD3"/>
          </a:solidFill>
          <a:ln w="9525" algn="ctr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de-DE" sz="1100" b="1"/>
              <a:t>Spiegelung in PostgreSQL und autom. Generierung spezieller ABCD-Tabellen</a:t>
            </a:r>
          </a:p>
        </p:txBody>
      </p:sp>
      <p:sp>
        <p:nvSpPr>
          <p:cNvPr id="30773" name="Text Box 53"/>
          <p:cNvSpPr txBox="1">
            <a:spLocks noChangeArrowheads="1"/>
          </p:cNvSpPr>
          <p:nvPr/>
        </p:nvSpPr>
        <p:spPr bwMode="auto">
          <a:xfrm>
            <a:off x="7092950" y="5608638"/>
            <a:ext cx="1871663" cy="576262"/>
          </a:xfrm>
          <a:prstGeom prst="rect">
            <a:avLst/>
          </a:prstGeom>
          <a:solidFill>
            <a:srgbClr val="DBF3D9"/>
          </a:solidFill>
          <a:ln w="9525" algn="ctr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de-DE" sz="1600"/>
              <a:t>Präsentation </a:t>
            </a:r>
            <a:br>
              <a:rPr lang="de-DE" sz="1600"/>
            </a:br>
            <a:r>
              <a:rPr lang="de-DE" sz="1600"/>
              <a:t>im Internet</a:t>
            </a:r>
          </a:p>
        </p:txBody>
      </p:sp>
      <p:sp>
        <p:nvSpPr>
          <p:cNvPr id="30778" name="Line 58"/>
          <p:cNvSpPr>
            <a:spLocks noChangeShapeType="1"/>
          </p:cNvSpPr>
          <p:nvPr/>
        </p:nvSpPr>
        <p:spPr bwMode="auto">
          <a:xfrm>
            <a:off x="1331913" y="3160713"/>
            <a:ext cx="360362" cy="0"/>
          </a:xfrm>
          <a:prstGeom prst="line">
            <a:avLst/>
          </a:prstGeom>
          <a:noFill/>
          <a:ln w="38100">
            <a:solidFill>
              <a:schemeClr val="bg2"/>
            </a:solidFill>
            <a:round/>
            <a:headEnd type="triangle" w="med" len="med"/>
            <a:tailEnd type="triangle" w="med" len="med"/>
          </a:ln>
          <a:effectLst/>
        </p:spPr>
        <p:txBody>
          <a:bodyPr/>
          <a:lstStyle/>
          <a:p>
            <a:endParaRPr lang="de-DE"/>
          </a:p>
        </p:txBody>
      </p:sp>
      <p:sp>
        <p:nvSpPr>
          <p:cNvPr id="30779" name="Line 59"/>
          <p:cNvSpPr>
            <a:spLocks noChangeShapeType="1"/>
          </p:cNvSpPr>
          <p:nvPr/>
        </p:nvSpPr>
        <p:spPr bwMode="auto">
          <a:xfrm flipV="1">
            <a:off x="1331913" y="3736975"/>
            <a:ext cx="360362" cy="287338"/>
          </a:xfrm>
          <a:prstGeom prst="line">
            <a:avLst/>
          </a:prstGeom>
          <a:noFill/>
          <a:ln w="38100">
            <a:solidFill>
              <a:schemeClr val="bg2"/>
            </a:solidFill>
            <a:round/>
            <a:headEnd type="triangle" w="med" len="med"/>
            <a:tailEnd type="triangle" w="med" len="med"/>
          </a:ln>
          <a:effectLst/>
        </p:spPr>
        <p:txBody>
          <a:bodyPr/>
          <a:lstStyle/>
          <a:p>
            <a:endParaRPr lang="de-DE"/>
          </a:p>
        </p:txBody>
      </p:sp>
      <p:sp>
        <p:nvSpPr>
          <p:cNvPr id="30781" name="Line 61"/>
          <p:cNvSpPr>
            <a:spLocks noChangeShapeType="1"/>
          </p:cNvSpPr>
          <p:nvPr/>
        </p:nvSpPr>
        <p:spPr bwMode="auto">
          <a:xfrm>
            <a:off x="6443663" y="3160713"/>
            <a:ext cx="720725" cy="0"/>
          </a:xfrm>
          <a:prstGeom prst="line">
            <a:avLst/>
          </a:prstGeom>
          <a:noFill/>
          <a:ln w="38100">
            <a:solidFill>
              <a:schemeClr val="bg2"/>
            </a:solidFill>
            <a:round/>
            <a:headEnd type="triangle" w="med" len="med"/>
            <a:tailEnd type="triangle" w="med" len="med"/>
          </a:ln>
          <a:effectLst/>
        </p:spPr>
        <p:txBody>
          <a:bodyPr/>
          <a:lstStyle/>
          <a:p>
            <a:endParaRPr lang="de-DE"/>
          </a:p>
        </p:txBody>
      </p:sp>
      <p:sp>
        <p:nvSpPr>
          <p:cNvPr id="30782" name="Line 62"/>
          <p:cNvSpPr>
            <a:spLocks noChangeShapeType="1"/>
          </p:cNvSpPr>
          <p:nvPr/>
        </p:nvSpPr>
        <p:spPr bwMode="auto">
          <a:xfrm>
            <a:off x="6443663" y="4745038"/>
            <a:ext cx="720725" cy="0"/>
          </a:xfrm>
          <a:prstGeom prst="line">
            <a:avLst/>
          </a:prstGeom>
          <a:noFill/>
          <a:ln w="38100">
            <a:solidFill>
              <a:schemeClr val="bg2"/>
            </a:solidFill>
            <a:round/>
            <a:headEnd type="triangle" w="med" len="med"/>
            <a:tailEnd type="triangle" w="med" len="med"/>
          </a:ln>
          <a:effectLst/>
        </p:spPr>
        <p:txBody>
          <a:bodyPr/>
          <a:lstStyle/>
          <a:p>
            <a:endParaRPr lang="de-DE"/>
          </a:p>
        </p:txBody>
      </p:sp>
      <p:sp>
        <p:nvSpPr>
          <p:cNvPr id="30783" name="Line 63"/>
          <p:cNvSpPr>
            <a:spLocks noChangeShapeType="1"/>
          </p:cNvSpPr>
          <p:nvPr/>
        </p:nvSpPr>
        <p:spPr bwMode="auto">
          <a:xfrm flipV="1">
            <a:off x="5940425" y="4024313"/>
            <a:ext cx="0" cy="360362"/>
          </a:xfrm>
          <a:prstGeom prst="line">
            <a:avLst/>
          </a:prstGeom>
          <a:noFill/>
          <a:ln w="38100">
            <a:solidFill>
              <a:schemeClr val="bg2"/>
            </a:solidFill>
            <a:round/>
            <a:headEnd type="triangle" w="med" len="med"/>
            <a:tailEnd type="triangle" w="med" len="med"/>
          </a:ln>
          <a:effectLst/>
        </p:spPr>
        <p:txBody>
          <a:bodyPr/>
          <a:lstStyle/>
          <a:p>
            <a:endParaRPr lang="de-DE"/>
          </a:p>
        </p:txBody>
      </p:sp>
      <p:sp>
        <p:nvSpPr>
          <p:cNvPr id="30784" name="Line 64"/>
          <p:cNvSpPr>
            <a:spLocks noChangeShapeType="1"/>
          </p:cNvSpPr>
          <p:nvPr/>
        </p:nvSpPr>
        <p:spPr bwMode="auto">
          <a:xfrm>
            <a:off x="2700338" y="3160713"/>
            <a:ext cx="576262" cy="0"/>
          </a:xfrm>
          <a:prstGeom prst="line">
            <a:avLst/>
          </a:prstGeom>
          <a:noFill/>
          <a:ln w="152400">
            <a:solidFill>
              <a:schemeClr val="bg2"/>
            </a:solidFill>
            <a:round/>
            <a:headEnd/>
            <a:tailEnd type="triangle" w="sm" len="sm"/>
          </a:ln>
          <a:effectLst/>
        </p:spPr>
        <p:txBody>
          <a:bodyPr/>
          <a:lstStyle/>
          <a:p>
            <a:endParaRPr lang="de-DE"/>
          </a:p>
        </p:txBody>
      </p:sp>
      <p:sp>
        <p:nvSpPr>
          <p:cNvPr id="30785" name="Line 65"/>
          <p:cNvSpPr>
            <a:spLocks noChangeShapeType="1"/>
          </p:cNvSpPr>
          <p:nvPr/>
        </p:nvSpPr>
        <p:spPr bwMode="auto">
          <a:xfrm>
            <a:off x="4427538" y="3160713"/>
            <a:ext cx="865187" cy="0"/>
          </a:xfrm>
          <a:prstGeom prst="line">
            <a:avLst/>
          </a:prstGeom>
          <a:noFill/>
          <a:ln w="152400">
            <a:solidFill>
              <a:schemeClr val="bg2"/>
            </a:solidFill>
            <a:round/>
            <a:headEnd/>
            <a:tailEnd type="triangle" w="sm" len="sm"/>
          </a:ln>
          <a:effectLst/>
        </p:spPr>
        <p:txBody>
          <a:bodyPr/>
          <a:lstStyle/>
          <a:p>
            <a:endParaRPr lang="de-DE"/>
          </a:p>
        </p:txBody>
      </p:sp>
      <p:sp>
        <p:nvSpPr>
          <p:cNvPr id="30786" name="Text Box 66"/>
          <p:cNvSpPr txBox="1">
            <a:spLocks noChangeArrowheads="1"/>
          </p:cNvSpPr>
          <p:nvPr/>
        </p:nvSpPr>
        <p:spPr bwMode="auto">
          <a:xfrm>
            <a:off x="6329363" y="4816475"/>
            <a:ext cx="944562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200" i="1"/>
              <a:t>ABCD 2.06</a:t>
            </a:r>
          </a:p>
        </p:txBody>
      </p:sp>
      <p:sp>
        <p:nvSpPr>
          <p:cNvPr id="30787" name="Text Box 67"/>
          <p:cNvSpPr txBox="1">
            <a:spLocks noChangeArrowheads="1"/>
          </p:cNvSpPr>
          <p:nvPr/>
        </p:nvSpPr>
        <p:spPr bwMode="auto">
          <a:xfrm>
            <a:off x="6516688" y="2852738"/>
            <a:ext cx="471487" cy="639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r"/>
            <a:r>
              <a:rPr lang="de-DE" sz="1200" b="1"/>
              <a:t>CF</a:t>
            </a:r>
          </a:p>
          <a:p>
            <a:pPr algn="r"/>
            <a:endParaRPr lang="de-DE" sz="1200" b="1"/>
          </a:p>
          <a:p>
            <a:pPr algn="r"/>
            <a:r>
              <a:rPr lang="de-DE" sz="1200" b="1"/>
              <a:t>JSP</a:t>
            </a:r>
          </a:p>
        </p:txBody>
      </p:sp>
      <p:sp>
        <p:nvSpPr>
          <p:cNvPr id="30788" name="WordArt 68"/>
          <p:cNvSpPr>
            <a:spLocks noChangeArrowheads="1" noChangeShapeType="1" noTextEdit="1"/>
          </p:cNvSpPr>
          <p:nvPr/>
        </p:nvSpPr>
        <p:spPr bwMode="auto">
          <a:xfrm>
            <a:off x="5657850" y="3681413"/>
            <a:ext cx="427038" cy="174625"/>
          </a:xfrm>
          <a:prstGeom prst="rect">
            <a:avLst/>
          </a:prstGeom>
        </p:spPr>
        <p:txBody>
          <a:bodyPr wrap="none" fromWordArt="1">
            <a:prstTxWarp prst="textCanDown">
              <a:avLst>
                <a:gd name="adj" fmla="val 33333"/>
              </a:avLst>
            </a:prstTxWarp>
          </a:bodyPr>
          <a:lstStyle/>
          <a:p>
            <a:pPr algn="ctr"/>
            <a:r>
              <a:rPr lang="de-DE" sz="1200" kern="10">
                <a:ln w="9525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chemeClr val="bg1"/>
                </a:solidFill>
                <a:latin typeface="Tahoma"/>
                <a:ea typeface="Tahoma"/>
                <a:cs typeface="Tahoma"/>
              </a:rPr>
              <a:t>ABCD     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07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07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07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07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07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07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07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07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07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07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307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07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07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07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07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07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8" dur="500"/>
                                        <p:tgtEl>
                                          <p:spTgt spid="307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07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000"/>
                            </p:stCondLst>
                            <p:childTnLst>
                              <p:par>
                                <p:cTn id="7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307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07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07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500"/>
                            </p:stCondLst>
                            <p:childTnLst>
                              <p:par>
                                <p:cTn id="8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307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34" grpId="0" animBg="1"/>
      <p:bldP spid="30780" grpId="0" animBg="1"/>
      <p:bldP spid="30740" grpId="0" animBg="1"/>
      <p:bldP spid="30748" grpId="0" animBg="1"/>
      <p:bldP spid="30765" grpId="1"/>
      <p:bldP spid="30762" grpId="0" animBg="1"/>
      <p:bldP spid="30771" grpId="0" animBg="1"/>
      <p:bldP spid="30772" grpId="0" animBg="1"/>
      <p:bldP spid="30773" grpId="0" animBg="1"/>
      <p:bldP spid="30781" grpId="0" animBg="1"/>
      <p:bldP spid="30782" grpId="0" animBg="1"/>
      <p:bldP spid="30783" grpId="0" animBg="1"/>
      <p:bldP spid="30784" grpId="0" animBg="1"/>
      <p:bldP spid="30785" grpId="0" animBg="1"/>
      <p:bldP spid="30786" grpId="0"/>
      <p:bldP spid="30787" grpId="1"/>
      <p:bldP spid="30788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331913" y="188913"/>
            <a:ext cx="7632700" cy="79216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de-DE" sz="2400"/>
              <a:t>DiversityCollection:</a:t>
            </a:r>
            <a:br>
              <a:rPr lang="de-DE" sz="2400"/>
            </a:br>
            <a:r>
              <a:rPr lang="de-DE" sz="2400"/>
              <a:t>Webschnittstellen – Detailansicht, Verknüpfung</a:t>
            </a:r>
          </a:p>
        </p:txBody>
      </p:sp>
      <p:pic>
        <p:nvPicPr>
          <p:cNvPr id="35844" name="Picture 4" descr="Abb_3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5588" y="1412875"/>
            <a:ext cx="6646862" cy="4678363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2"/>
          <p:cNvSpPr>
            <a:spLocks noChangeArrowheads="1"/>
          </p:cNvSpPr>
          <p:nvPr/>
        </p:nvSpPr>
        <p:spPr bwMode="auto">
          <a:xfrm>
            <a:off x="2159000" y="1736725"/>
            <a:ext cx="4824413" cy="1046163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bg1">
                  <a:lumMod val="75000"/>
                </a:schemeClr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de-DE" sz="2000" b="1"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Biodiversity data</a:t>
            </a:r>
          </a:p>
        </p:txBody>
      </p:sp>
      <p:graphicFrame>
        <p:nvGraphicFramePr>
          <p:cNvPr id="3" name="Object 4"/>
          <p:cNvGraphicFramePr>
            <a:graphicFrameLocks noChangeAspect="1"/>
          </p:cNvGraphicFramePr>
          <p:nvPr/>
        </p:nvGraphicFramePr>
        <p:xfrm>
          <a:off x="232918" y="1673352"/>
          <a:ext cx="712788" cy="1081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3743" name="Image" r:id="rId3" imgW="2539683" imgH="3847619" progId="Photoshop.Image.7">
                  <p:embed/>
                </p:oleObj>
              </mc:Choice>
              <mc:Fallback>
                <p:oleObj name="Image" r:id="rId3" imgW="2539683" imgH="3847619" progId="Photoshop.Image.7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2918" y="1673352"/>
                        <a:ext cx="712788" cy="10810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68538" y="2770442"/>
            <a:ext cx="1368425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AutoShape 6"/>
          <p:cNvSpPr>
            <a:spLocks noChangeArrowheads="1"/>
          </p:cNvSpPr>
          <p:nvPr/>
        </p:nvSpPr>
        <p:spPr bwMode="auto">
          <a:xfrm>
            <a:off x="4032250" y="2781300"/>
            <a:ext cx="1081088" cy="1511300"/>
          </a:xfrm>
          <a:prstGeom prst="upArrow">
            <a:avLst>
              <a:gd name="adj1" fmla="val 56537"/>
              <a:gd name="adj2" fmla="val 56190"/>
            </a:avLst>
          </a:prstGeom>
          <a:gradFill rotWithShape="1">
            <a:gsLst>
              <a:gs pos="0">
                <a:srgbClr val="C0C0C0"/>
              </a:gs>
              <a:gs pos="100000">
                <a:srgbClr val="C0C0C0">
                  <a:gamma/>
                  <a:shade val="3922"/>
                  <a:invGamma/>
                  <a:alpha val="0"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1620838" y="3370517"/>
            <a:ext cx="5867400" cy="1439862"/>
          </a:xfrm>
          <a:prstGeom prst="rect">
            <a:avLst/>
          </a:prstGeom>
          <a:gradFill rotWithShape="1">
            <a:gsLst>
              <a:gs pos="0">
                <a:srgbClr val="C0C0C0">
                  <a:gamma/>
                  <a:shade val="50980"/>
                  <a:invGamma/>
                  <a:alpha val="80000"/>
                </a:srgbClr>
              </a:gs>
              <a:gs pos="100000">
                <a:srgbClr val="C0C0C0">
                  <a:alpha val="0"/>
                </a:srgbClr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de-DE"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Thesauri</a:t>
            </a:r>
          </a:p>
        </p:txBody>
      </p:sp>
      <p:graphicFrame>
        <p:nvGraphicFramePr>
          <p:cNvPr id="7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35151999"/>
              </p:ext>
            </p:extLst>
          </p:nvPr>
        </p:nvGraphicFramePr>
        <p:xfrm>
          <a:off x="523970" y="4359529"/>
          <a:ext cx="611188" cy="901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3744" name="Image" r:id="rId6" imgW="1955556" imgH="2882540" progId="Photoshop.Image.7">
                  <p:embed/>
                </p:oleObj>
              </mc:Choice>
              <mc:Fallback>
                <p:oleObj name="Image" r:id="rId6" imgW="1955556" imgH="2882540" progId="Photoshop.Image.7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3970" y="4359529"/>
                        <a:ext cx="611188" cy="901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AutoShape 22"/>
          <p:cNvSpPr>
            <a:spLocks noChangeArrowheads="1"/>
          </p:cNvSpPr>
          <p:nvPr/>
        </p:nvSpPr>
        <p:spPr bwMode="auto">
          <a:xfrm>
            <a:off x="829564" y="1676845"/>
            <a:ext cx="2339975" cy="793750"/>
          </a:xfrm>
          <a:prstGeom prst="can">
            <a:avLst>
              <a:gd name="adj" fmla="val 39398"/>
            </a:avLst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de-DE" b="1"/>
          </a:p>
        </p:txBody>
      </p:sp>
      <p:sp>
        <p:nvSpPr>
          <p:cNvPr id="9" name="WordArt 23"/>
          <p:cNvSpPr>
            <a:spLocks noChangeArrowheads="1" noChangeShapeType="1" noTextEdit="1"/>
          </p:cNvSpPr>
          <p:nvPr/>
        </p:nvSpPr>
        <p:spPr bwMode="auto">
          <a:xfrm>
            <a:off x="1235964" y="2061020"/>
            <a:ext cx="1609725" cy="317500"/>
          </a:xfrm>
          <a:prstGeom prst="rect">
            <a:avLst/>
          </a:prstGeom>
        </p:spPr>
        <p:txBody>
          <a:bodyPr wrap="none" fromWordArt="1">
            <a:prstTxWarp prst="textCanDown">
              <a:avLst>
                <a:gd name="adj" fmla="val 24903"/>
              </a:avLst>
            </a:prstTxWarp>
          </a:bodyPr>
          <a:lstStyle/>
          <a:p>
            <a:pPr algn="ctr"/>
            <a:r>
              <a:rPr lang="de-DE" sz="1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ahoma"/>
                <a:ea typeface="Tahoma"/>
                <a:cs typeface="Tahoma"/>
              </a:rPr>
              <a:t> DiversityCollection </a:t>
            </a:r>
          </a:p>
        </p:txBody>
      </p:sp>
      <p:pic>
        <p:nvPicPr>
          <p:cNvPr id="10" name="Picture 24" descr="Morpho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96558" y="1475359"/>
            <a:ext cx="863600" cy="700088"/>
          </a:xfrm>
          <a:prstGeom prst="rect">
            <a:avLst/>
          </a:prstGeom>
          <a:noFill/>
        </p:spPr>
      </p:pic>
      <p:grpSp>
        <p:nvGrpSpPr>
          <p:cNvPr id="11" name="Group 25"/>
          <p:cNvGrpSpPr>
            <a:grpSpLocks/>
          </p:cNvGrpSpPr>
          <p:nvPr/>
        </p:nvGrpSpPr>
        <p:grpSpPr bwMode="auto">
          <a:xfrm>
            <a:off x="6315266" y="1833563"/>
            <a:ext cx="2339975" cy="793750"/>
            <a:chOff x="453" y="1389"/>
            <a:chExt cx="1474" cy="500"/>
          </a:xfrm>
        </p:grpSpPr>
        <p:sp>
          <p:nvSpPr>
            <p:cNvPr id="12" name="AutoShape 26"/>
            <p:cNvSpPr>
              <a:spLocks noChangeArrowheads="1"/>
            </p:cNvSpPr>
            <p:nvPr/>
          </p:nvSpPr>
          <p:spPr bwMode="auto">
            <a:xfrm>
              <a:off x="453" y="1389"/>
              <a:ext cx="1474" cy="500"/>
            </a:xfrm>
            <a:prstGeom prst="can">
              <a:avLst>
                <a:gd name="adj" fmla="val 39398"/>
              </a:avLst>
            </a:prstGeom>
            <a:gradFill rotWithShape="1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de-DE" b="1"/>
            </a:p>
          </p:txBody>
        </p:sp>
        <p:sp>
          <p:nvSpPr>
            <p:cNvPr id="13" name="WordArt 27"/>
            <p:cNvSpPr>
              <a:spLocks noChangeArrowheads="1" noChangeShapeType="1" noTextEdit="1"/>
            </p:cNvSpPr>
            <p:nvPr/>
          </p:nvSpPr>
          <p:spPr bwMode="auto">
            <a:xfrm>
              <a:off x="664" y="1616"/>
              <a:ext cx="1014" cy="200"/>
            </a:xfrm>
            <a:prstGeom prst="rect">
              <a:avLst/>
            </a:prstGeom>
          </p:spPr>
          <p:txBody>
            <a:bodyPr wrap="none" fromWordArt="1">
              <a:prstTxWarp prst="textCanDown">
                <a:avLst>
                  <a:gd name="adj" fmla="val 24903"/>
                </a:avLst>
              </a:prstTxWarp>
            </a:bodyPr>
            <a:lstStyle/>
            <a:p>
              <a:pPr algn="ctr"/>
              <a:r>
                <a:rPr lang="de-DE" sz="16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ahoma"/>
                  <a:ea typeface="Tahoma"/>
                  <a:cs typeface="Tahoma"/>
                </a:rPr>
                <a:t> DiversitySamplingPlots </a:t>
              </a:r>
            </a:p>
          </p:txBody>
        </p:sp>
      </p:grpSp>
      <p:grpSp>
        <p:nvGrpSpPr>
          <p:cNvPr id="14" name="Group 28"/>
          <p:cNvGrpSpPr>
            <a:grpSpLocks/>
          </p:cNvGrpSpPr>
          <p:nvPr/>
        </p:nvGrpSpPr>
        <p:grpSpPr bwMode="auto">
          <a:xfrm>
            <a:off x="7158038" y="2572766"/>
            <a:ext cx="1692275" cy="325438"/>
            <a:chOff x="771" y="1502"/>
            <a:chExt cx="2064" cy="545"/>
          </a:xfrm>
        </p:grpSpPr>
        <p:sp>
          <p:nvSpPr>
            <p:cNvPr id="15" name="AutoShape 29"/>
            <p:cNvSpPr>
              <a:spLocks noChangeArrowheads="1"/>
            </p:cNvSpPr>
            <p:nvPr/>
          </p:nvSpPr>
          <p:spPr bwMode="auto">
            <a:xfrm rot="10800000">
              <a:off x="771" y="1502"/>
              <a:ext cx="2064" cy="544"/>
            </a:xfrm>
            <a:custGeom>
              <a:avLst/>
              <a:gdLst>
                <a:gd name="G0" fmla="+- 5400 0 0"/>
                <a:gd name="G1" fmla="+- 21600 0 5400"/>
                <a:gd name="G2" fmla="*/ 5400 1 2"/>
                <a:gd name="G3" fmla="+- 21600 0 G2"/>
                <a:gd name="G4" fmla="+/ 5400 21600 2"/>
                <a:gd name="G5" fmla="+/ G1 0 2"/>
                <a:gd name="G6" fmla="*/ 21600 21600 5400"/>
                <a:gd name="G7" fmla="*/ G6 1 2"/>
                <a:gd name="G8" fmla="+- 21600 0 G7"/>
                <a:gd name="G9" fmla="*/ 21600 1 2"/>
                <a:gd name="G10" fmla="+- 5400 0 G9"/>
                <a:gd name="G11" fmla="?: G10 G8 0"/>
                <a:gd name="G12" fmla="?: G10 G7 21600"/>
                <a:gd name="T0" fmla="*/ 18900 w 21600"/>
                <a:gd name="T1" fmla="*/ 10800 h 21600"/>
                <a:gd name="T2" fmla="*/ 10800 w 21600"/>
                <a:gd name="T3" fmla="*/ 21600 h 21600"/>
                <a:gd name="T4" fmla="*/ 2700 w 21600"/>
                <a:gd name="T5" fmla="*/ 10800 h 21600"/>
                <a:gd name="T6" fmla="*/ 10800 w 21600"/>
                <a:gd name="T7" fmla="*/ 0 h 21600"/>
                <a:gd name="T8" fmla="*/ 4500 w 21600"/>
                <a:gd name="T9" fmla="*/ 4500 h 21600"/>
                <a:gd name="T10" fmla="*/ 17100 w 21600"/>
                <a:gd name="T11" fmla="*/ 171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folHlink"/>
                </a:gs>
                <a:gs pos="100000">
                  <a:schemeClr val="folHlink">
                    <a:gamma/>
                    <a:shade val="74510"/>
                    <a:invGamma/>
                  </a:schemeClr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6" name="Line 30"/>
            <p:cNvSpPr>
              <a:spLocks noChangeShapeType="1"/>
            </p:cNvSpPr>
            <p:nvPr/>
          </p:nvSpPr>
          <p:spPr bwMode="auto">
            <a:xfrm>
              <a:off x="1202" y="1593"/>
              <a:ext cx="117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17" name="Line 31"/>
            <p:cNvSpPr>
              <a:spLocks noChangeShapeType="1"/>
            </p:cNvSpPr>
            <p:nvPr/>
          </p:nvSpPr>
          <p:spPr bwMode="auto">
            <a:xfrm>
              <a:off x="1043" y="1752"/>
              <a:ext cx="151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18" name="Line 32"/>
            <p:cNvSpPr>
              <a:spLocks noChangeShapeType="1"/>
            </p:cNvSpPr>
            <p:nvPr/>
          </p:nvSpPr>
          <p:spPr bwMode="auto">
            <a:xfrm>
              <a:off x="1769" y="1502"/>
              <a:ext cx="0" cy="54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19" name="Line 33"/>
            <p:cNvSpPr>
              <a:spLocks noChangeShapeType="1"/>
            </p:cNvSpPr>
            <p:nvPr/>
          </p:nvSpPr>
          <p:spPr bwMode="auto">
            <a:xfrm flipH="1">
              <a:off x="1315" y="1502"/>
              <a:ext cx="227" cy="54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20" name="Line 34"/>
            <p:cNvSpPr>
              <a:spLocks noChangeShapeType="1"/>
            </p:cNvSpPr>
            <p:nvPr/>
          </p:nvSpPr>
          <p:spPr bwMode="auto">
            <a:xfrm>
              <a:off x="2041" y="1502"/>
              <a:ext cx="295" cy="54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DE"/>
            </a:p>
          </p:txBody>
        </p:sp>
      </p:grpSp>
      <p:grpSp>
        <p:nvGrpSpPr>
          <p:cNvPr id="21" name="Group 43"/>
          <p:cNvGrpSpPr>
            <a:grpSpLocks/>
          </p:cNvGrpSpPr>
          <p:nvPr/>
        </p:nvGrpSpPr>
        <p:grpSpPr bwMode="auto">
          <a:xfrm>
            <a:off x="395288" y="3130804"/>
            <a:ext cx="2339975" cy="793750"/>
            <a:chOff x="249" y="2228"/>
            <a:chExt cx="1474" cy="500"/>
          </a:xfrm>
        </p:grpSpPr>
        <p:sp>
          <p:nvSpPr>
            <p:cNvPr id="22" name="AutoShape 44"/>
            <p:cNvSpPr>
              <a:spLocks noChangeArrowheads="1"/>
            </p:cNvSpPr>
            <p:nvPr/>
          </p:nvSpPr>
          <p:spPr bwMode="auto">
            <a:xfrm>
              <a:off x="249" y="2228"/>
              <a:ext cx="1474" cy="500"/>
            </a:xfrm>
            <a:prstGeom prst="can">
              <a:avLst>
                <a:gd name="adj" fmla="val 39398"/>
              </a:avLst>
            </a:prstGeom>
            <a:gradFill rotWithShape="1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de-DE" b="1"/>
            </a:p>
          </p:txBody>
        </p:sp>
        <p:sp>
          <p:nvSpPr>
            <p:cNvPr id="23" name="WordArt 45"/>
            <p:cNvSpPr>
              <a:spLocks noChangeArrowheads="1" noChangeShapeType="1" noTextEdit="1"/>
            </p:cNvSpPr>
            <p:nvPr/>
          </p:nvSpPr>
          <p:spPr bwMode="auto">
            <a:xfrm>
              <a:off x="385" y="2482"/>
              <a:ext cx="1188" cy="200"/>
            </a:xfrm>
            <a:prstGeom prst="rect">
              <a:avLst/>
            </a:prstGeom>
          </p:spPr>
          <p:txBody>
            <a:bodyPr wrap="none" fromWordArt="1">
              <a:prstTxWarp prst="textCanDown">
                <a:avLst>
                  <a:gd name="adj" fmla="val 24903"/>
                </a:avLst>
              </a:prstTxWarp>
            </a:bodyPr>
            <a:lstStyle/>
            <a:p>
              <a:pPr algn="ctr"/>
              <a:r>
                <a:rPr lang="de-DE" sz="16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ahoma"/>
                  <a:ea typeface="Tahoma"/>
                  <a:cs typeface="Tahoma"/>
                </a:rPr>
                <a:t> DiversityTaxonNames </a:t>
              </a:r>
            </a:p>
          </p:txBody>
        </p:sp>
      </p:grpSp>
      <p:grpSp>
        <p:nvGrpSpPr>
          <p:cNvPr id="24" name="Group 46"/>
          <p:cNvGrpSpPr>
            <a:grpSpLocks/>
          </p:cNvGrpSpPr>
          <p:nvPr/>
        </p:nvGrpSpPr>
        <p:grpSpPr bwMode="auto">
          <a:xfrm>
            <a:off x="6443663" y="3226054"/>
            <a:ext cx="2339975" cy="793750"/>
            <a:chOff x="4059" y="2228"/>
            <a:chExt cx="1474" cy="500"/>
          </a:xfrm>
        </p:grpSpPr>
        <p:sp>
          <p:nvSpPr>
            <p:cNvPr id="25" name="AutoShape 47"/>
            <p:cNvSpPr>
              <a:spLocks noChangeArrowheads="1"/>
            </p:cNvSpPr>
            <p:nvPr/>
          </p:nvSpPr>
          <p:spPr bwMode="auto">
            <a:xfrm>
              <a:off x="4059" y="2228"/>
              <a:ext cx="1474" cy="500"/>
            </a:xfrm>
            <a:prstGeom prst="can">
              <a:avLst>
                <a:gd name="adj" fmla="val 39398"/>
              </a:avLst>
            </a:prstGeom>
            <a:gradFill rotWithShape="1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de-DE" b="1"/>
            </a:p>
          </p:txBody>
        </p:sp>
        <p:sp>
          <p:nvSpPr>
            <p:cNvPr id="26" name="WordArt 48"/>
            <p:cNvSpPr>
              <a:spLocks noChangeArrowheads="1" noChangeShapeType="1" noTextEdit="1"/>
            </p:cNvSpPr>
            <p:nvPr/>
          </p:nvSpPr>
          <p:spPr bwMode="auto">
            <a:xfrm>
              <a:off x="4260" y="2478"/>
              <a:ext cx="1092" cy="200"/>
            </a:xfrm>
            <a:prstGeom prst="rect">
              <a:avLst/>
            </a:prstGeom>
          </p:spPr>
          <p:txBody>
            <a:bodyPr wrap="none" fromWordArt="1">
              <a:prstTxWarp prst="textCanDown">
                <a:avLst>
                  <a:gd name="adj" fmla="val 24903"/>
                </a:avLst>
              </a:prstTxWarp>
            </a:bodyPr>
            <a:lstStyle/>
            <a:p>
              <a:pPr algn="ctr"/>
              <a:r>
                <a:rPr lang="de-DE" sz="16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ahoma"/>
                  <a:ea typeface="Tahoma"/>
                  <a:cs typeface="Tahoma"/>
                </a:rPr>
                <a:t> DiversityReferences </a:t>
              </a:r>
            </a:p>
          </p:txBody>
        </p:sp>
      </p:grpSp>
      <p:pic>
        <p:nvPicPr>
          <p:cNvPr id="27" name="Picture 49" descr="buecher_2"/>
          <p:cNvPicPr preferRelativeResize="0"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932488" y="2932367"/>
            <a:ext cx="863600" cy="725487"/>
          </a:xfrm>
          <a:prstGeom prst="rect">
            <a:avLst/>
          </a:prstGeom>
          <a:noFill/>
        </p:spPr>
      </p:pic>
      <p:grpSp>
        <p:nvGrpSpPr>
          <p:cNvPr id="28" name="Group 50"/>
          <p:cNvGrpSpPr>
            <a:grpSpLocks/>
          </p:cNvGrpSpPr>
          <p:nvPr/>
        </p:nvGrpSpPr>
        <p:grpSpPr bwMode="auto">
          <a:xfrm>
            <a:off x="1160558" y="4351592"/>
            <a:ext cx="2339975" cy="793750"/>
            <a:chOff x="499" y="2795"/>
            <a:chExt cx="1474" cy="500"/>
          </a:xfrm>
        </p:grpSpPr>
        <p:sp>
          <p:nvSpPr>
            <p:cNvPr id="29" name="AutoShape 51"/>
            <p:cNvSpPr>
              <a:spLocks noChangeArrowheads="1"/>
            </p:cNvSpPr>
            <p:nvPr/>
          </p:nvSpPr>
          <p:spPr bwMode="auto">
            <a:xfrm>
              <a:off x="499" y="2795"/>
              <a:ext cx="1474" cy="500"/>
            </a:xfrm>
            <a:prstGeom prst="can">
              <a:avLst>
                <a:gd name="adj" fmla="val 39398"/>
              </a:avLst>
            </a:prstGeom>
            <a:gradFill rotWithShape="1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de-DE" b="1"/>
            </a:p>
          </p:txBody>
        </p:sp>
        <p:sp>
          <p:nvSpPr>
            <p:cNvPr id="30" name="WordArt 52"/>
            <p:cNvSpPr>
              <a:spLocks noChangeArrowheads="1" noChangeShapeType="1" noTextEdit="1"/>
            </p:cNvSpPr>
            <p:nvPr/>
          </p:nvSpPr>
          <p:spPr bwMode="auto">
            <a:xfrm>
              <a:off x="589" y="3022"/>
              <a:ext cx="1326" cy="200"/>
            </a:xfrm>
            <a:prstGeom prst="rect">
              <a:avLst/>
            </a:prstGeom>
          </p:spPr>
          <p:txBody>
            <a:bodyPr wrap="none" fromWordArt="1">
              <a:prstTxWarp prst="textCanDown">
                <a:avLst>
                  <a:gd name="adj" fmla="val 24903"/>
                </a:avLst>
              </a:prstTxWarp>
            </a:bodyPr>
            <a:lstStyle/>
            <a:p>
              <a:pPr algn="ctr"/>
              <a:r>
                <a:rPr lang="de-DE" sz="16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ahoma"/>
                  <a:ea typeface="Tahoma"/>
                  <a:cs typeface="Tahoma"/>
                </a:rPr>
                <a:t> DiversityScientificTerms </a:t>
              </a:r>
            </a:p>
          </p:txBody>
        </p:sp>
      </p:grpSp>
      <p:grpSp>
        <p:nvGrpSpPr>
          <p:cNvPr id="31" name="Group 53"/>
          <p:cNvGrpSpPr>
            <a:grpSpLocks/>
          </p:cNvGrpSpPr>
          <p:nvPr/>
        </p:nvGrpSpPr>
        <p:grpSpPr bwMode="auto">
          <a:xfrm>
            <a:off x="5737226" y="4343400"/>
            <a:ext cx="2339975" cy="793750"/>
            <a:chOff x="2132" y="2954"/>
            <a:chExt cx="1474" cy="500"/>
          </a:xfrm>
        </p:grpSpPr>
        <p:sp>
          <p:nvSpPr>
            <p:cNvPr id="32" name="AutoShape 54"/>
            <p:cNvSpPr>
              <a:spLocks noChangeArrowheads="1"/>
            </p:cNvSpPr>
            <p:nvPr/>
          </p:nvSpPr>
          <p:spPr bwMode="auto">
            <a:xfrm>
              <a:off x="2132" y="2954"/>
              <a:ext cx="1474" cy="500"/>
            </a:xfrm>
            <a:prstGeom prst="can">
              <a:avLst>
                <a:gd name="adj" fmla="val 39398"/>
              </a:avLst>
            </a:prstGeom>
            <a:gradFill rotWithShape="1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de-DE" b="1"/>
            </a:p>
          </p:txBody>
        </p:sp>
        <p:sp>
          <p:nvSpPr>
            <p:cNvPr id="33" name="WordArt 55"/>
            <p:cNvSpPr>
              <a:spLocks noChangeArrowheads="1" noChangeShapeType="1" noTextEdit="1"/>
            </p:cNvSpPr>
            <p:nvPr/>
          </p:nvSpPr>
          <p:spPr bwMode="auto">
            <a:xfrm>
              <a:off x="2381" y="3203"/>
              <a:ext cx="1008" cy="200"/>
            </a:xfrm>
            <a:prstGeom prst="rect">
              <a:avLst/>
            </a:prstGeom>
          </p:spPr>
          <p:txBody>
            <a:bodyPr wrap="none" fromWordArt="1">
              <a:prstTxWarp prst="textCanDown">
                <a:avLst>
                  <a:gd name="adj" fmla="val 24903"/>
                </a:avLst>
              </a:prstTxWarp>
            </a:bodyPr>
            <a:lstStyle/>
            <a:p>
              <a:pPr algn="ctr"/>
              <a:r>
                <a:rPr lang="de-DE" sz="16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ahoma"/>
                  <a:ea typeface="Tahoma"/>
                  <a:cs typeface="Tahoma"/>
                </a:rPr>
                <a:t>  DiversityAgents  </a:t>
              </a:r>
            </a:p>
          </p:txBody>
        </p:sp>
      </p:grpSp>
      <p:pic>
        <p:nvPicPr>
          <p:cNvPr id="37" name="Picture 67" descr="Berg"/>
          <p:cNvPicPr preferRelativeResize="0"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77933" y="4719892"/>
            <a:ext cx="1062037" cy="688975"/>
          </a:xfrm>
          <a:prstGeom prst="rect">
            <a:avLst/>
          </a:prstGeom>
          <a:noFill/>
        </p:spPr>
      </p:pic>
      <p:sp>
        <p:nvSpPr>
          <p:cNvPr id="40" name="Rectangle 18"/>
          <p:cNvSpPr>
            <a:spLocks noChangeArrowheads="1"/>
          </p:cNvSpPr>
          <p:nvPr/>
        </p:nvSpPr>
        <p:spPr bwMode="auto">
          <a:xfrm>
            <a:off x="0" y="5523738"/>
            <a:ext cx="9144000" cy="685800"/>
          </a:xfrm>
          <a:prstGeom prst="rect">
            <a:avLst/>
          </a:prstGeom>
          <a:gradFill rotWithShape="1">
            <a:gsLst>
              <a:gs pos="0">
                <a:srgbClr val="C0C0C0">
                  <a:alpha val="0"/>
                </a:srgbClr>
              </a:gs>
              <a:gs pos="50000">
                <a:srgbClr val="C0C0C0">
                  <a:gamma/>
                  <a:shade val="50980"/>
                  <a:invGamma/>
                  <a:alpha val="80000"/>
                </a:srgbClr>
              </a:gs>
              <a:gs pos="100000">
                <a:srgbClr val="C0C0C0">
                  <a:alpha val="0"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de-DE"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                                                                   Administration </a:t>
            </a:r>
          </a:p>
        </p:txBody>
      </p:sp>
      <p:grpSp>
        <p:nvGrpSpPr>
          <p:cNvPr id="41" name="Group 62"/>
          <p:cNvGrpSpPr>
            <a:grpSpLocks/>
          </p:cNvGrpSpPr>
          <p:nvPr/>
        </p:nvGrpSpPr>
        <p:grpSpPr bwMode="auto">
          <a:xfrm>
            <a:off x="3408458" y="5470084"/>
            <a:ext cx="2339975" cy="793750"/>
            <a:chOff x="4127" y="3566"/>
            <a:chExt cx="1474" cy="500"/>
          </a:xfrm>
        </p:grpSpPr>
        <p:sp>
          <p:nvSpPr>
            <p:cNvPr id="42" name="AutoShape 63"/>
            <p:cNvSpPr>
              <a:spLocks noChangeArrowheads="1"/>
            </p:cNvSpPr>
            <p:nvPr/>
          </p:nvSpPr>
          <p:spPr bwMode="auto">
            <a:xfrm>
              <a:off x="4127" y="3566"/>
              <a:ext cx="1474" cy="500"/>
            </a:xfrm>
            <a:prstGeom prst="can">
              <a:avLst>
                <a:gd name="adj" fmla="val 39398"/>
              </a:avLst>
            </a:prstGeom>
            <a:gradFill rotWithShape="1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de-DE" b="1"/>
            </a:p>
          </p:txBody>
        </p:sp>
        <p:sp>
          <p:nvSpPr>
            <p:cNvPr id="43" name="WordArt 64"/>
            <p:cNvSpPr>
              <a:spLocks noChangeArrowheads="1" noChangeShapeType="1" noTextEdit="1"/>
            </p:cNvSpPr>
            <p:nvPr/>
          </p:nvSpPr>
          <p:spPr bwMode="auto">
            <a:xfrm>
              <a:off x="4400" y="3820"/>
              <a:ext cx="1008" cy="200"/>
            </a:xfrm>
            <a:prstGeom prst="rect">
              <a:avLst/>
            </a:prstGeom>
          </p:spPr>
          <p:txBody>
            <a:bodyPr wrap="none" fromWordArt="1">
              <a:prstTxWarp prst="textCanDown">
                <a:avLst>
                  <a:gd name="adj" fmla="val 24903"/>
                </a:avLst>
              </a:prstTxWarp>
            </a:bodyPr>
            <a:lstStyle/>
            <a:p>
              <a:pPr algn="ctr"/>
              <a:r>
                <a:rPr lang="de-DE" sz="16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ahoma"/>
                  <a:ea typeface="Tahoma"/>
                  <a:cs typeface="Tahoma"/>
                </a:rPr>
                <a:t> DiversityProjects  </a:t>
              </a:r>
            </a:p>
          </p:txBody>
        </p:sp>
      </p:grpSp>
      <p:pic>
        <p:nvPicPr>
          <p:cNvPr id="44" name="Picture 65" descr="Schloss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174576" y="5455797"/>
            <a:ext cx="622300" cy="844550"/>
          </a:xfrm>
          <a:prstGeom prst="rect">
            <a:avLst/>
          </a:prstGeom>
          <a:noFill/>
        </p:spPr>
      </p:pic>
      <p:pic>
        <p:nvPicPr>
          <p:cNvPr id="45" name="Picture 66" descr="User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7626351" y="4695571"/>
            <a:ext cx="676276" cy="676275"/>
          </a:xfrm>
          <a:prstGeom prst="rect">
            <a:avLst/>
          </a:prstGeom>
          <a:noFill/>
        </p:spPr>
      </p:pic>
      <p:grpSp>
        <p:nvGrpSpPr>
          <p:cNvPr id="46" name="Group 35"/>
          <p:cNvGrpSpPr>
            <a:grpSpLocks/>
          </p:cNvGrpSpPr>
          <p:nvPr/>
        </p:nvGrpSpPr>
        <p:grpSpPr bwMode="auto">
          <a:xfrm>
            <a:off x="3649663" y="1058863"/>
            <a:ext cx="2339975" cy="793750"/>
            <a:chOff x="3175" y="799"/>
            <a:chExt cx="1474" cy="500"/>
          </a:xfrm>
        </p:grpSpPr>
        <p:sp>
          <p:nvSpPr>
            <p:cNvPr id="47" name="AutoShape 36"/>
            <p:cNvSpPr>
              <a:spLocks noChangeArrowheads="1"/>
            </p:cNvSpPr>
            <p:nvPr/>
          </p:nvSpPr>
          <p:spPr bwMode="auto">
            <a:xfrm>
              <a:off x="3175" y="799"/>
              <a:ext cx="1474" cy="500"/>
            </a:xfrm>
            <a:prstGeom prst="can">
              <a:avLst>
                <a:gd name="adj" fmla="val 39398"/>
              </a:avLst>
            </a:prstGeom>
            <a:gradFill rotWithShape="1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de-DE" b="1"/>
            </a:p>
          </p:txBody>
        </p:sp>
        <p:sp>
          <p:nvSpPr>
            <p:cNvPr id="48" name="WordArt 37"/>
            <p:cNvSpPr>
              <a:spLocks noChangeArrowheads="1" noChangeShapeType="1" noTextEdit="1"/>
            </p:cNvSpPr>
            <p:nvPr/>
          </p:nvSpPr>
          <p:spPr bwMode="auto">
            <a:xfrm>
              <a:off x="3338" y="1037"/>
              <a:ext cx="1152" cy="200"/>
            </a:xfrm>
            <a:prstGeom prst="rect">
              <a:avLst/>
            </a:prstGeom>
          </p:spPr>
          <p:txBody>
            <a:bodyPr wrap="none" fromWordArt="1">
              <a:prstTxWarp prst="textCanDown">
                <a:avLst>
                  <a:gd name="adj" fmla="val 24903"/>
                </a:avLst>
              </a:prstTxWarp>
            </a:bodyPr>
            <a:lstStyle/>
            <a:p>
              <a:pPr algn="ctr"/>
              <a:r>
                <a:rPr lang="de-DE" sz="16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ahoma"/>
                  <a:ea typeface="Tahoma"/>
                  <a:cs typeface="Tahoma"/>
                </a:rPr>
                <a:t> DiversityDescriptions </a:t>
              </a:r>
            </a:p>
          </p:txBody>
        </p:sp>
      </p:grpSp>
      <p:graphicFrame>
        <p:nvGraphicFramePr>
          <p:cNvPr id="49" name="Object 38"/>
          <p:cNvGraphicFramePr>
            <a:graphicFrameLocks noChangeAspect="1"/>
          </p:cNvGraphicFramePr>
          <p:nvPr/>
        </p:nvGraphicFramePr>
        <p:xfrm>
          <a:off x="5572125" y="927378"/>
          <a:ext cx="1628775" cy="5220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3745" name="Image" r:id="rId13" imgW="3009524" imgH="964739" progId="Photoshop.Image.7">
                  <p:embed/>
                </p:oleObj>
              </mc:Choice>
              <mc:Fallback>
                <p:oleObj name="Image" r:id="rId13" imgW="3009524" imgH="964739" progId="Photoshop.Image.7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72125" y="927378"/>
                        <a:ext cx="1628775" cy="522010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5" name="Gruppieren 34"/>
          <p:cNvGrpSpPr/>
          <p:nvPr/>
        </p:nvGrpSpPr>
        <p:grpSpPr>
          <a:xfrm>
            <a:off x="248744" y="208205"/>
            <a:ext cx="1159228" cy="860227"/>
            <a:chOff x="248744" y="208205"/>
            <a:chExt cx="1159228" cy="860227"/>
          </a:xfrm>
        </p:grpSpPr>
        <p:sp>
          <p:nvSpPr>
            <p:cNvPr id="50" name="Textfeld 178"/>
            <p:cNvSpPr txBox="1"/>
            <p:nvPr/>
          </p:nvSpPr>
          <p:spPr>
            <a:xfrm>
              <a:off x="248744" y="760655"/>
              <a:ext cx="115922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r>
                <a:rPr lang="de-DE" sz="1400" b="1"/>
                <a:t>SQL Server</a:t>
              </a:r>
            </a:p>
          </p:txBody>
        </p:sp>
        <p:pic>
          <p:nvPicPr>
            <p:cNvPr id="51" name="Picture 4"/>
            <p:cNvPicPr>
              <a:picLocks noChangeAspect="1" noChangeArrowheads="1"/>
            </p:cNvPicPr>
            <p:nvPr/>
          </p:nvPicPr>
          <p:blipFill>
            <a:blip r:embed="rId15" cstate="print"/>
            <a:srcRect/>
            <a:stretch>
              <a:fillRect/>
            </a:stretch>
          </p:blipFill>
          <p:spPr bwMode="auto">
            <a:xfrm>
              <a:off x="572594" y="208205"/>
              <a:ext cx="511528" cy="5524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pic>
        <p:nvPicPr>
          <p:cNvPr id="52" name="Picture 16" descr="foreword_win-logo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1503377" y="304248"/>
            <a:ext cx="400050" cy="36036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05572008"/>
      </p:ext>
    </p:extLst>
  </p:cSld>
  <p:clrMapOvr>
    <a:masterClrMapping/>
  </p:clrMapOvr>
  <p:transition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331913" y="188913"/>
            <a:ext cx="7632700" cy="79216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de-DE" sz="2400"/>
              <a:t>DiversityCollection: </a:t>
            </a:r>
            <a:br>
              <a:rPr lang="de-DE" sz="2400"/>
            </a:br>
            <a:r>
              <a:rPr lang="de-DE" sz="2400"/>
              <a:t>Webschnittstellen – GoogleMaps Webservice</a:t>
            </a:r>
          </a:p>
        </p:txBody>
      </p:sp>
      <p:pic>
        <p:nvPicPr>
          <p:cNvPr id="45062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55875" y="1827213"/>
            <a:ext cx="6397625" cy="4335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5063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825" y="1484313"/>
            <a:ext cx="3384550" cy="2293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5064" name="Rectangle 8"/>
          <p:cNvSpPr>
            <a:spLocks noChangeArrowheads="1"/>
          </p:cNvSpPr>
          <p:nvPr/>
        </p:nvSpPr>
        <p:spPr bwMode="auto">
          <a:xfrm>
            <a:off x="1809750" y="1989138"/>
            <a:ext cx="792163" cy="534987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</p:spTree>
  </p:cSld>
  <p:clrMapOvr>
    <a:masterClrMapping/>
  </p:clrMapOvr>
  <p:transition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4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7332" y="-212217"/>
            <a:ext cx="9677400" cy="713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AutoShape 6"/>
          <p:cNvSpPr>
            <a:spLocks noChangeArrowheads="1"/>
          </p:cNvSpPr>
          <p:nvPr/>
        </p:nvSpPr>
        <p:spPr bwMode="auto">
          <a:xfrm>
            <a:off x="338239" y="568050"/>
            <a:ext cx="395287" cy="1044575"/>
          </a:xfrm>
          <a:prstGeom prst="upArrow">
            <a:avLst>
              <a:gd name="adj1" fmla="val 50000"/>
              <a:gd name="adj2" fmla="val 66064"/>
            </a:avLst>
          </a:prstGeom>
          <a:gradFill rotWithShape="1">
            <a:gsLst>
              <a:gs pos="0">
                <a:srgbClr val="FF0000"/>
              </a:gs>
              <a:gs pos="100000">
                <a:srgbClr val="FF0000">
                  <a:gamma/>
                  <a:shade val="43137"/>
                  <a:invGamma/>
                  <a:alpha val="0"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5" name="AutoShape 8"/>
          <p:cNvSpPr>
            <a:spLocks noChangeArrowheads="1"/>
          </p:cNvSpPr>
          <p:nvPr/>
        </p:nvSpPr>
        <p:spPr bwMode="auto">
          <a:xfrm rot="5400000">
            <a:off x="7281068" y="370404"/>
            <a:ext cx="395288" cy="1044575"/>
          </a:xfrm>
          <a:prstGeom prst="upArrow">
            <a:avLst>
              <a:gd name="adj1" fmla="val 50000"/>
              <a:gd name="adj2" fmla="val 66064"/>
            </a:avLst>
          </a:prstGeom>
          <a:gradFill rotWithShape="1">
            <a:gsLst>
              <a:gs pos="0">
                <a:srgbClr val="FF0000"/>
              </a:gs>
              <a:gs pos="100000">
                <a:srgbClr val="FF0000">
                  <a:gamma/>
                  <a:shade val="43137"/>
                  <a:invGamma/>
                  <a:alpha val="0"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338240" y="1653082"/>
            <a:ext cx="2518638" cy="369332"/>
          </a:xfrm>
          <a:prstGeom prst="rect">
            <a:avLst/>
          </a:prstGeom>
          <a:gradFill rotWithShape="1">
            <a:gsLst>
              <a:gs pos="0">
                <a:schemeClr val="bg1">
                  <a:alpha val="55000"/>
                </a:schemeClr>
              </a:gs>
              <a:gs pos="100000">
                <a:schemeClr val="bg1">
                  <a:alpha val="55000"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b="1" dirty="0">
                <a:solidFill>
                  <a:srgbClr val="FF0000"/>
                </a:solidFill>
              </a:rPr>
              <a:t>1</a:t>
            </a:r>
            <a:r>
              <a:rPr lang="de-DE" dirty="0">
                <a:solidFill>
                  <a:srgbClr val="FF0000"/>
                </a:solidFill>
              </a:rPr>
              <a:t> – </a:t>
            </a:r>
            <a:r>
              <a:rPr lang="de-DE" dirty="0" err="1">
                <a:solidFill>
                  <a:srgbClr val="FF0000"/>
                </a:solidFill>
              </a:rPr>
              <a:t>create</a:t>
            </a:r>
            <a:r>
              <a:rPr lang="de-DE" dirty="0">
                <a:solidFill>
                  <a:srgbClr val="FF0000"/>
                </a:solidFill>
              </a:rPr>
              <a:t> </a:t>
            </a:r>
            <a:r>
              <a:rPr lang="de-DE" dirty="0" err="1">
                <a:solidFill>
                  <a:srgbClr val="FF0000"/>
                </a:solidFill>
              </a:rPr>
              <a:t>new</a:t>
            </a:r>
            <a:r>
              <a:rPr lang="de-DE" dirty="0">
                <a:solidFill>
                  <a:srgbClr val="FF0000"/>
                </a:solidFill>
              </a:rPr>
              <a:t> </a:t>
            </a:r>
            <a:r>
              <a:rPr lang="de-DE" dirty="0" err="1">
                <a:solidFill>
                  <a:srgbClr val="FF0000"/>
                </a:solidFill>
              </a:rPr>
              <a:t>project</a:t>
            </a:r>
            <a:endParaRPr lang="de-DE" dirty="0">
              <a:solidFill>
                <a:srgbClr val="FF0000"/>
              </a:solidFill>
            </a:endParaRPr>
          </a:p>
        </p:txBody>
      </p:sp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3648454" y="695047"/>
            <a:ext cx="3518912" cy="369332"/>
          </a:xfrm>
          <a:prstGeom prst="rect">
            <a:avLst/>
          </a:prstGeom>
          <a:gradFill rotWithShape="1">
            <a:gsLst>
              <a:gs pos="0">
                <a:schemeClr val="bg1">
                  <a:alpha val="55000"/>
                </a:schemeClr>
              </a:gs>
              <a:gs pos="100000">
                <a:schemeClr val="bg1">
                  <a:alpha val="55000"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b="1" dirty="0">
                <a:solidFill>
                  <a:srgbClr val="FF0000"/>
                </a:solidFill>
              </a:rPr>
              <a:t>2</a:t>
            </a:r>
            <a:r>
              <a:rPr lang="de-DE" dirty="0">
                <a:solidFill>
                  <a:srgbClr val="FF0000"/>
                </a:solidFill>
              </a:rPr>
              <a:t> </a:t>
            </a:r>
            <a:r>
              <a:rPr lang="de-DE">
                <a:solidFill>
                  <a:srgbClr val="FF0000"/>
                </a:solidFill>
              </a:rPr>
              <a:t>– click to enter </a:t>
            </a:r>
            <a:r>
              <a:rPr lang="de-DE" dirty="0" err="1">
                <a:solidFill>
                  <a:srgbClr val="FF0000"/>
                </a:solidFill>
              </a:rPr>
              <a:t>name</a:t>
            </a:r>
            <a:r>
              <a:rPr lang="de-DE" dirty="0">
                <a:solidFill>
                  <a:srgbClr val="FF0000"/>
                </a:solidFill>
              </a:rPr>
              <a:t> </a:t>
            </a:r>
            <a:r>
              <a:rPr lang="de-DE" dirty="0" err="1">
                <a:solidFill>
                  <a:srgbClr val="FF0000"/>
                </a:solidFill>
              </a:rPr>
              <a:t>of</a:t>
            </a:r>
            <a:r>
              <a:rPr lang="de-DE" dirty="0">
                <a:solidFill>
                  <a:srgbClr val="FF0000"/>
                </a:solidFill>
              </a:rPr>
              <a:t> </a:t>
            </a:r>
            <a:r>
              <a:rPr lang="de-DE" dirty="0" err="1">
                <a:solidFill>
                  <a:srgbClr val="FF0000"/>
                </a:solidFill>
              </a:rPr>
              <a:t>project</a:t>
            </a:r>
            <a:endParaRPr lang="de-DE" dirty="0">
              <a:solidFill>
                <a:srgbClr val="FF0000"/>
              </a:solidFill>
            </a:endParaRPr>
          </a:p>
        </p:txBody>
      </p:sp>
      <p:sp>
        <p:nvSpPr>
          <p:cNvPr id="10" name="AutoShape 7"/>
          <p:cNvSpPr>
            <a:spLocks noChangeArrowheads="1"/>
          </p:cNvSpPr>
          <p:nvPr/>
        </p:nvSpPr>
        <p:spPr bwMode="auto">
          <a:xfrm flipH="1" flipV="1">
            <a:off x="2774583" y="3678018"/>
            <a:ext cx="657225" cy="723900"/>
          </a:xfrm>
          <a:custGeom>
            <a:avLst/>
            <a:gdLst>
              <a:gd name="G0" fmla="+- 15126 0 0"/>
              <a:gd name="G1" fmla="+- 2912 0 0"/>
              <a:gd name="G2" fmla="+- 12158 0 2912"/>
              <a:gd name="G3" fmla="+- G2 0 2912"/>
              <a:gd name="G4" fmla="*/ G3 32768 32059"/>
              <a:gd name="G5" fmla="*/ G4 1 2"/>
              <a:gd name="G6" fmla="+- 21600 0 15126"/>
              <a:gd name="G7" fmla="*/ G6 2912 6079"/>
              <a:gd name="G8" fmla="+- G7 15126 0"/>
              <a:gd name="T0" fmla="*/ 15126 w 21600"/>
              <a:gd name="T1" fmla="*/ 0 h 21600"/>
              <a:gd name="T2" fmla="*/ 15126 w 21600"/>
              <a:gd name="T3" fmla="*/ 12158 h 21600"/>
              <a:gd name="T4" fmla="*/ 3237 w 21600"/>
              <a:gd name="T5" fmla="*/ 21600 h 21600"/>
              <a:gd name="T6" fmla="*/ 21600 w 21600"/>
              <a:gd name="T7" fmla="*/ 6079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G1 h 21600"/>
              <a:gd name="T14" fmla="*/ G8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close/>
              </a:path>
            </a:pathLst>
          </a:custGeom>
          <a:gradFill rotWithShape="1">
            <a:gsLst>
              <a:gs pos="0">
                <a:srgbClr val="FF0000"/>
              </a:gs>
              <a:gs pos="100000">
                <a:srgbClr val="FF0000">
                  <a:gamma/>
                  <a:shade val="0"/>
                  <a:invGamma/>
                  <a:alpha val="0"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13" name="Text Box 7"/>
          <p:cNvSpPr txBox="1">
            <a:spLocks noChangeArrowheads="1"/>
          </p:cNvSpPr>
          <p:nvPr/>
        </p:nvSpPr>
        <p:spPr bwMode="auto">
          <a:xfrm>
            <a:off x="2774582" y="3437204"/>
            <a:ext cx="3980577" cy="369332"/>
          </a:xfrm>
          <a:prstGeom prst="rect">
            <a:avLst/>
          </a:prstGeom>
          <a:gradFill rotWithShape="1">
            <a:gsLst>
              <a:gs pos="0">
                <a:schemeClr val="bg1">
                  <a:alpha val="55000"/>
                </a:schemeClr>
              </a:gs>
              <a:gs pos="100000">
                <a:schemeClr val="bg1">
                  <a:alpha val="55000"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b="1">
                <a:solidFill>
                  <a:srgbClr val="FF0000"/>
                </a:solidFill>
              </a:rPr>
              <a:t>3</a:t>
            </a:r>
            <a:r>
              <a:rPr lang="de-DE">
                <a:solidFill>
                  <a:srgbClr val="FF0000"/>
                </a:solidFill>
              </a:rPr>
              <a:t> </a:t>
            </a:r>
            <a:r>
              <a:rPr lang="de-DE" dirty="0">
                <a:solidFill>
                  <a:srgbClr val="FF0000"/>
                </a:solidFill>
              </a:rPr>
              <a:t>– check </a:t>
            </a:r>
            <a:r>
              <a:rPr lang="de-DE" dirty="0" err="1">
                <a:solidFill>
                  <a:srgbClr val="FF0000"/>
                </a:solidFill>
              </a:rPr>
              <a:t>that</a:t>
            </a:r>
            <a:r>
              <a:rPr lang="de-DE" dirty="0">
                <a:solidFill>
                  <a:srgbClr val="FF0000"/>
                </a:solidFill>
              </a:rPr>
              <a:t> </a:t>
            </a:r>
            <a:r>
              <a:rPr lang="de-DE" dirty="0" err="1">
                <a:solidFill>
                  <a:srgbClr val="FF0000"/>
                </a:solidFill>
              </a:rPr>
              <a:t>project</a:t>
            </a:r>
            <a:r>
              <a:rPr lang="de-DE" dirty="0">
                <a:solidFill>
                  <a:srgbClr val="FF0000"/>
                </a:solidFill>
              </a:rPr>
              <a:t> </a:t>
            </a:r>
            <a:r>
              <a:rPr lang="de-DE" dirty="0" err="1">
                <a:solidFill>
                  <a:srgbClr val="FF0000"/>
                </a:solidFill>
              </a:rPr>
              <a:t>has</a:t>
            </a:r>
            <a:r>
              <a:rPr lang="de-DE" dirty="0">
                <a:solidFill>
                  <a:srgbClr val="FF0000"/>
                </a:solidFill>
              </a:rPr>
              <a:t> </a:t>
            </a:r>
            <a:r>
              <a:rPr lang="de-DE" dirty="0" err="1">
                <a:solidFill>
                  <a:srgbClr val="FF0000"/>
                </a:solidFill>
              </a:rPr>
              <a:t>no</a:t>
            </a:r>
            <a:r>
              <a:rPr lang="de-DE" dirty="0">
                <a:solidFill>
                  <a:srgbClr val="FF0000"/>
                </a:solidFill>
              </a:rPr>
              <a:t> </a:t>
            </a:r>
            <a:r>
              <a:rPr lang="de-DE" dirty="0" err="1">
                <a:solidFill>
                  <a:srgbClr val="FF0000"/>
                </a:solidFill>
              </a:rPr>
              <a:t>parent</a:t>
            </a:r>
            <a:endParaRPr lang="de-DE" dirty="0">
              <a:solidFill>
                <a:srgbClr val="FF0000"/>
              </a:solidFill>
            </a:endParaRPr>
          </a:p>
        </p:txBody>
      </p:sp>
      <p:sp>
        <p:nvSpPr>
          <p:cNvPr id="16" name="AutoShape 7"/>
          <p:cNvSpPr>
            <a:spLocks noChangeArrowheads="1"/>
          </p:cNvSpPr>
          <p:nvPr/>
        </p:nvSpPr>
        <p:spPr bwMode="auto">
          <a:xfrm rot="10800000" flipH="1" flipV="1">
            <a:off x="8486770" y="604917"/>
            <a:ext cx="657225" cy="723900"/>
          </a:xfrm>
          <a:custGeom>
            <a:avLst/>
            <a:gdLst>
              <a:gd name="G0" fmla="+- 15126 0 0"/>
              <a:gd name="G1" fmla="+- 2912 0 0"/>
              <a:gd name="G2" fmla="+- 12158 0 2912"/>
              <a:gd name="G3" fmla="+- G2 0 2912"/>
              <a:gd name="G4" fmla="*/ G3 32768 32059"/>
              <a:gd name="G5" fmla="*/ G4 1 2"/>
              <a:gd name="G6" fmla="+- 21600 0 15126"/>
              <a:gd name="G7" fmla="*/ G6 2912 6079"/>
              <a:gd name="G8" fmla="+- G7 15126 0"/>
              <a:gd name="T0" fmla="*/ 15126 w 21600"/>
              <a:gd name="T1" fmla="*/ 0 h 21600"/>
              <a:gd name="T2" fmla="*/ 15126 w 21600"/>
              <a:gd name="T3" fmla="*/ 12158 h 21600"/>
              <a:gd name="T4" fmla="*/ 3237 w 21600"/>
              <a:gd name="T5" fmla="*/ 21600 h 21600"/>
              <a:gd name="T6" fmla="*/ 21600 w 21600"/>
              <a:gd name="T7" fmla="*/ 6079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G1 h 21600"/>
              <a:gd name="T14" fmla="*/ G8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close/>
              </a:path>
            </a:pathLst>
          </a:custGeom>
          <a:gradFill rotWithShape="1">
            <a:gsLst>
              <a:gs pos="0">
                <a:srgbClr val="FF0000"/>
              </a:gs>
              <a:gs pos="100000">
                <a:srgbClr val="FF0000">
                  <a:gamma/>
                  <a:shade val="0"/>
                  <a:invGamma/>
                  <a:alpha val="0"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17" name="Text Box 7"/>
          <p:cNvSpPr txBox="1">
            <a:spLocks noChangeArrowheads="1"/>
          </p:cNvSpPr>
          <p:nvPr/>
        </p:nvSpPr>
        <p:spPr bwMode="auto">
          <a:xfrm>
            <a:off x="7330683" y="1278119"/>
            <a:ext cx="1813317" cy="369332"/>
          </a:xfrm>
          <a:prstGeom prst="rect">
            <a:avLst/>
          </a:prstGeom>
          <a:gradFill rotWithShape="1">
            <a:gsLst>
              <a:gs pos="0">
                <a:schemeClr val="bg1">
                  <a:alpha val="55000"/>
                </a:schemeClr>
              </a:gs>
              <a:gs pos="100000">
                <a:schemeClr val="bg1">
                  <a:alpha val="55000"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b="1" dirty="0">
                <a:solidFill>
                  <a:srgbClr val="FF0000"/>
                </a:solidFill>
              </a:rPr>
              <a:t>4</a:t>
            </a:r>
            <a:r>
              <a:rPr lang="de-DE">
                <a:solidFill>
                  <a:srgbClr val="FF0000"/>
                </a:solidFill>
              </a:rPr>
              <a:t> </a:t>
            </a:r>
            <a:r>
              <a:rPr lang="de-DE" dirty="0">
                <a:solidFill>
                  <a:srgbClr val="FF0000"/>
                </a:solidFill>
              </a:rPr>
              <a:t>– save </a:t>
            </a:r>
            <a:r>
              <a:rPr lang="de-DE" dirty="0" err="1">
                <a:solidFill>
                  <a:srgbClr val="FF0000"/>
                </a:solidFill>
              </a:rPr>
              <a:t>project</a:t>
            </a:r>
            <a:endParaRPr lang="de-DE" dirty="0">
              <a:solidFill>
                <a:srgbClr val="FF0000"/>
              </a:solidFill>
            </a:endParaRPr>
          </a:p>
        </p:txBody>
      </p:sp>
      <p:sp>
        <p:nvSpPr>
          <p:cNvPr id="15" name="Rechteck 14"/>
          <p:cNvSpPr/>
          <p:nvPr/>
        </p:nvSpPr>
        <p:spPr>
          <a:xfrm>
            <a:off x="2371104" y="5824728"/>
            <a:ext cx="1060704" cy="2834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83402106"/>
      </p:ext>
    </p:extLst>
  </p:cSld>
  <p:clrMapOvr>
    <a:masterClrMapping/>
  </p:clrMapOvr>
  <p:transition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574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0624" y="-144058"/>
            <a:ext cx="9677400" cy="713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AutoShape 8"/>
          <p:cNvSpPr>
            <a:spLocks noChangeArrowheads="1"/>
          </p:cNvSpPr>
          <p:nvPr/>
        </p:nvSpPr>
        <p:spPr bwMode="auto">
          <a:xfrm rot="17383191">
            <a:off x="2926925" y="1419388"/>
            <a:ext cx="395288" cy="1044575"/>
          </a:xfrm>
          <a:prstGeom prst="upArrow">
            <a:avLst>
              <a:gd name="adj1" fmla="val 50000"/>
              <a:gd name="adj2" fmla="val 66064"/>
            </a:avLst>
          </a:prstGeom>
          <a:gradFill rotWithShape="1">
            <a:gsLst>
              <a:gs pos="0">
                <a:srgbClr val="FF0000"/>
              </a:gs>
              <a:gs pos="100000">
                <a:srgbClr val="FF0000">
                  <a:gamma/>
                  <a:shade val="43137"/>
                  <a:invGamma/>
                  <a:alpha val="0"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5" name="AutoShape 8"/>
          <p:cNvSpPr>
            <a:spLocks noChangeArrowheads="1"/>
          </p:cNvSpPr>
          <p:nvPr/>
        </p:nvSpPr>
        <p:spPr bwMode="auto">
          <a:xfrm rot="14311290">
            <a:off x="2920894" y="2260180"/>
            <a:ext cx="395288" cy="1044575"/>
          </a:xfrm>
          <a:prstGeom prst="upArrow">
            <a:avLst>
              <a:gd name="adj1" fmla="val 50000"/>
              <a:gd name="adj2" fmla="val 66064"/>
            </a:avLst>
          </a:prstGeom>
          <a:gradFill rotWithShape="1">
            <a:gsLst>
              <a:gs pos="0">
                <a:srgbClr val="FF0000"/>
              </a:gs>
              <a:gs pos="100000">
                <a:srgbClr val="FF0000">
                  <a:gamma/>
                  <a:shade val="43137"/>
                  <a:invGamma/>
                  <a:alpha val="0"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3682915" y="2095108"/>
            <a:ext cx="2826415" cy="369332"/>
          </a:xfrm>
          <a:prstGeom prst="rect">
            <a:avLst/>
          </a:prstGeom>
          <a:gradFill rotWithShape="1">
            <a:gsLst>
              <a:gs pos="0">
                <a:schemeClr val="bg1">
                  <a:alpha val="55000"/>
                </a:schemeClr>
              </a:gs>
              <a:gs pos="100000">
                <a:schemeClr val="bg1">
                  <a:alpha val="55000"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b="1" dirty="0">
                <a:solidFill>
                  <a:srgbClr val="FF0000"/>
                </a:solidFill>
              </a:rPr>
              <a:t>1</a:t>
            </a:r>
            <a:r>
              <a:rPr lang="de-DE" dirty="0">
                <a:solidFill>
                  <a:srgbClr val="FF0000"/>
                </a:solidFill>
              </a:rPr>
              <a:t> – additional </a:t>
            </a:r>
            <a:r>
              <a:rPr lang="de-DE" dirty="0" err="1">
                <a:solidFill>
                  <a:srgbClr val="FF0000"/>
                </a:solidFill>
              </a:rPr>
              <a:t>project</a:t>
            </a:r>
            <a:r>
              <a:rPr lang="de-DE" dirty="0">
                <a:solidFill>
                  <a:srgbClr val="FF0000"/>
                </a:solidFill>
              </a:rPr>
              <a:t> </a:t>
            </a:r>
            <a:r>
              <a:rPr lang="de-DE" dirty="0" err="1">
                <a:solidFill>
                  <a:srgbClr val="FF0000"/>
                </a:solidFill>
              </a:rPr>
              <a:t>data</a:t>
            </a:r>
            <a:endParaRPr lang="de-DE" dirty="0">
              <a:solidFill>
                <a:srgbClr val="FF0000"/>
              </a:solidFill>
            </a:endParaRPr>
          </a:p>
        </p:txBody>
      </p:sp>
      <p:sp>
        <p:nvSpPr>
          <p:cNvPr id="7" name="AutoShape 8"/>
          <p:cNvSpPr>
            <a:spLocks noChangeArrowheads="1"/>
          </p:cNvSpPr>
          <p:nvPr/>
        </p:nvSpPr>
        <p:spPr bwMode="auto">
          <a:xfrm rot="17383191">
            <a:off x="2929674" y="1157884"/>
            <a:ext cx="395499" cy="1044575"/>
          </a:xfrm>
          <a:prstGeom prst="upArrow">
            <a:avLst>
              <a:gd name="adj1" fmla="val 50000"/>
              <a:gd name="adj2" fmla="val 66064"/>
            </a:avLst>
          </a:prstGeom>
          <a:gradFill rotWithShape="1">
            <a:gsLst>
              <a:gs pos="0">
                <a:srgbClr val="FF0000"/>
              </a:gs>
              <a:gs pos="100000">
                <a:srgbClr val="FF0000">
                  <a:gamma/>
                  <a:shade val="43137"/>
                  <a:invGamma/>
                  <a:alpha val="0"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8" name="AutoShape 8"/>
          <p:cNvSpPr>
            <a:spLocks noChangeArrowheads="1"/>
          </p:cNvSpPr>
          <p:nvPr/>
        </p:nvSpPr>
        <p:spPr bwMode="auto">
          <a:xfrm rot="17383191">
            <a:off x="2926925" y="1686105"/>
            <a:ext cx="395288" cy="1044575"/>
          </a:xfrm>
          <a:prstGeom prst="upArrow">
            <a:avLst>
              <a:gd name="adj1" fmla="val 50000"/>
              <a:gd name="adj2" fmla="val 66064"/>
            </a:avLst>
          </a:prstGeom>
          <a:gradFill rotWithShape="1">
            <a:gsLst>
              <a:gs pos="0">
                <a:srgbClr val="FF0000"/>
              </a:gs>
              <a:gs pos="100000">
                <a:srgbClr val="FF0000">
                  <a:gamma/>
                  <a:shade val="43137"/>
                  <a:invGamma/>
                  <a:alpha val="0"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6172446" y="3311481"/>
            <a:ext cx="2287806" cy="369332"/>
          </a:xfrm>
          <a:prstGeom prst="rect">
            <a:avLst/>
          </a:prstGeom>
          <a:gradFill rotWithShape="1">
            <a:gsLst>
              <a:gs pos="0">
                <a:schemeClr val="bg1">
                  <a:alpha val="55000"/>
                </a:schemeClr>
              </a:gs>
              <a:gs pos="100000">
                <a:schemeClr val="bg1">
                  <a:alpha val="55000"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b="1" dirty="0">
                <a:solidFill>
                  <a:srgbClr val="FF0000"/>
                </a:solidFill>
              </a:rPr>
              <a:t>2 </a:t>
            </a:r>
            <a:r>
              <a:rPr lang="de-DE" dirty="0">
                <a:solidFill>
                  <a:srgbClr val="FF0000"/>
                </a:solidFill>
              </a:rPr>
              <a:t>– </a:t>
            </a:r>
            <a:r>
              <a:rPr lang="de-DE" dirty="0" err="1">
                <a:solidFill>
                  <a:srgbClr val="FF0000"/>
                </a:solidFill>
              </a:rPr>
              <a:t>select</a:t>
            </a:r>
            <a:r>
              <a:rPr lang="de-DE" dirty="0">
                <a:solidFill>
                  <a:srgbClr val="FF0000"/>
                </a:solidFill>
              </a:rPr>
              <a:t> </a:t>
            </a:r>
            <a:r>
              <a:rPr lang="de-DE">
                <a:solidFill>
                  <a:srgbClr val="FF0000"/>
                </a:solidFill>
              </a:rPr>
              <a:t>item “Sex</a:t>
            </a:r>
            <a:r>
              <a:rPr lang="de-DE" dirty="0">
                <a:solidFill>
                  <a:srgbClr val="FF0000"/>
                </a:solidFill>
              </a:rPr>
              <a:t>“</a:t>
            </a:r>
          </a:p>
        </p:txBody>
      </p:sp>
      <p:sp>
        <p:nvSpPr>
          <p:cNvPr id="11" name="AutoShape 7"/>
          <p:cNvSpPr>
            <a:spLocks noChangeArrowheads="1"/>
          </p:cNvSpPr>
          <p:nvPr/>
        </p:nvSpPr>
        <p:spPr bwMode="auto">
          <a:xfrm rot="5400000" flipV="1">
            <a:off x="5452514" y="3336792"/>
            <a:ext cx="715964" cy="723900"/>
          </a:xfrm>
          <a:custGeom>
            <a:avLst/>
            <a:gdLst>
              <a:gd name="G0" fmla="+- 15126 0 0"/>
              <a:gd name="G1" fmla="+- 2912 0 0"/>
              <a:gd name="G2" fmla="+- 12158 0 2912"/>
              <a:gd name="G3" fmla="+- G2 0 2912"/>
              <a:gd name="G4" fmla="*/ G3 32768 32059"/>
              <a:gd name="G5" fmla="*/ G4 1 2"/>
              <a:gd name="G6" fmla="+- 21600 0 15126"/>
              <a:gd name="G7" fmla="*/ G6 2912 6079"/>
              <a:gd name="G8" fmla="+- G7 15126 0"/>
              <a:gd name="T0" fmla="*/ 15126 w 21600"/>
              <a:gd name="T1" fmla="*/ 0 h 21600"/>
              <a:gd name="T2" fmla="*/ 15126 w 21600"/>
              <a:gd name="T3" fmla="*/ 12158 h 21600"/>
              <a:gd name="T4" fmla="*/ 3237 w 21600"/>
              <a:gd name="T5" fmla="*/ 21600 h 21600"/>
              <a:gd name="T6" fmla="*/ 21600 w 21600"/>
              <a:gd name="T7" fmla="*/ 6079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G1 h 21600"/>
              <a:gd name="T14" fmla="*/ G8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close/>
              </a:path>
            </a:pathLst>
          </a:custGeom>
          <a:gradFill rotWithShape="1">
            <a:gsLst>
              <a:gs pos="0">
                <a:srgbClr val="FF0000"/>
              </a:gs>
              <a:gs pos="100000">
                <a:srgbClr val="FF0000">
                  <a:gamma/>
                  <a:shade val="0"/>
                  <a:invGamma/>
                  <a:alpha val="0"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12" name="Text Box 7"/>
          <p:cNvSpPr txBox="1">
            <a:spLocks noChangeArrowheads="1"/>
          </p:cNvSpPr>
          <p:nvPr/>
        </p:nvSpPr>
        <p:spPr bwMode="auto">
          <a:xfrm>
            <a:off x="6509330" y="4063834"/>
            <a:ext cx="1274708" cy="923330"/>
          </a:xfrm>
          <a:prstGeom prst="rect">
            <a:avLst/>
          </a:prstGeom>
          <a:gradFill rotWithShape="1">
            <a:gsLst>
              <a:gs pos="0">
                <a:schemeClr val="bg1">
                  <a:alpha val="55000"/>
                </a:schemeClr>
              </a:gs>
              <a:gs pos="100000">
                <a:schemeClr val="bg1">
                  <a:alpha val="55000"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b="1" dirty="0">
                <a:solidFill>
                  <a:srgbClr val="FF0000"/>
                </a:solidFill>
              </a:rPr>
              <a:t>3 </a:t>
            </a:r>
            <a:r>
              <a:rPr lang="de-DE">
                <a:solidFill>
                  <a:srgbClr val="FF0000"/>
                </a:solidFill>
              </a:rPr>
              <a:t>– add </a:t>
            </a:r>
            <a:br>
              <a:rPr lang="de-DE">
                <a:solidFill>
                  <a:srgbClr val="FF0000"/>
                </a:solidFill>
              </a:rPr>
            </a:br>
            <a:r>
              <a:rPr lang="de-DE">
                <a:solidFill>
                  <a:srgbClr val="FF0000"/>
                </a:solidFill>
              </a:rPr>
              <a:t>“Female“,</a:t>
            </a:r>
            <a:br>
              <a:rPr lang="de-DE">
                <a:solidFill>
                  <a:srgbClr val="FF0000"/>
                </a:solidFill>
              </a:rPr>
            </a:br>
            <a:r>
              <a:rPr lang="de-DE">
                <a:solidFill>
                  <a:srgbClr val="FF0000"/>
                </a:solidFill>
              </a:rPr>
              <a:t>“Male“ etc.</a:t>
            </a:r>
            <a:endParaRPr lang="de-DE" dirty="0">
              <a:solidFill>
                <a:srgbClr val="FF0000"/>
              </a:solidFill>
            </a:endParaRPr>
          </a:p>
        </p:txBody>
      </p:sp>
      <p:sp>
        <p:nvSpPr>
          <p:cNvPr id="9" name="AutoShape 8"/>
          <p:cNvSpPr>
            <a:spLocks noChangeArrowheads="1"/>
          </p:cNvSpPr>
          <p:nvPr/>
        </p:nvSpPr>
        <p:spPr bwMode="auto">
          <a:xfrm rot="5400000">
            <a:off x="7828050" y="3727639"/>
            <a:ext cx="395288" cy="1044575"/>
          </a:xfrm>
          <a:prstGeom prst="upArrow">
            <a:avLst>
              <a:gd name="adj1" fmla="val 50000"/>
              <a:gd name="adj2" fmla="val 66064"/>
            </a:avLst>
          </a:prstGeom>
          <a:gradFill rotWithShape="1">
            <a:gsLst>
              <a:gs pos="0">
                <a:srgbClr val="FF0000"/>
              </a:gs>
              <a:gs pos="100000">
                <a:srgbClr val="FF0000">
                  <a:gamma/>
                  <a:shade val="43137"/>
                  <a:invGamma/>
                  <a:alpha val="0"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15" name="Text Box 7"/>
          <p:cNvSpPr txBox="1">
            <a:spLocks noChangeArrowheads="1"/>
          </p:cNvSpPr>
          <p:nvPr/>
        </p:nvSpPr>
        <p:spPr bwMode="auto">
          <a:xfrm>
            <a:off x="3815970" y="5107842"/>
            <a:ext cx="1903085" cy="369332"/>
          </a:xfrm>
          <a:prstGeom prst="rect">
            <a:avLst/>
          </a:prstGeom>
          <a:gradFill rotWithShape="1">
            <a:gsLst>
              <a:gs pos="0">
                <a:schemeClr val="bg1">
                  <a:alpha val="55000"/>
                </a:schemeClr>
              </a:gs>
              <a:gs pos="100000">
                <a:schemeClr val="bg1">
                  <a:alpha val="55000"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b="1">
                <a:solidFill>
                  <a:srgbClr val="FF0000"/>
                </a:solidFill>
              </a:rPr>
              <a:t>4 </a:t>
            </a:r>
            <a:r>
              <a:rPr lang="de-DE">
                <a:solidFill>
                  <a:srgbClr val="FF0000"/>
                </a:solidFill>
              </a:rPr>
              <a:t>– select values</a:t>
            </a:r>
            <a:endParaRPr lang="de-DE" dirty="0">
              <a:solidFill>
                <a:srgbClr val="FF0000"/>
              </a:solidFill>
            </a:endParaRPr>
          </a:p>
        </p:txBody>
      </p:sp>
      <p:sp>
        <p:nvSpPr>
          <p:cNvPr id="17" name="AutoShape 7"/>
          <p:cNvSpPr>
            <a:spLocks noChangeArrowheads="1"/>
          </p:cNvSpPr>
          <p:nvPr/>
        </p:nvSpPr>
        <p:spPr bwMode="auto">
          <a:xfrm>
            <a:off x="4663957" y="4249926"/>
            <a:ext cx="864330" cy="834391"/>
          </a:xfrm>
          <a:custGeom>
            <a:avLst/>
            <a:gdLst>
              <a:gd name="G0" fmla="+- 15126 0 0"/>
              <a:gd name="G1" fmla="+- 2912 0 0"/>
              <a:gd name="G2" fmla="+- 12158 0 2912"/>
              <a:gd name="G3" fmla="+- G2 0 2912"/>
              <a:gd name="G4" fmla="*/ G3 32768 32059"/>
              <a:gd name="G5" fmla="*/ G4 1 2"/>
              <a:gd name="G6" fmla="+- 21600 0 15126"/>
              <a:gd name="G7" fmla="*/ G6 2912 6079"/>
              <a:gd name="G8" fmla="+- G7 15126 0"/>
              <a:gd name="T0" fmla="*/ 15126 w 21600"/>
              <a:gd name="T1" fmla="*/ 0 h 21600"/>
              <a:gd name="T2" fmla="*/ 15126 w 21600"/>
              <a:gd name="T3" fmla="*/ 12158 h 21600"/>
              <a:gd name="T4" fmla="*/ 3237 w 21600"/>
              <a:gd name="T5" fmla="*/ 21600 h 21600"/>
              <a:gd name="T6" fmla="*/ 21600 w 21600"/>
              <a:gd name="T7" fmla="*/ 6079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G1 h 21600"/>
              <a:gd name="T14" fmla="*/ G8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close/>
              </a:path>
            </a:pathLst>
          </a:custGeom>
          <a:gradFill rotWithShape="1">
            <a:gsLst>
              <a:gs pos="0">
                <a:srgbClr val="FF0000"/>
              </a:gs>
              <a:gs pos="100000">
                <a:srgbClr val="FF0000">
                  <a:gamma/>
                  <a:shade val="0"/>
                  <a:invGamma/>
                  <a:alpha val="0"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18" name="AutoShape 7"/>
          <p:cNvSpPr>
            <a:spLocks noChangeArrowheads="1"/>
          </p:cNvSpPr>
          <p:nvPr/>
        </p:nvSpPr>
        <p:spPr bwMode="auto">
          <a:xfrm rot="10800000" flipH="1" flipV="1">
            <a:off x="8384528" y="671816"/>
            <a:ext cx="657225" cy="723900"/>
          </a:xfrm>
          <a:custGeom>
            <a:avLst/>
            <a:gdLst>
              <a:gd name="G0" fmla="+- 15126 0 0"/>
              <a:gd name="G1" fmla="+- 2912 0 0"/>
              <a:gd name="G2" fmla="+- 12158 0 2912"/>
              <a:gd name="G3" fmla="+- G2 0 2912"/>
              <a:gd name="G4" fmla="*/ G3 32768 32059"/>
              <a:gd name="G5" fmla="*/ G4 1 2"/>
              <a:gd name="G6" fmla="+- 21600 0 15126"/>
              <a:gd name="G7" fmla="*/ G6 2912 6079"/>
              <a:gd name="G8" fmla="+- G7 15126 0"/>
              <a:gd name="T0" fmla="*/ 15126 w 21600"/>
              <a:gd name="T1" fmla="*/ 0 h 21600"/>
              <a:gd name="T2" fmla="*/ 15126 w 21600"/>
              <a:gd name="T3" fmla="*/ 12158 h 21600"/>
              <a:gd name="T4" fmla="*/ 3237 w 21600"/>
              <a:gd name="T5" fmla="*/ 21600 h 21600"/>
              <a:gd name="T6" fmla="*/ 21600 w 21600"/>
              <a:gd name="T7" fmla="*/ 6079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G1 h 21600"/>
              <a:gd name="T14" fmla="*/ G8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close/>
              </a:path>
            </a:pathLst>
          </a:custGeom>
          <a:gradFill rotWithShape="1">
            <a:gsLst>
              <a:gs pos="0">
                <a:srgbClr val="FF0000"/>
              </a:gs>
              <a:gs pos="100000">
                <a:srgbClr val="FF0000">
                  <a:gamma/>
                  <a:shade val="0"/>
                  <a:invGamma/>
                  <a:alpha val="0"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19" name="Text Box 7"/>
          <p:cNvSpPr txBox="1">
            <a:spLocks noChangeArrowheads="1"/>
          </p:cNvSpPr>
          <p:nvPr/>
        </p:nvSpPr>
        <p:spPr bwMode="auto">
          <a:xfrm>
            <a:off x="7228441" y="1345018"/>
            <a:ext cx="1813317" cy="369332"/>
          </a:xfrm>
          <a:prstGeom prst="rect">
            <a:avLst/>
          </a:prstGeom>
          <a:gradFill rotWithShape="1">
            <a:gsLst>
              <a:gs pos="0">
                <a:schemeClr val="bg1">
                  <a:alpha val="55000"/>
                </a:schemeClr>
              </a:gs>
              <a:gs pos="100000">
                <a:schemeClr val="bg1">
                  <a:alpha val="55000"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b="1">
                <a:solidFill>
                  <a:srgbClr val="FF0000"/>
                </a:solidFill>
              </a:rPr>
              <a:t>5</a:t>
            </a:r>
            <a:r>
              <a:rPr lang="de-DE">
                <a:solidFill>
                  <a:srgbClr val="FF0000"/>
                </a:solidFill>
              </a:rPr>
              <a:t> </a:t>
            </a:r>
            <a:r>
              <a:rPr lang="de-DE" dirty="0">
                <a:solidFill>
                  <a:srgbClr val="FF0000"/>
                </a:solidFill>
              </a:rPr>
              <a:t>– save </a:t>
            </a:r>
            <a:r>
              <a:rPr lang="de-DE" dirty="0" err="1">
                <a:solidFill>
                  <a:srgbClr val="FF0000"/>
                </a:solidFill>
              </a:rPr>
              <a:t>project</a:t>
            </a:r>
            <a:endParaRPr lang="de-DE" dirty="0">
              <a:solidFill>
                <a:srgbClr val="FF0000"/>
              </a:solidFill>
            </a:endParaRPr>
          </a:p>
        </p:txBody>
      </p:sp>
      <p:sp>
        <p:nvSpPr>
          <p:cNvPr id="2" name="Rechteck 1"/>
          <p:cNvSpPr/>
          <p:nvPr/>
        </p:nvSpPr>
        <p:spPr>
          <a:xfrm>
            <a:off x="2249858" y="5952744"/>
            <a:ext cx="1060704" cy="2834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00417499"/>
      </p:ext>
    </p:extLst>
  </p:cSld>
  <p:clrMapOvr>
    <a:masterClrMapping/>
  </p:clrMapOvr>
  <p:transition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8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53"/>
            <a:ext cx="9677400" cy="713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AutoShape 6"/>
          <p:cNvSpPr>
            <a:spLocks noChangeArrowheads="1"/>
          </p:cNvSpPr>
          <p:nvPr/>
        </p:nvSpPr>
        <p:spPr bwMode="auto">
          <a:xfrm>
            <a:off x="610464" y="739120"/>
            <a:ext cx="395287" cy="1044575"/>
          </a:xfrm>
          <a:prstGeom prst="upArrow">
            <a:avLst>
              <a:gd name="adj1" fmla="val 50000"/>
              <a:gd name="adj2" fmla="val 66064"/>
            </a:avLst>
          </a:prstGeom>
          <a:gradFill rotWithShape="1">
            <a:gsLst>
              <a:gs pos="0">
                <a:srgbClr val="FF0000"/>
              </a:gs>
              <a:gs pos="100000">
                <a:srgbClr val="FF0000">
                  <a:gamma/>
                  <a:shade val="43137"/>
                  <a:invGamma/>
                  <a:alpha val="0"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5" name="AutoShape 8"/>
          <p:cNvSpPr>
            <a:spLocks noChangeArrowheads="1"/>
          </p:cNvSpPr>
          <p:nvPr/>
        </p:nvSpPr>
        <p:spPr bwMode="auto">
          <a:xfrm rot="16200000">
            <a:off x="3514411" y="550166"/>
            <a:ext cx="395288" cy="1044575"/>
          </a:xfrm>
          <a:prstGeom prst="upArrow">
            <a:avLst>
              <a:gd name="adj1" fmla="val 50000"/>
              <a:gd name="adj2" fmla="val 66064"/>
            </a:avLst>
          </a:prstGeom>
          <a:gradFill rotWithShape="1">
            <a:gsLst>
              <a:gs pos="0">
                <a:srgbClr val="FF0000"/>
              </a:gs>
              <a:gs pos="100000">
                <a:srgbClr val="FF0000">
                  <a:gamma/>
                  <a:shade val="43137"/>
                  <a:invGamma/>
                  <a:alpha val="0"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610464" y="1784440"/>
            <a:ext cx="2762295" cy="369332"/>
          </a:xfrm>
          <a:prstGeom prst="rect">
            <a:avLst/>
          </a:prstGeom>
          <a:gradFill rotWithShape="1">
            <a:gsLst>
              <a:gs pos="0">
                <a:schemeClr val="bg1">
                  <a:alpha val="55000"/>
                </a:schemeClr>
              </a:gs>
              <a:gs pos="100000">
                <a:schemeClr val="bg1">
                  <a:alpha val="55000"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b="1" dirty="0">
                <a:solidFill>
                  <a:srgbClr val="FF0000"/>
                </a:solidFill>
              </a:rPr>
              <a:t>1</a:t>
            </a:r>
            <a:r>
              <a:rPr lang="de-DE" dirty="0">
                <a:solidFill>
                  <a:srgbClr val="FF0000"/>
                </a:solidFill>
              </a:rPr>
              <a:t> – </a:t>
            </a:r>
            <a:r>
              <a:rPr lang="de-DE" dirty="0" err="1">
                <a:solidFill>
                  <a:srgbClr val="FF0000"/>
                </a:solidFill>
              </a:rPr>
              <a:t>create</a:t>
            </a:r>
            <a:r>
              <a:rPr lang="de-DE" dirty="0">
                <a:solidFill>
                  <a:srgbClr val="FF0000"/>
                </a:solidFill>
              </a:rPr>
              <a:t> </a:t>
            </a:r>
            <a:r>
              <a:rPr lang="de-DE" err="1">
                <a:solidFill>
                  <a:srgbClr val="FF0000"/>
                </a:solidFill>
              </a:rPr>
              <a:t>new</a:t>
            </a:r>
            <a:r>
              <a:rPr lang="de-DE">
                <a:solidFill>
                  <a:srgbClr val="FF0000"/>
                </a:solidFill>
              </a:rPr>
              <a:t> descriptor</a:t>
            </a:r>
            <a:endParaRPr lang="de-DE" dirty="0">
              <a:solidFill>
                <a:srgbClr val="FF0000"/>
              </a:solidFill>
            </a:endParaRPr>
          </a:p>
        </p:txBody>
      </p: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4234342" y="881433"/>
            <a:ext cx="2813591" cy="369332"/>
          </a:xfrm>
          <a:prstGeom prst="rect">
            <a:avLst/>
          </a:prstGeom>
          <a:gradFill rotWithShape="1">
            <a:gsLst>
              <a:gs pos="0">
                <a:schemeClr val="bg1">
                  <a:alpha val="55000"/>
                </a:schemeClr>
              </a:gs>
              <a:gs pos="100000">
                <a:schemeClr val="bg1">
                  <a:alpha val="55000"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b="1" dirty="0">
                <a:solidFill>
                  <a:srgbClr val="FF0000"/>
                </a:solidFill>
              </a:rPr>
              <a:t>2</a:t>
            </a:r>
            <a:r>
              <a:rPr lang="de-DE" dirty="0">
                <a:solidFill>
                  <a:srgbClr val="FF0000"/>
                </a:solidFill>
              </a:rPr>
              <a:t> </a:t>
            </a:r>
            <a:r>
              <a:rPr lang="de-DE">
                <a:solidFill>
                  <a:srgbClr val="FF0000"/>
                </a:solidFill>
              </a:rPr>
              <a:t>– enter descriptor name</a:t>
            </a:r>
            <a:endParaRPr lang="de-DE" dirty="0">
              <a:solidFill>
                <a:srgbClr val="FF0000"/>
              </a:solidFill>
            </a:endParaRPr>
          </a:p>
        </p:txBody>
      </p:sp>
      <p:sp>
        <p:nvSpPr>
          <p:cNvPr id="8" name="AutoShape 7"/>
          <p:cNvSpPr>
            <a:spLocks noChangeArrowheads="1"/>
          </p:cNvSpPr>
          <p:nvPr/>
        </p:nvSpPr>
        <p:spPr bwMode="auto">
          <a:xfrm flipH="1" flipV="1">
            <a:off x="2706604" y="4383266"/>
            <a:ext cx="657225" cy="723900"/>
          </a:xfrm>
          <a:custGeom>
            <a:avLst/>
            <a:gdLst>
              <a:gd name="G0" fmla="+- 15126 0 0"/>
              <a:gd name="G1" fmla="+- 2912 0 0"/>
              <a:gd name="G2" fmla="+- 12158 0 2912"/>
              <a:gd name="G3" fmla="+- G2 0 2912"/>
              <a:gd name="G4" fmla="*/ G3 32768 32059"/>
              <a:gd name="G5" fmla="*/ G4 1 2"/>
              <a:gd name="G6" fmla="+- 21600 0 15126"/>
              <a:gd name="G7" fmla="*/ G6 2912 6079"/>
              <a:gd name="G8" fmla="+- G7 15126 0"/>
              <a:gd name="T0" fmla="*/ 15126 w 21600"/>
              <a:gd name="T1" fmla="*/ 0 h 21600"/>
              <a:gd name="T2" fmla="*/ 15126 w 21600"/>
              <a:gd name="T3" fmla="*/ 12158 h 21600"/>
              <a:gd name="T4" fmla="*/ 3237 w 21600"/>
              <a:gd name="T5" fmla="*/ 21600 h 21600"/>
              <a:gd name="T6" fmla="*/ 21600 w 21600"/>
              <a:gd name="T7" fmla="*/ 6079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G1 h 21600"/>
              <a:gd name="T14" fmla="*/ G8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close/>
              </a:path>
            </a:pathLst>
          </a:custGeom>
          <a:gradFill rotWithShape="1">
            <a:gsLst>
              <a:gs pos="0">
                <a:srgbClr val="FF0000"/>
              </a:gs>
              <a:gs pos="100000">
                <a:srgbClr val="FF0000">
                  <a:gamma/>
                  <a:shade val="0"/>
                  <a:invGamma/>
                  <a:alpha val="0"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2706604" y="4013934"/>
            <a:ext cx="3480505" cy="369332"/>
          </a:xfrm>
          <a:prstGeom prst="rect">
            <a:avLst/>
          </a:prstGeom>
          <a:gradFill rotWithShape="1">
            <a:gsLst>
              <a:gs pos="0">
                <a:schemeClr val="bg1">
                  <a:alpha val="55000"/>
                </a:schemeClr>
              </a:gs>
              <a:gs pos="100000">
                <a:schemeClr val="bg1">
                  <a:alpha val="55000"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b="1">
                <a:solidFill>
                  <a:srgbClr val="FF0000"/>
                </a:solidFill>
              </a:rPr>
              <a:t>3</a:t>
            </a:r>
            <a:r>
              <a:rPr lang="de-DE">
                <a:solidFill>
                  <a:srgbClr val="FF0000"/>
                </a:solidFill>
              </a:rPr>
              <a:t> – set descriptor type to “Text“</a:t>
            </a:r>
            <a:endParaRPr lang="de-DE" dirty="0">
              <a:solidFill>
                <a:srgbClr val="FF0000"/>
              </a:solidFill>
            </a:endParaRPr>
          </a:p>
        </p:txBody>
      </p:sp>
      <p:sp>
        <p:nvSpPr>
          <p:cNvPr id="12" name="AutoShape 7"/>
          <p:cNvSpPr>
            <a:spLocks noChangeArrowheads="1"/>
          </p:cNvSpPr>
          <p:nvPr/>
        </p:nvSpPr>
        <p:spPr bwMode="auto">
          <a:xfrm rot="10800000" flipH="1" flipV="1">
            <a:off x="8750723" y="813465"/>
            <a:ext cx="657225" cy="723900"/>
          </a:xfrm>
          <a:custGeom>
            <a:avLst/>
            <a:gdLst>
              <a:gd name="G0" fmla="+- 15126 0 0"/>
              <a:gd name="G1" fmla="+- 2912 0 0"/>
              <a:gd name="G2" fmla="+- 12158 0 2912"/>
              <a:gd name="G3" fmla="+- G2 0 2912"/>
              <a:gd name="G4" fmla="*/ G3 32768 32059"/>
              <a:gd name="G5" fmla="*/ G4 1 2"/>
              <a:gd name="G6" fmla="+- 21600 0 15126"/>
              <a:gd name="G7" fmla="*/ G6 2912 6079"/>
              <a:gd name="G8" fmla="+- G7 15126 0"/>
              <a:gd name="T0" fmla="*/ 15126 w 21600"/>
              <a:gd name="T1" fmla="*/ 0 h 21600"/>
              <a:gd name="T2" fmla="*/ 15126 w 21600"/>
              <a:gd name="T3" fmla="*/ 12158 h 21600"/>
              <a:gd name="T4" fmla="*/ 3237 w 21600"/>
              <a:gd name="T5" fmla="*/ 21600 h 21600"/>
              <a:gd name="T6" fmla="*/ 21600 w 21600"/>
              <a:gd name="T7" fmla="*/ 6079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G1 h 21600"/>
              <a:gd name="T14" fmla="*/ G8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close/>
              </a:path>
            </a:pathLst>
          </a:custGeom>
          <a:gradFill rotWithShape="1">
            <a:gsLst>
              <a:gs pos="0">
                <a:srgbClr val="FF0000"/>
              </a:gs>
              <a:gs pos="100000">
                <a:srgbClr val="FF0000">
                  <a:gamma/>
                  <a:shade val="0"/>
                  <a:invGamma/>
                  <a:alpha val="0"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13" name="Text Box 7"/>
          <p:cNvSpPr txBox="1">
            <a:spLocks noChangeArrowheads="1"/>
          </p:cNvSpPr>
          <p:nvPr/>
        </p:nvSpPr>
        <p:spPr bwMode="auto">
          <a:xfrm>
            <a:off x="8242514" y="1608354"/>
            <a:ext cx="1197764" cy="646331"/>
          </a:xfrm>
          <a:prstGeom prst="rect">
            <a:avLst/>
          </a:prstGeom>
          <a:gradFill rotWithShape="1">
            <a:gsLst>
              <a:gs pos="0">
                <a:schemeClr val="bg1">
                  <a:alpha val="55000"/>
                </a:schemeClr>
              </a:gs>
              <a:gs pos="100000">
                <a:schemeClr val="bg1">
                  <a:alpha val="55000"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b="1">
                <a:solidFill>
                  <a:srgbClr val="FF0000"/>
                </a:solidFill>
              </a:rPr>
              <a:t>5</a:t>
            </a:r>
            <a:r>
              <a:rPr lang="de-DE">
                <a:solidFill>
                  <a:srgbClr val="FF0000"/>
                </a:solidFill>
              </a:rPr>
              <a:t> </a:t>
            </a:r>
            <a:r>
              <a:rPr lang="de-DE" dirty="0">
                <a:solidFill>
                  <a:srgbClr val="FF0000"/>
                </a:solidFill>
              </a:rPr>
              <a:t>– </a:t>
            </a:r>
            <a:r>
              <a:rPr lang="de-DE">
                <a:solidFill>
                  <a:srgbClr val="FF0000"/>
                </a:solidFill>
              </a:rPr>
              <a:t>save </a:t>
            </a:r>
            <a:br>
              <a:rPr lang="de-DE">
                <a:solidFill>
                  <a:srgbClr val="FF0000"/>
                </a:solidFill>
              </a:rPr>
            </a:br>
            <a:r>
              <a:rPr lang="de-DE">
                <a:solidFill>
                  <a:srgbClr val="FF0000"/>
                </a:solidFill>
              </a:rPr>
              <a:t>descriptor</a:t>
            </a:r>
            <a:endParaRPr lang="de-DE" dirty="0">
              <a:solidFill>
                <a:srgbClr val="FF0000"/>
              </a:solidFill>
            </a:endParaRPr>
          </a:p>
        </p:txBody>
      </p:sp>
      <p:sp>
        <p:nvSpPr>
          <p:cNvPr id="14" name="AutoShape 7"/>
          <p:cNvSpPr>
            <a:spLocks noChangeArrowheads="1"/>
          </p:cNvSpPr>
          <p:nvPr/>
        </p:nvSpPr>
        <p:spPr bwMode="auto">
          <a:xfrm rot="10800000" flipH="1" flipV="1">
            <a:off x="7274029" y="874809"/>
            <a:ext cx="657225" cy="723900"/>
          </a:xfrm>
          <a:custGeom>
            <a:avLst/>
            <a:gdLst>
              <a:gd name="G0" fmla="+- 15126 0 0"/>
              <a:gd name="G1" fmla="+- 2912 0 0"/>
              <a:gd name="G2" fmla="+- 12158 0 2912"/>
              <a:gd name="G3" fmla="+- G2 0 2912"/>
              <a:gd name="G4" fmla="*/ G3 32768 32059"/>
              <a:gd name="G5" fmla="*/ G4 1 2"/>
              <a:gd name="G6" fmla="+- 21600 0 15126"/>
              <a:gd name="G7" fmla="*/ G6 2912 6079"/>
              <a:gd name="G8" fmla="+- G7 15126 0"/>
              <a:gd name="T0" fmla="*/ 15126 w 21600"/>
              <a:gd name="T1" fmla="*/ 0 h 21600"/>
              <a:gd name="T2" fmla="*/ 15126 w 21600"/>
              <a:gd name="T3" fmla="*/ 12158 h 21600"/>
              <a:gd name="T4" fmla="*/ 3237 w 21600"/>
              <a:gd name="T5" fmla="*/ 21600 h 21600"/>
              <a:gd name="T6" fmla="*/ 21600 w 21600"/>
              <a:gd name="T7" fmla="*/ 6079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G1 h 21600"/>
              <a:gd name="T14" fmla="*/ G8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close/>
              </a:path>
            </a:pathLst>
          </a:custGeom>
          <a:gradFill rotWithShape="1">
            <a:gsLst>
              <a:gs pos="0">
                <a:srgbClr val="FF0000"/>
              </a:gs>
              <a:gs pos="100000">
                <a:srgbClr val="FF0000">
                  <a:gamma/>
                  <a:shade val="0"/>
                  <a:invGamma/>
                  <a:alpha val="0"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15" name="Text Box 7"/>
          <p:cNvSpPr txBox="1">
            <a:spLocks noChangeArrowheads="1"/>
          </p:cNvSpPr>
          <p:nvPr/>
        </p:nvSpPr>
        <p:spPr bwMode="auto">
          <a:xfrm>
            <a:off x="6823016" y="1608353"/>
            <a:ext cx="1184940" cy="923330"/>
          </a:xfrm>
          <a:prstGeom prst="rect">
            <a:avLst/>
          </a:prstGeom>
          <a:gradFill rotWithShape="1">
            <a:gsLst>
              <a:gs pos="0">
                <a:schemeClr val="bg1">
                  <a:alpha val="55000"/>
                </a:schemeClr>
              </a:gs>
              <a:gs pos="100000">
                <a:schemeClr val="bg1">
                  <a:alpha val="55000"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b="1">
                <a:solidFill>
                  <a:srgbClr val="FF0000"/>
                </a:solidFill>
              </a:rPr>
              <a:t>4</a:t>
            </a:r>
            <a:r>
              <a:rPr lang="de-DE">
                <a:solidFill>
                  <a:srgbClr val="FF0000"/>
                </a:solidFill>
              </a:rPr>
              <a:t> – set </a:t>
            </a:r>
            <a:br>
              <a:rPr lang="de-DE">
                <a:solidFill>
                  <a:srgbClr val="FF0000"/>
                </a:solidFill>
              </a:rPr>
            </a:br>
            <a:r>
              <a:rPr lang="de-DE">
                <a:solidFill>
                  <a:srgbClr val="FF0000"/>
                </a:solidFill>
              </a:rPr>
              <a:t>sequence</a:t>
            </a:r>
          </a:p>
          <a:p>
            <a:r>
              <a:rPr lang="de-DE">
                <a:solidFill>
                  <a:srgbClr val="FF0000"/>
                </a:solidFill>
              </a:rPr>
              <a:t>number</a:t>
            </a:r>
            <a:endParaRPr lang="de-DE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2318143"/>
      </p:ext>
    </p:extLst>
  </p:cSld>
  <p:clrMapOvr>
    <a:masterClrMapping/>
  </p:clrMapOvr>
  <p:transition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677400" cy="713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AutoShape 6"/>
          <p:cNvSpPr>
            <a:spLocks noChangeArrowheads="1"/>
          </p:cNvSpPr>
          <p:nvPr/>
        </p:nvSpPr>
        <p:spPr bwMode="auto">
          <a:xfrm>
            <a:off x="5602118" y="4490669"/>
            <a:ext cx="395287" cy="1044575"/>
          </a:xfrm>
          <a:prstGeom prst="upArrow">
            <a:avLst>
              <a:gd name="adj1" fmla="val 50000"/>
              <a:gd name="adj2" fmla="val 66064"/>
            </a:avLst>
          </a:prstGeom>
          <a:gradFill rotWithShape="1">
            <a:gsLst>
              <a:gs pos="0">
                <a:srgbClr val="FF0000"/>
              </a:gs>
              <a:gs pos="100000">
                <a:srgbClr val="FF0000">
                  <a:gamma/>
                  <a:shade val="43137"/>
                  <a:invGamma/>
                  <a:alpha val="0"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2413084" y="5436121"/>
            <a:ext cx="2698175" cy="369332"/>
          </a:xfrm>
          <a:prstGeom prst="rect">
            <a:avLst/>
          </a:prstGeom>
          <a:gradFill rotWithShape="1">
            <a:gsLst>
              <a:gs pos="0">
                <a:schemeClr val="bg1">
                  <a:alpha val="55000"/>
                </a:schemeClr>
              </a:gs>
              <a:gs pos="100000">
                <a:schemeClr val="bg1">
                  <a:alpha val="55000"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b="1" dirty="0">
                <a:solidFill>
                  <a:srgbClr val="FF0000"/>
                </a:solidFill>
              </a:rPr>
              <a:t>2</a:t>
            </a:r>
            <a:r>
              <a:rPr lang="de-DE">
                <a:solidFill>
                  <a:srgbClr val="FF0000"/>
                </a:solidFill>
              </a:rPr>
              <a:t> – enter resource name</a:t>
            </a:r>
            <a:endParaRPr lang="de-DE" dirty="0">
              <a:solidFill>
                <a:srgbClr val="FF0000"/>
              </a:solidFill>
            </a:endParaRPr>
          </a:p>
        </p:txBody>
      </p:sp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5466613" y="5436121"/>
            <a:ext cx="2467342" cy="369332"/>
          </a:xfrm>
          <a:prstGeom prst="rect">
            <a:avLst/>
          </a:prstGeom>
          <a:gradFill rotWithShape="1">
            <a:gsLst>
              <a:gs pos="0">
                <a:schemeClr val="bg1">
                  <a:alpha val="55000"/>
                </a:schemeClr>
              </a:gs>
              <a:gs pos="100000">
                <a:schemeClr val="bg1">
                  <a:alpha val="55000"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b="1" dirty="0">
                <a:solidFill>
                  <a:srgbClr val="FF0000"/>
                </a:solidFill>
              </a:rPr>
              <a:t>3</a:t>
            </a:r>
            <a:r>
              <a:rPr lang="de-DE">
                <a:solidFill>
                  <a:srgbClr val="FF0000"/>
                </a:solidFill>
              </a:rPr>
              <a:t> – enter resource link</a:t>
            </a:r>
            <a:endParaRPr lang="de-DE" dirty="0">
              <a:solidFill>
                <a:srgbClr val="FF0000"/>
              </a:solidFill>
            </a:endParaRPr>
          </a:p>
        </p:txBody>
      </p:sp>
      <p:sp>
        <p:nvSpPr>
          <p:cNvPr id="9" name="AutoShape 7"/>
          <p:cNvSpPr>
            <a:spLocks noChangeArrowheads="1"/>
          </p:cNvSpPr>
          <p:nvPr/>
        </p:nvSpPr>
        <p:spPr bwMode="auto">
          <a:xfrm rot="10800000" flipH="1" flipV="1">
            <a:off x="4879150" y="1150764"/>
            <a:ext cx="657225" cy="723900"/>
          </a:xfrm>
          <a:custGeom>
            <a:avLst/>
            <a:gdLst>
              <a:gd name="G0" fmla="+- 15126 0 0"/>
              <a:gd name="G1" fmla="+- 2912 0 0"/>
              <a:gd name="G2" fmla="+- 12158 0 2912"/>
              <a:gd name="G3" fmla="+- G2 0 2912"/>
              <a:gd name="G4" fmla="*/ G3 32768 32059"/>
              <a:gd name="G5" fmla="*/ G4 1 2"/>
              <a:gd name="G6" fmla="+- 21600 0 15126"/>
              <a:gd name="G7" fmla="*/ G6 2912 6079"/>
              <a:gd name="G8" fmla="+- G7 15126 0"/>
              <a:gd name="T0" fmla="*/ 15126 w 21600"/>
              <a:gd name="T1" fmla="*/ 0 h 21600"/>
              <a:gd name="T2" fmla="*/ 15126 w 21600"/>
              <a:gd name="T3" fmla="*/ 12158 h 21600"/>
              <a:gd name="T4" fmla="*/ 3237 w 21600"/>
              <a:gd name="T5" fmla="*/ 21600 h 21600"/>
              <a:gd name="T6" fmla="*/ 21600 w 21600"/>
              <a:gd name="T7" fmla="*/ 6079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G1 h 21600"/>
              <a:gd name="T14" fmla="*/ G8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close/>
              </a:path>
            </a:pathLst>
          </a:custGeom>
          <a:gradFill rotWithShape="1">
            <a:gsLst>
              <a:gs pos="0">
                <a:srgbClr val="FF0000"/>
              </a:gs>
              <a:gs pos="100000">
                <a:srgbClr val="FF0000">
                  <a:gamma/>
                  <a:shade val="0"/>
                  <a:invGamma/>
                  <a:alpha val="0"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8154777" y="1431304"/>
            <a:ext cx="1197764" cy="646331"/>
          </a:xfrm>
          <a:prstGeom prst="rect">
            <a:avLst/>
          </a:prstGeom>
          <a:gradFill rotWithShape="1">
            <a:gsLst>
              <a:gs pos="0">
                <a:schemeClr val="bg1">
                  <a:alpha val="55000"/>
                </a:schemeClr>
              </a:gs>
              <a:gs pos="100000">
                <a:schemeClr val="bg1">
                  <a:alpha val="55000"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b="1">
                <a:solidFill>
                  <a:srgbClr val="FF0000"/>
                </a:solidFill>
              </a:rPr>
              <a:t>4</a:t>
            </a:r>
            <a:r>
              <a:rPr lang="de-DE">
                <a:solidFill>
                  <a:srgbClr val="FF0000"/>
                </a:solidFill>
              </a:rPr>
              <a:t> </a:t>
            </a:r>
            <a:r>
              <a:rPr lang="de-DE" dirty="0">
                <a:solidFill>
                  <a:srgbClr val="FF0000"/>
                </a:solidFill>
              </a:rPr>
              <a:t>– </a:t>
            </a:r>
            <a:r>
              <a:rPr lang="de-DE">
                <a:solidFill>
                  <a:srgbClr val="FF0000"/>
                </a:solidFill>
              </a:rPr>
              <a:t>save </a:t>
            </a:r>
            <a:br>
              <a:rPr lang="de-DE">
                <a:solidFill>
                  <a:srgbClr val="FF0000"/>
                </a:solidFill>
              </a:rPr>
            </a:br>
            <a:r>
              <a:rPr lang="de-DE">
                <a:solidFill>
                  <a:srgbClr val="FF0000"/>
                </a:solidFill>
              </a:rPr>
              <a:t>descriptor</a:t>
            </a:r>
            <a:endParaRPr lang="de-DE" dirty="0">
              <a:solidFill>
                <a:srgbClr val="FF0000"/>
              </a:solidFill>
            </a:endParaRPr>
          </a:p>
        </p:txBody>
      </p:sp>
      <p:sp>
        <p:nvSpPr>
          <p:cNvPr id="13" name="AutoShape 6"/>
          <p:cNvSpPr>
            <a:spLocks noChangeArrowheads="1"/>
          </p:cNvSpPr>
          <p:nvPr/>
        </p:nvSpPr>
        <p:spPr bwMode="auto">
          <a:xfrm>
            <a:off x="2576084" y="4490669"/>
            <a:ext cx="395287" cy="1044575"/>
          </a:xfrm>
          <a:prstGeom prst="upArrow">
            <a:avLst>
              <a:gd name="adj1" fmla="val 50000"/>
              <a:gd name="adj2" fmla="val 66064"/>
            </a:avLst>
          </a:prstGeom>
          <a:gradFill rotWithShape="1">
            <a:gsLst>
              <a:gs pos="0">
                <a:srgbClr val="FF0000"/>
              </a:gs>
              <a:gs pos="100000">
                <a:srgbClr val="FF0000">
                  <a:gamma/>
                  <a:shade val="43137"/>
                  <a:invGamma/>
                  <a:alpha val="0"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16" name="Text Box 7"/>
          <p:cNvSpPr txBox="1">
            <a:spLocks noChangeArrowheads="1"/>
          </p:cNvSpPr>
          <p:nvPr/>
        </p:nvSpPr>
        <p:spPr bwMode="auto">
          <a:xfrm>
            <a:off x="4879150" y="1915073"/>
            <a:ext cx="2236510" cy="646331"/>
          </a:xfrm>
          <a:prstGeom prst="rect">
            <a:avLst/>
          </a:prstGeom>
          <a:gradFill rotWithShape="1">
            <a:gsLst>
              <a:gs pos="0">
                <a:schemeClr val="bg1">
                  <a:alpha val="55000"/>
                </a:schemeClr>
              </a:gs>
              <a:gs pos="100000">
                <a:schemeClr val="bg1">
                  <a:alpha val="55000"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b="1" dirty="0">
                <a:solidFill>
                  <a:srgbClr val="FF0000"/>
                </a:solidFill>
              </a:rPr>
              <a:t>1</a:t>
            </a:r>
            <a:r>
              <a:rPr lang="de-DE">
                <a:solidFill>
                  <a:srgbClr val="FF0000"/>
                </a:solidFill>
              </a:rPr>
              <a:t> – select </a:t>
            </a:r>
          </a:p>
          <a:p>
            <a:r>
              <a:rPr lang="de-DE">
                <a:solidFill>
                  <a:srgbClr val="FF0000"/>
                </a:solidFill>
              </a:rPr>
              <a:t>“Resource links“ tab</a:t>
            </a:r>
            <a:endParaRPr lang="de-DE" dirty="0">
              <a:solidFill>
                <a:srgbClr val="FF0000"/>
              </a:solidFill>
            </a:endParaRPr>
          </a:p>
        </p:txBody>
      </p:sp>
      <p:sp>
        <p:nvSpPr>
          <p:cNvPr id="17" name="AutoShape 7"/>
          <p:cNvSpPr>
            <a:spLocks noChangeArrowheads="1"/>
          </p:cNvSpPr>
          <p:nvPr/>
        </p:nvSpPr>
        <p:spPr bwMode="auto">
          <a:xfrm rot="10800000" flipH="1" flipV="1">
            <a:off x="8815386" y="788815"/>
            <a:ext cx="657225" cy="723900"/>
          </a:xfrm>
          <a:custGeom>
            <a:avLst/>
            <a:gdLst>
              <a:gd name="G0" fmla="+- 15126 0 0"/>
              <a:gd name="G1" fmla="+- 2912 0 0"/>
              <a:gd name="G2" fmla="+- 12158 0 2912"/>
              <a:gd name="G3" fmla="+- G2 0 2912"/>
              <a:gd name="G4" fmla="*/ G3 32768 32059"/>
              <a:gd name="G5" fmla="*/ G4 1 2"/>
              <a:gd name="G6" fmla="+- 21600 0 15126"/>
              <a:gd name="G7" fmla="*/ G6 2912 6079"/>
              <a:gd name="G8" fmla="+- G7 15126 0"/>
              <a:gd name="T0" fmla="*/ 15126 w 21600"/>
              <a:gd name="T1" fmla="*/ 0 h 21600"/>
              <a:gd name="T2" fmla="*/ 15126 w 21600"/>
              <a:gd name="T3" fmla="*/ 12158 h 21600"/>
              <a:gd name="T4" fmla="*/ 3237 w 21600"/>
              <a:gd name="T5" fmla="*/ 21600 h 21600"/>
              <a:gd name="T6" fmla="*/ 21600 w 21600"/>
              <a:gd name="T7" fmla="*/ 6079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G1 h 21600"/>
              <a:gd name="T14" fmla="*/ G8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close/>
              </a:path>
            </a:pathLst>
          </a:custGeom>
          <a:gradFill rotWithShape="1">
            <a:gsLst>
              <a:gs pos="0">
                <a:srgbClr val="FF0000"/>
              </a:gs>
              <a:gs pos="100000">
                <a:srgbClr val="FF0000">
                  <a:gamma/>
                  <a:shade val="0"/>
                  <a:invGamma/>
                  <a:alpha val="0"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de-DE"/>
              <a:t>   </a:t>
            </a:r>
          </a:p>
        </p:txBody>
      </p:sp>
    </p:spTree>
    <p:extLst>
      <p:ext uri="{BB962C8B-B14F-4D97-AF65-F5344CB8AC3E}">
        <p14:creationId xmlns:p14="http://schemas.microsoft.com/office/powerpoint/2010/main" val="3656333516"/>
      </p:ext>
    </p:extLst>
  </p:cSld>
  <p:clrMapOvr>
    <a:masterClrMapping/>
  </p:clrMapOvr>
  <p:transition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677400" cy="713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AutoShape 6"/>
          <p:cNvSpPr>
            <a:spLocks noChangeArrowheads="1"/>
          </p:cNvSpPr>
          <p:nvPr/>
        </p:nvSpPr>
        <p:spPr bwMode="auto">
          <a:xfrm rot="16200000">
            <a:off x="4855968" y="835601"/>
            <a:ext cx="395287" cy="1044575"/>
          </a:xfrm>
          <a:prstGeom prst="upArrow">
            <a:avLst>
              <a:gd name="adj1" fmla="val 50000"/>
              <a:gd name="adj2" fmla="val 66064"/>
            </a:avLst>
          </a:prstGeom>
          <a:gradFill rotWithShape="1">
            <a:gsLst>
              <a:gs pos="0">
                <a:srgbClr val="FF0000"/>
              </a:gs>
              <a:gs pos="100000">
                <a:srgbClr val="FF0000">
                  <a:gamma/>
                  <a:shade val="43137"/>
                  <a:invGamma/>
                  <a:alpha val="0"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4" name="Text Box 7"/>
          <p:cNvSpPr txBox="1">
            <a:spLocks noChangeArrowheads="1"/>
          </p:cNvSpPr>
          <p:nvPr/>
        </p:nvSpPr>
        <p:spPr bwMode="auto">
          <a:xfrm>
            <a:off x="673048" y="4914160"/>
            <a:ext cx="2364750" cy="923330"/>
          </a:xfrm>
          <a:prstGeom prst="rect">
            <a:avLst/>
          </a:prstGeom>
          <a:gradFill rotWithShape="1">
            <a:gsLst>
              <a:gs pos="0">
                <a:schemeClr val="bg1">
                  <a:alpha val="55000"/>
                </a:schemeClr>
              </a:gs>
              <a:gs pos="100000">
                <a:schemeClr val="bg1">
                  <a:alpha val="55000"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b="1" dirty="0">
                <a:solidFill>
                  <a:srgbClr val="FF0000"/>
                </a:solidFill>
              </a:rPr>
              <a:t>2</a:t>
            </a:r>
            <a:r>
              <a:rPr lang="de-DE">
                <a:solidFill>
                  <a:srgbClr val="FF0000"/>
                </a:solidFill>
              </a:rPr>
              <a:t> – right-click project </a:t>
            </a:r>
          </a:p>
          <a:p>
            <a:r>
              <a:rPr lang="de-DE">
                <a:solidFill>
                  <a:srgbClr val="FF0000"/>
                </a:solidFill>
              </a:rPr>
              <a:t>“Tutorial“ and select</a:t>
            </a:r>
          </a:p>
          <a:p>
            <a:r>
              <a:rPr lang="de-DE">
                <a:solidFill>
                  <a:srgbClr val="FF0000"/>
                </a:solidFill>
              </a:rPr>
              <a:t>“Add descriptor tree“</a:t>
            </a:r>
            <a:endParaRPr lang="de-DE" dirty="0">
              <a:solidFill>
                <a:srgbClr val="FF0000"/>
              </a:solidFill>
            </a:endParaRPr>
          </a:p>
        </p:txBody>
      </p:sp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3307975" y="4962545"/>
            <a:ext cx="2839239" cy="923330"/>
          </a:xfrm>
          <a:prstGeom prst="rect">
            <a:avLst/>
          </a:prstGeom>
          <a:gradFill rotWithShape="1">
            <a:gsLst>
              <a:gs pos="0">
                <a:schemeClr val="bg1">
                  <a:alpha val="55000"/>
                </a:schemeClr>
              </a:gs>
              <a:gs pos="100000">
                <a:schemeClr val="bg1">
                  <a:alpha val="55000"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b="1">
                <a:solidFill>
                  <a:srgbClr val="FF0000"/>
                </a:solidFill>
              </a:rPr>
              <a:t>3</a:t>
            </a:r>
            <a:r>
              <a:rPr lang="de-DE">
                <a:solidFill>
                  <a:srgbClr val="FF0000"/>
                </a:solidFill>
              </a:rPr>
              <a:t> – right-click the new </a:t>
            </a:r>
          </a:p>
          <a:p>
            <a:r>
              <a:rPr lang="de-DE">
                <a:solidFill>
                  <a:srgbClr val="FF0000"/>
                </a:solidFill>
              </a:rPr>
              <a:t>descriptor tree and select </a:t>
            </a:r>
          </a:p>
          <a:p>
            <a:r>
              <a:rPr lang="de-DE">
                <a:solidFill>
                  <a:srgbClr val="FF0000"/>
                </a:solidFill>
              </a:rPr>
              <a:t>“Edit name“ to rename it</a:t>
            </a:r>
          </a:p>
        </p:txBody>
      </p: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5857650" y="2920781"/>
            <a:ext cx="2210862" cy="646331"/>
          </a:xfrm>
          <a:prstGeom prst="rect">
            <a:avLst/>
          </a:prstGeom>
          <a:gradFill rotWithShape="1">
            <a:gsLst>
              <a:gs pos="0">
                <a:schemeClr val="bg1">
                  <a:alpha val="55000"/>
                </a:schemeClr>
              </a:gs>
              <a:gs pos="100000">
                <a:schemeClr val="bg1">
                  <a:alpha val="55000"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b="1">
                <a:solidFill>
                  <a:srgbClr val="FF0000"/>
                </a:solidFill>
              </a:rPr>
              <a:t>4</a:t>
            </a:r>
            <a:r>
              <a:rPr lang="de-DE">
                <a:solidFill>
                  <a:srgbClr val="FF0000"/>
                </a:solidFill>
              </a:rPr>
              <a:t> – click on button</a:t>
            </a:r>
          </a:p>
          <a:p>
            <a:r>
              <a:rPr lang="de-DE">
                <a:solidFill>
                  <a:srgbClr val="FF0000"/>
                </a:solidFill>
              </a:rPr>
              <a:t>“Append descriptor“</a:t>
            </a:r>
            <a:endParaRPr lang="de-DE" dirty="0">
              <a:solidFill>
                <a:srgbClr val="FF0000"/>
              </a:solidFill>
            </a:endParaRPr>
          </a:p>
        </p:txBody>
      </p:sp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5575899" y="1034722"/>
            <a:ext cx="2236510" cy="646331"/>
          </a:xfrm>
          <a:prstGeom prst="rect">
            <a:avLst/>
          </a:prstGeom>
          <a:gradFill rotWithShape="1">
            <a:gsLst>
              <a:gs pos="0">
                <a:schemeClr val="bg1">
                  <a:alpha val="55000"/>
                </a:schemeClr>
              </a:gs>
              <a:gs pos="100000">
                <a:schemeClr val="bg1">
                  <a:alpha val="55000"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b="1" dirty="0">
                <a:solidFill>
                  <a:srgbClr val="FF0000"/>
                </a:solidFill>
              </a:rPr>
              <a:t>1</a:t>
            </a:r>
            <a:r>
              <a:rPr lang="de-DE">
                <a:solidFill>
                  <a:srgbClr val="FF0000"/>
                </a:solidFill>
              </a:rPr>
              <a:t> – select </a:t>
            </a:r>
          </a:p>
          <a:p>
            <a:r>
              <a:rPr lang="de-DE">
                <a:solidFill>
                  <a:srgbClr val="FF0000"/>
                </a:solidFill>
              </a:rPr>
              <a:t>“Descriptor tree“ tab</a:t>
            </a:r>
            <a:endParaRPr lang="de-DE" dirty="0">
              <a:solidFill>
                <a:srgbClr val="FF0000"/>
              </a:solidFill>
            </a:endParaRPr>
          </a:p>
        </p:txBody>
      </p:sp>
      <p:sp>
        <p:nvSpPr>
          <p:cNvPr id="10" name="AutoShape 7"/>
          <p:cNvSpPr>
            <a:spLocks noChangeArrowheads="1"/>
          </p:cNvSpPr>
          <p:nvPr/>
        </p:nvSpPr>
        <p:spPr bwMode="auto">
          <a:xfrm rot="10800000" flipV="1">
            <a:off x="6147214" y="2298200"/>
            <a:ext cx="687409" cy="663468"/>
          </a:xfrm>
          <a:custGeom>
            <a:avLst/>
            <a:gdLst>
              <a:gd name="G0" fmla="+- 15126 0 0"/>
              <a:gd name="G1" fmla="+- 2912 0 0"/>
              <a:gd name="G2" fmla="+- 12158 0 2912"/>
              <a:gd name="G3" fmla="+- G2 0 2912"/>
              <a:gd name="G4" fmla="*/ G3 32768 32059"/>
              <a:gd name="G5" fmla="*/ G4 1 2"/>
              <a:gd name="G6" fmla="+- 21600 0 15126"/>
              <a:gd name="G7" fmla="*/ G6 2912 6079"/>
              <a:gd name="G8" fmla="+- G7 15126 0"/>
              <a:gd name="T0" fmla="*/ 15126 w 21600"/>
              <a:gd name="T1" fmla="*/ 0 h 21600"/>
              <a:gd name="T2" fmla="*/ 15126 w 21600"/>
              <a:gd name="T3" fmla="*/ 12158 h 21600"/>
              <a:gd name="T4" fmla="*/ 3237 w 21600"/>
              <a:gd name="T5" fmla="*/ 21600 h 21600"/>
              <a:gd name="T6" fmla="*/ 21600 w 21600"/>
              <a:gd name="T7" fmla="*/ 6079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G1 h 21600"/>
              <a:gd name="T14" fmla="*/ G8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close/>
              </a:path>
            </a:pathLst>
          </a:custGeom>
          <a:gradFill rotWithShape="1">
            <a:gsLst>
              <a:gs pos="0">
                <a:srgbClr val="FF0000"/>
              </a:gs>
              <a:gs pos="100000">
                <a:srgbClr val="FF0000">
                  <a:gamma/>
                  <a:shade val="0"/>
                  <a:invGamma/>
                  <a:alpha val="0"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de-DE"/>
              <a:t>   </a:t>
            </a:r>
          </a:p>
        </p:txBody>
      </p:sp>
      <p:sp>
        <p:nvSpPr>
          <p:cNvPr id="11" name="AutoShape 7"/>
          <p:cNvSpPr>
            <a:spLocks noChangeArrowheads="1"/>
          </p:cNvSpPr>
          <p:nvPr/>
        </p:nvSpPr>
        <p:spPr bwMode="auto">
          <a:xfrm rot="10800000" flipH="1" flipV="1">
            <a:off x="1725136" y="4156417"/>
            <a:ext cx="657225" cy="723900"/>
          </a:xfrm>
          <a:custGeom>
            <a:avLst/>
            <a:gdLst>
              <a:gd name="G0" fmla="+- 15126 0 0"/>
              <a:gd name="G1" fmla="+- 2912 0 0"/>
              <a:gd name="G2" fmla="+- 12158 0 2912"/>
              <a:gd name="G3" fmla="+- G2 0 2912"/>
              <a:gd name="G4" fmla="*/ G3 32768 32059"/>
              <a:gd name="G5" fmla="*/ G4 1 2"/>
              <a:gd name="G6" fmla="+- 21600 0 15126"/>
              <a:gd name="G7" fmla="*/ G6 2912 6079"/>
              <a:gd name="G8" fmla="+- G7 15126 0"/>
              <a:gd name="T0" fmla="*/ 15126 w 21600"/>
              <a:gd name="T1" fmla="*/ 0 h 21600"/>
              <a:gd name="T2" fmla="*/ 15126 w 21600"/>
              <a:gd name="T3" fmla="*/ 12158 h 21600"/>
              <a:gd name="T4" fmla="*/ 3237 w 21600"/>
              <a:gd name="T5" fmla="*/ 21600 h 21600"/>
              <a:gd name="T6" fmla="*/ 21600 w 21600"/>
              <a:gd name="T7" fmla="*/ 6079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G1 h 21600"/>
              <a:gd name="T14" fmla="*/ G8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close/>
              </a:path>
            </a:pathLst>
          </a:custGeom>
          <a:gradFill rotWithShape="1">
            <a:gsLst>
              <a:gs pos="0">
                <a:srgbClr val="FF0000"/>
              </a:gs>
              <a:gs pos="100000">
                <a:srgbClr val="FF0000">
                  <a:gamma/>
                  <a:shade val="0"/>
                  <a:invGamma/>
                  <a:alpha val="0"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de-DE"/>
              <a:t>   </a:t>
            </a:r>
          </a:p>
        </p:txBody>
      </p:sp>
      <p:sp>
        <p:nvSpPr>
          <p:cNvPr id="15" name="AutoShape 7"/>
          <p:cNvSpPr>
            <a:spLocks noChangeArrowheads="1"/>
          </p:cNvSpPr>
          <p:nvPr/>
        </p:nvSpPr>
        <p:spPr bwMode="auto">
          <a:xfrm flipH="1">
            <a:off x="3974395" y="4283886"/>
            <a:ext cx="657225" cy="678659"/>
          </a:xfrm>
          <a:custGeom>
            <a:avLst/>
            <a:gdLst>
              <a:gd name="G0" fmla="+- 15126 0 0"/>
              <a:gd name="G1" fmla="+- 2912 0 0"/>
              <a:gd name="G2" fmla="+- 12158 0 2912"/>
              <a:gd name="G3" fmla="+- G2 0 2912"/>
              <a:gd name="G4" fmla="*/ G3 32768 32059"/>
              <a:gd name="G5" fmla="*/ G4 1 2"/>
              <a:gd name="G6" fmla="+- 21600 0 15126"/>
              <a:gd name="G7" fmla="*/ G6 2912 6079"/>
              <a:gd name="G8" fmla="+- G7 15126 0"/>
              <a:gd name="T0" fmla="*/ 15126 w 21600"/>
              <a:gd name="T1" fmla="*/ 0 h 21600"/>
              <a:gd name="T2" fmla="*/ 15126 w 21600"/>
              <a:gd name="T3" fmla="*/ 12158 h 21600"/>
              <a:gd name="T4" fmla="*/ 3237 w 21600"/>
              <a:gd name="T5" fmla="*/ 21600 h 21600"/>
              <a:gd name="T6" fmla="*/ 21600 w 21600"/>
              <a:gd name="T7" fmla="*/ 6079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G1 h 21600"/>
              <a:gd name="T14" fmla="*/ G8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close/>
              </a:path>
            </a:pathLst>
          </a:custGeom>
          <a:gradFill rotWithShape="1">
            <a:gsLst>
              <a:gs pos="0">
                <a:srgbClr val="FF0000"/>
              </a:gs>
              <a:gs pos="100000">
                <a:srgbClr val="FF0000">
                  <a:gamma/>
                  <a:shade val="0"/>
                  <a:invGamma/>
                  <a:alpha val="0"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de-DE"/>
              <a:t>   </a:t>
            </a:r>
          </a:p>
        </p:txBody>
      </p:sp>
      <p:sp>
        <p:nvSpPr>
          <p:cNvPr id="17" name="Text Box 7"/>
          <p:cNvSpPr txBox="1">
            <a:spLocks noChangeArrowheads="1"/>
          </p:cNvSpPr>
          <p:nvPr/>
        </p:nvSpPr>
        <p:spPr bwMode="auto">
          <a:xfrm>
            <a:off x="8302293" y="1428195"/>
            <a:ext cx="1197764" cy="646331"/>
          </a:xfrm>
          <a:prstGeom prst="rect">
            <a:avLst/>
          </a:prstGeom>
          <a:gradFill rotWithShape="1">
            <a:gsLst>
              <a:gs pos="0">
                <a:schemeClr val="bg1">
                  <a:alpha val="55000"/>
                </a:schemeClr>
              </a:gs>
              <a:gs pos="100000">
                <a:schemeClr val="bg1">
                  <a:alpha val="55000"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b="1">
                <a:solidFill>
                  <a:srgbClr val="FF0000"/>
                </a:solidFill>
              </a:rPr>
              <a:t>5</a:t>
            </a:r>
            <a:r>
              <a:rPr lang="de-DE">
                <a:solidFill>
                  <a:srgbClr val="FF0000"/>
                </a:solidFill>
              </a:rPr>
              <a:t> – save </a:t>
            </a:r>
          </a:p>
          <a:p>
            <a:r>
              <a:rPr lang="de-DE">
                <a:solidFill>
                  <a:srgbClr val="FF0000"/>
                </a:solidFill>
              </a:rPr>
              <a:t>descriptor</a:t>
            </a:r>
            <a:endParaRPr lang="de-DE" dirty="0">
              <a:solidFill>
                <a:srgbClr val="FF0000"/>
              </a:solidFill>
            </a:endParaRPr>
          </a:p>
        </p:txBody>
      </p:sp>
      <p:sp>
        <p:nvSpPr>
          <p:cNvPr id="18" name="AutoShape 7"/>
          <p:cNvSpPr>
            <a:spLocks noChangeArrowheads="1"/>
          </p:cNvSpPr>
          <p:nvPr/>
        </p:nvSpPr>
        <p:spPr bwMode="auto">
          <a:xfrm rot="10800000" flipH="1" flipV="1">
            <a:off x="8764358" y="828511"/>
            <a:ext cx="657225" cy="663468"/>
          </a:xfrm>
          <a:custGeom>
            <a:avLst/>
            <a:gdLst>
              <a:gd name="G0" fmla="+- 15126 0 0"/>
              <a:gd name="G1" fmla="+- 2912 0 0"/>
              <a:gd name="G2" fmla="+- 12158 0 2912"/>
              <a:gd name="G3" fmla="+- G2 0 2912"/>
              <a:gd name="G4" fmla="*/ G3 32768 32059"/>
              <a:gd name="G5" fmla="*/ G4 1 2"/>
              <a:gd name="G6" fmla="+- 21600 0 15126"/>
              <a:gd name="G7" fmla="*/ G6 2912 6079"/>
              <a:gd name="G8" fmla="+- G7 15126 0"/>
              <a:gd name="T0" fmla="*/ 15126 w 21600"/>
              <a:gd name="T1" fmla="*/ 0 h 21600"/>
              <a:gd name="T2" fmla="*/ 15126 w 21600"/>
              <a:gd name="T3" fmla="*/ 12158 h 21600"/>
              <a:gd name="T4" fmla="*/ 3237 w 21600"/>
              <a:gd name="T5" fmla="*/ 21600 h 21600"/>
              <a:gd name="T6" fmla="*/ 21600 w 21600"/>
              <a:gd name="T7" fmla="*/ 6079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G1 h 21600"/>
              <a:gd name="T14" fmla="*/ G8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close/>
              </a:path>
            </a:pathLst>
          </a:custGeom>
          <a:gradFill rotWithShape="1">
            <a:gsLst>
              <a:gs pos="0">
                <a:srgbClr val="FF0000"/>
              </a:gs>
              <a:gs pos="100000">
                <a:srgbClr val="FF0000">
                  <a:gamma/>
                  <a:shade val="0"/>
                  <a:invGamma/>
                  <a:alpha val="0"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de-DE"/>
              <a:t>   </a:t>
            </a:r>
          </a:p>
        </p:txBody>
      </p:sp>
    </p:spTree>
    <p:extLst>
      <p:ext uri="{BB962C8B-B14F-4D97-AF65-F5344CB8AC3E}">
        <p14:creationId xmlns:p14="http://schemas.microsoft.com/office/powerpoint/2010/main" val="3718459525"/>
      </p:ext>
    </p:extLst>
  </p:cSld>
  <p:clrMapOvr>
    <a:masterClrMapping/>
  </p:clrMapOvr>
  <p:transition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1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677400" cy="713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AutoShape 6"/>
          <p:cNvSpPr>
            <a:spLocks noChangeArrowheads="1"/>
          </p:cNvSpPr>
          <p:nvPr/>
        </p:nvSpPr>
        <p:spPr bwMode="auto">
          <a:xfrm>
            <a:off x="632999" y="723161"/>
            <a:ext cx="395287" cy="1044575"/>
          </a:xfrm>
          <a:prstGeom prst="upArrow">
            <a:avLst>
              <a:gd name="adj1" fmla="val 50000"/>
              <a:gd name="adj2" fmla="val 66064"/>
            </a:avLst>
          </a:prstGeom>
          <a:gradFill rotWithShape="1">
            <a:gsLst>
              <a:gs pos="0">
                <a:srgbClr val="FF0000"/>
              </a:gs>
              <a:gs pos="100000">
                <a:srgbClr val="FF0000">
                  <a:gamma/>
                  <a:shade val="43137"/>
                  <a:invGamma/>
                  <a:alpha val="0"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4" name="AutoShape 8"/>
          <p:cNvSpPr>
            <a:spLocks noChangeArrowheads="1"/>
          </p:cNvSpPr>
          <p:nvPr/>
        </p:nvSpPr>
        <p:spPr bwMode="auto">
          <a:xfrm rot="16200000">
            <a:off x="3590695" y="534207"/>
            <a:ext cx="395288" cy="1044575"/>
          </a:xfrm>
          <a:prstGeom prst="upArrow">
            <a:avLst>
              <a:gd name="adj1" fmla="val 50000"/>
              <a:gd name="adj2" fmla="val 66064"/>
            </a:avLst>
          </a:prstGeom>
          <a:gradFill rotWithShape="1">
            <a:gsLst>
              <a:gs pos="0">
                <a:srgbClr val="FF0000"/>
              </a:gs>
              <a:gs pos="100000">
                <a:srgbClr val="FF0000">
                  <a:gamma/>
                  <a:shade val="43137"/>
                  <a:invGamma/>
                  <a:alpha val="0"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632999" y="1768481"/>
            <a:ext cx="2775119" cy="369332"/>
          </a:xfrm>
          <a:prstGeom prst="rect">
            <a:avLst/>
          </a:prstGeom>
          <a:gradFill rotWithShape="1">
            <a:gsLst>
              <a:gs pos="0">
                <a:schemeClr val="bg1">
                  <a:alpha val="55000"/>
                </a:schemeClr>
              </a:gs>
              <a:gs pos="100000">
                <a:schemeClr val="bg1">
                  <a:alpha val="55000"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b="1">
                <a:solidFill>
                  <a:srgbClr val="FF0000"/>
                </a:solidFill>
              </a:rPr>
              <a:t>1</a:t>
            </a:r>
            <a:r>
              <a:rPr lang="de-DE">
                <a:solidFill>
                  <a:srgbClr val="FF0000"/>
                </a:solidFill>
              </a:rPr>
              <a:t> </a:t>
            </a:r>
            <a:r>
              <a:rPr lang="de-DE" dirty="0">
                <a:solidFill>
                  <a:srgbClr val="FF0000"/>
                </a:solidFill>
              </a:rPr>
              <a:t>– </a:t>
            </a:r>
            <a:r>
              <a:rPr lang="de-DE" dirty="0" err="1">
                <a:solidFill>
                  <a:srgbClr val="FF0000"/>
                </a:solidFill>
              </a:rPr>
              <a:t>create</a:t>
            </a:r>
            <a:r>
              <a:rPr lang="de-DE" dirty="0">
                <a:solidFill>
                  <a:srgbClr val="FF0000"/>
                </a:solidFill>
              </a:rPr>
              <a:t> </a:t>
            </a:r>
            <a:r>
              <a:rPr lang="de-DE" err="1">
                <a:solidFill>
                  <a:srgbClr val="FF0000"/>
                </a:solidFill>
              </a:rPr>
              <a:t>new</a:t>
            </a:r>
            <a:r>
              <a:rPr lang="de-DE">
                <a:solidFill>
                  <a:srgbClr val="FF0000"/>
                </a:solidFill>
              </a:rPr>
              <a:t> descriptor</a:t>
            </a:r>
            <a:endParaRPr lang="de-DE" dirty="0">
              <a:solidFill>
                <a:srgbClr val="FF0000"/>
              </a:solidFill>
            </a:endParaRPr>
          </a:p>
        </p:txBody>
      </p:sp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4310626" y="865474"/>
            <a:ext cx="2813591" cy="369332"/>
          </a:xfrm>
          <a:prstGeom prst="rect">
            <a:avLst/>
          </a:prstGeom>
          <a:gradFill rotWithShape="1">
            <a:gsLst>
              <a:gs pos="0">
                <a:schemeClr val="bg1">
                  <a:alpha val="55000"/>
                </a:schemeClr>
              </a:gs>
              <a:gs pos="100000">
                <a:schemeClr val="bg1">
                  <a:alpha val="55000"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b="1">
                <a:solidFill>
                  <a:srgbClr val="FF0000"/>
                </a:solidFill>
              </a:rPr>
              <a:t>2</a:t>
            </a:r>
            <a:r>
              <a:rPr lang="de-DE">
                <a:solidFill>
                  <a:srgbClr val="FF0000"/>
                </a:solidFill>
              </a:rPr>
              <a:t> – enter descriptor name</a:t>
            </a:r>
            <a:endParaRPr lang="de-DE" dirty="0">
              <a:solidFill>
                <a:srgbClr val="FF0000"/>
              </a:solidFill>
            </a:endParaRPr>
          </a:p>
        </p:txBody>
      </p:sp>
      <p:sp>
        <p:nvSpPr>
          <p:cNvPr id="7" name="AutoShape 7"/>
          <p:cNvSpPr>
            <a:spLocks noChangeArrowheads="1"/>
          </p:cNvSpPr>
          <p:nvPr/>
        </p:nvSpPr>
        <p:spPr bwMode="auto">
          <a:xfrm flipH="1" flipV="1">
            <a:off x="2997752" y="4205530"/>
            <a:ext cx="657225" cy="723900"/>
          </a:xfrm>
          <a:custGeom>
            <a:avLst/>
            <a:gdLst>
              <a:gd name="G0" fmla="+- 15126 0 0"/>
              <a:gd name="G1" fmla="+- 2912 0 0"/>
              <a:gd name="G2" fmla="+- 12158 0 2912"/>
              <a:gd name="G3" fmla="+- G2 0 2912"/>
              <a:gd name="G4" fmla="*/ G3 32768 32059"/>
              <a:gd name="G5" fmla="*/ G4 1 2"/>
              <a:gd name="G6" fmla="+- 21600 0 15126"/>
              <a:gd name="G7" fmla="*/ G6 2912 6079"/>
              <a:gd name="G8" fmla="+- G7 15126 0"/>
              <a:gd name="T0" fmla="*/ 15126 w 21600"/>
              <a:gd name="T1" fmla="*/ 0 h 21600"/>
              <a:gd name="T2" fmla="*/ 15126 w 21600"/>
              <a:gd name="T3" fmla="*/ 12158 h 21600"/>
              <a:gd name="T4" fmla="*/ 3237 w 21600"/>
              <a:gd name="T5" fmla="*/ 21600 h 21600"/>
              <a:gd name="T6" fmla="*/ 21600 w 21600"/>
              <a:gd name="T7" fmla="*/ 6079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G1 h 21600"/>
              <a:gd name="T14" fmla="*/ G8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close/>
              </a:path>
            </a:pathLst>
          </a:custGeom>
          <a:gradFill rotWithShape="1">
            <a:gsLst>
              <a:gs pos="0">
                <a:srgbClr val="FF0000"/>
              </a:gs>
              <a:gs pos="100000">
                <a:srgbClr val="FF0000">
                  <a:gamma/>
                  <a:shade val="0"/>
                  <a:invGamma/>
                  <a:alpha val="0"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2997752" y="3883246"/>
            <a:ext cx="4288353" cy="369332"/>
          </a:xfrm>
          <a:prstGeom prst="rect">
            <a:avLst/>
          </a:prstGeom>
          <a:gradFill rotWithShape="1">
            <a:gsLst>
              <a:gs pos="0">
                <a:schemeClr val="bg1">
                  <a:alpha val="55000"/>
                </a:schemeClr>
              </a:gs>
              <a:gs pos="100000">
                <a:schemeClr val="bg1">
                  <a:alpha val="55000"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b="1">
                <a:solidFill>
                  <a:srgbClr val="FF0000"/>
                </a:solidFill>
              </a:rPr>
              <a:t>5</a:t>
            </a:r>
            <a:r>
              <a:rPr lang="de-DE">
                <a:solidFill>
                  <a:srgbClr val="FF0000"/>
                </a:solidFill>
              </a:rPr>
              <a:t> – set descriptor type to “Quantitative“</a:t>
            </a:r>
            <a:endParaRPr lang="de-DE" dirty="0">
              <a:solidFill>
                <a:srgbClr val="FF0000"/>
              </a:solidFill>
            </a:endParaRPr>
          </a:p>
        </p:txBody>
      </p:sp>
      <p:sp>
        <p:nvSpPr>
          <p:cNvPr id="9" name="AutoShape 7"/>
          <p:cNvSpPr>
            <a:spLocks noChangeArrowheads="1"/>
          </p:cNvSpPr>
          <p:nvPr/>
        </p:nvSpPr>
        <p:spPr bwMode="auto">
          <a:xfrm rot="10800000" flipH="1" flipV="1">
            <a:off x="8773258" y="797506"/>
            <a:ext cx="657225" cy="723900"/>
          </a:xfrm>
          <a:custGeom>
            <a:avLst/>
            <a:gdLst>
              <a:gd name="G0" fmla="+- 15126 0 0"/>
              <a:gd name="G1" fmla="+- 2912 0 0"/>
              <a:gd name="G2" fmla="+- 12158 0 2912"/>
              <a:gd name="G3" fmla="+- G2 0 2912"/>
              <a:gd name="G4" fmla="*/ G3 32768 32059"/>
              <a:gd name="G5" fmla="*/ G4 1 2"/>
              <a:gd name="G6" fmla="+- 21600 0 15126"/>
              <a:gd name="G7" fmla="*/ G6 2912 6079"/>
              <a:gd name="G8" fmla="+- G7 15126 0"/>
              <a:gd name="T0" fmla="*/ 15126 w 21600"/>
              <a:gd name="T1" fmla="*/ 0 h 21600"/>
              <a:gd name="T2" fmla="*/ 15126 w 21600"/>
              <a:gd name="T3" fmla="*/ 12158 h 21600"/>
              <a:gd name="T4" fmla="*/ 3237 w 21600"/>
              <a:gd name="T5" fmla="*/ 21600 h 21600"/>
              <a:gd name="T6" fmla="*/ 21600 w 21600"/>
              <a:gd name="T7" fmla="*/ 6079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G1 h 21600"/>
              <a:gd name="T14" fmla="*/ G8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close/>
              </a:path>
            </a:pathLst>
          </a:custGeom>
          <a:gradFill rotWithShape="1">
            <a:gsLst>
              <a:gs pos="0">
                <a:srgbClr val="FF0000"/>
              </a:gs>
              <a:gs pos="100000">
                <a:srgbClr val="FF0000">
                  <a:gamma/>
                  <a:shade val="0"/>
                  <a:invGamma/>
                  <a:alpha val="0"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8265049" y="1592395"/>
            <a:ext cx="1197764" cy="646331"/>
          </a:xfrm>
          <a:prstGeom prst="rect">
            <a:avLst/>
          </a:prstGeom>
          <a:gradFill rotWithShape="1">
            <a:gsLst>
              <a:gs pos="0">
                <a:schemeClr val="bg1">
                  <a:alpha val="55000"/>
                </a:schemeClr>
              </a:gs>
              <a:gs pos="100000">
                <a:schemeClr val="bg1">
                  <a:alpha val="55000"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b="1">
                <a:solidFill>
                  <a:srgbClr val="FF0000"/>
                </a:solidFill>
              </a:rPr>
              <a:t>8</a:t>
            </a:r>
            <a:r>
              <a:rPr lang="de-DE">
                <a:solidFill>
                  <a:srgbClr val="FF0000"/>
                </a:solidFill>
              </a:rPr>
              <a:t> </a:t>
            </a:r>
            <a:r>
              <a:rPr lang="de-DE" dirty="0">
                <a:solidFill>
                  <a:srgbClr val="FF0000"/>
                </a:solidFill>
              </a:rPr>
              <a:t>– </a:t>
            </a:r>
            <a:r>
              <a:rPr lang="de-DE">
                <a:solidFill>
                  <a:srgbClr val="FF0000"/>
                </a:solidFill>
              </a:rPr>
              <a:t>save </a:t>
            </a:r>
            <a:br>
              <a:rPr lang="de-DE">
                <a:solidFill>
                  <a:srgbClr val="FF0000"/>
                </a:solidFill>
              </a:rPr>
            </a:br>
            <a:r>
              <a:rPr lang="de-DE">
                <a:solidFill>
                  <a:srgbClr val="FF0000"/>
                </a:solidFill>
              </a:rPr>
              <a:t>descriptor</a:t>
            </a:r>
            <a:endParaRPr lang="de-DE" dirty="0">
              <a:solidFill>
                <a:srgbClr val="FF0000"/>
              </a:solidFill>
            </a:endParaRPr>
          </a:p>
        </p:txBody>
      </p:sp>
      <p:sp>
        <p:nvSpPr>
          <p:cNvPr id="11" name="AutoShape 7"/>
          <p:cNvSpPr>
            <a:spLocks noChangeArrowheads="1"/>
          </p:cNvSpPr>
          <p:nvPr/>
        </p:nvSpPr>
        <p:spPr bwMode="auto">
          <a:xfrm rot="10800000" flipH="1" flipV="1">
            <a:off x="7296564" y="858850"/>
            <a:ext cx="657225" cy="723900"/>
          </a:xfrm>
          <a:custGeom>
            <a:avLst/>
            <a:gdLst>
              <a:gd name="G0" fmla="+- 15126 0 0"/>
              <a:gd name="G1" fmla="+- 2912 0 0"/>
              <a:gd name="G2" fmla="+- 12158 0 2912"/>
              <a:gd name="G3" fmla="+- G2 0 2912"/>
              <a:gd name="G4" fmla="*/ G3 32768 32059"/>
              <a:gd name="G5" fmla="*/ G4 1 2"/>
              <a:gd name="G6" fmla="+- 21600 0 15126"/>
              <a:gd name="G7" fmla="*/ G6 2912 6079"/>
              <a:gd name="G8" fmla="+- G7 15126 0"/>
              <a:gd name="T0" fmla="*/ 15126 w 21600"/>
              <a:gd name="T1" fmla="*/ 0 h 21600"/>
              <a:gd name="T2" fmla="*/ 15126 w 21600"/>
              <a:gd name="T3" fmla="*/ 12158 h 21600"/>
              <a:gd name="T4" fmla="*/ 3237 w 21600"/>
              <a:gd name="T5" fmla="*/ 21600 h 21600"/>
              <a:gd name="T6" fmla="*/ 21600 w 21600"/>
              <a:gd name="T7" fmla="*/ 6079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G1 h 21600"/>
              <a:gd name="T14" fmla="*/ G8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close/>
              </a:path>
            </a:pathLst>
          </a:custGeom>
          <a:gradFill rotWithShape="1">
            <a:gsLst>
              <a:gs pos="0">
                <a:srgbClr val="FF0000"/>
              </a:gs>
              <a:gs pos="100000">
                <a:srgbClr val="FF0000">
                  <a:gamma/>
                  <a:shade val="0"/>
                  <a:invGamma/>
                  <a:alpha val="0"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12" name="Text Box 7"/>
          <p:cNvSpPr txBox="1">
            <a:spLocks noChangeArrowheads="1"/>
          </p:cNvSpPr>
          <p:nvPr/>
        </p:nvSpPr>
        <p:spPr bwMode="auto">
          <a:xfrm>
            <a:off x="6845551" y="1592394"/>
            <a:ext cx="1184940" cy="923330"/>
          </a:xfrm>
          <a:prstGeom prst="rect">
            <a:avLst/>
          </a:prstGeom>
          <a:gradFill rotWithShape="1">
            <a:gsLst>
              <a:gs pos="0">
                <a:schemeClr val="bg1">
                  <a:alpha val="55000"/>
                </a:schemeClr>
              </a:gs>
              <a:gs pos="100000">
                <a:schemeClr val="bg1">
                  <a:alpha val="55000"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b="1">
                <a:solidFill>
                  <a:srgbClr val="FF0000"/>
                </a:solidFill>
              </a:rPr>
              <a:t>3</a:t>
            </a:r>
            <a:r>
              <a:rPr lang="de-DE">
                <a:solidFill>
                  <a:srgbClr val="FF0000"/>
                </a:solidFill>
              </a:rPr>
              <a:t> – set </a:t>
            </a:r>
            <a:br>
              <a:rPr lang="de-DE">
                <a:solidFill>
                  <a:srgbClr val="FF0000"/>
                </a:solidFill>
              </a:rPr>
            </a:br>
            <a:r>
              <a:rPr lang="de-DE">
                <a:solidFill>
                  <a:srgbClr val="FF0000"/>
                </a:solidFill>
              </a:rPr>
              <a:t>sequence</a:t>
            </a:r>
          </a:p>
          <a:p>
            <a:r>
              <a:rPr lang="de-DE">
                <a:solidFill>
                  <a:srgbClr val="FF0000"/>
                </a:solidFill>
              </a:rPr>
              <a:t>number</a:t>
            </a:r>
            <a:endParaRPr lang="de-DE" dirty="0">
              <a:solidFill>
                <a:srgbClr val="FF0000"/>
              </a:solidFill>
            </a:endParaRPr>
          </a:p>
        </p:txBody>
      </p:sp>
      <p:sp>
        <p:nvSpPr>
          <p:cNvPr id="13" name="AutoShape 8"/>
          <p:cNvSpPr>
            <a:spLocks noChangeArrowheads="1"/>
          </p:cNvSpPr>
          <p:nvPr/>
        </p:nvSpPr>
        <p:spPr bwMode="auto">
          <a:xfrm rot="16200000">
            <a:off x="3188720" y="834812"/>
            <a:ext cx="395288" cy="1044575"/>
          </a:xfrm>
          <a:prstGeom prst="upArrow">
            <a:avLst>
              <a:gd name="adj1" fmla="val 50000"/>
              <a:gd name="adj2" fmla="val 66064"/>
            </a:avLst>
          </a:prstGeom>
          <a:gradFill rotWithShape="1">
            <a:gsLst>
              <a:gs pos="0">
                <a:srgbClr val="FF0000"/>
              </a:gs>
              <a:gs pos="100000">
                <a:srgbClr val="FF0000">
                  <a:gamma/>
                  <a:shade val="43137"/>
                  <a:invGamma/>
                  <a:alpha val="0"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14" name="Text Box 7"/>
          <p:cNvSpPr txBox="1">
            <a:spLocks noChangeArrowheads="1"/>
          </p:cNvSpPr>
          <p:nvPr/>
        </p:nvSpPr>
        <p:spPr bwMode="auto">
          <a:xfrm>
            <a:off x="3908651" y="1166079"/>
            <a:ext cx="2121093" cy="369332"/>
          </a:xfrm>
          <a:prstGeom prst="rect">
            <a:avLst/>
          </a:prstGeom>
          <a:gradFill rotWithShape="1">
            <a:gsLst>
              <a:gs pos="0">
                <a:schemeClr val="bg1">
                  <a:alpha val="55000"/>
                </a:schemeClr>
              </a:gs>
              <a:gs pos="100000">
                <a:schemeClr val="bg1">
                  <a:alpha val="55000"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b="1">
                <a:solidFill>
                  <a:srgbClr val="FF0000"/>
                </a:solidFill>
              </a:rPr>
              <a:t>4</a:t>
            </a:r>
            <a:r>
              <a:rPr lang="de-DE">
                <a:solidFill>
                  <a:srgbClr val="FF0000"/>
                </a:solidFill>
              </a:rPr>
              <a:t> – select main tab</a:t>
            </a:r>
            <a:endParaRPr lang="de-DE" dirty="0">
              <a:solidFill>
                <a:srgbClr val="FF0000"/>
              </a:solidFill>
            </a:endParaRPr>
          </a:p>
        </p:txBody>
      </p:sp>
      <p:sp>
        <p:nvSpPr>
          <p:cNvPr id="15" name="AutoShape 7"/>
          <p:cNvSpPr>
            <a:spLocks noChangeArrowheads="1"/>
          </p:cNvSpPr>
          <p:nvPr/>
        </p:nvSpPr>
        <p:spPr bwMode="auto">
          <a:xfrm rot="10800000" flipH="1" flipV="1">
            <a:off x="5549731" y="4567480"/>
            <a:ext cx="657225" cy="723900"/>
          </a:xfrm>
          <a:custGeom>
            <a:avLst/>
            <a:gdLst>
              <a:gd name="G0" fmla="+- 15126 0 0"/>
              <a:gd name="G1" fmla="+- 2912 0 0"/>
              <a:gd name="G2" fmla="+- 12158 0 2912"/>
              <a:gd name="G3" fmla="+- G2 0 2912"/>
              <a:gd name="G4" fmla="*/ G3 32768 32059"/>
              <a:gd name="G5" fmla="*/ G4 1 2"/>
              <a:gd name="G6" fmla="+- 21600 0 15126"/>
              <a:gd name="G7" fmla="*/ G6 2912 6079"/>
              <a:gd name="G8" fmla="+- G7 15126 0"/>
              <a:gd name="T0" fmla="*/ 15126 w 21600"/>
              <a:gd name="T1" fmla="*/ 0 h 21600"/>
              <a:gd name="T2" fmla="*/ 15126 w 21600"/>
              <a:gd name="T3" fmla="*/ 12158 h 21600"/>
              <a:gd name="T4" fmla="*/ 3237 w 21600"/>
              <a:gd name="T5" fmla="*/ 21600 h 21600"/>
              <a:gd name="T6" fmla="*/ 21600 w 21600"/>
              <a:gd name="T7" fmla="*/ 6079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G1 h 21600"/>
              <a:gd name="T14" fmla="*/ G8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close/>
              </a:path>
            </a:pathLst>
          </a:custGeom>
          <a:gradFill rotWithShape="1">
            <a:gsLst>
              <a:gs pos="0">
                <a:srgbClr val="FF0000"/>
              </a:gs>
              <a:gs pos="100000">
                <a:srgbClr val="FF0000">
                  <a:gamma/>
                  <a:shade val="0"/>
                  <a:invGamma/>
                  <a:alpha val="0"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16" name="Text Box 7"/>
          <p:cNvSpPr txBox="1">
            <a:spLocks noChangeArrowheads="1"/>
          </p:cNvSpPr>
          <p:nvPr/>
        </p:nvSpPr>
        <p:spPr bwMode="auto">
          <a:xfrm>
            <a:off x="4752075" y="5195200"/>
            <a:ext cx="1595309" cy="923330"/>
          </a:xfrm>
          <a:prstGeom prst="rect">
            <a:avLst/>
          </a:prstGeom>
          <a:gradFill rotWithShape="1">
            <a:gsLst>
              <a:gs pos="0">
                <a:schemeClr val="bg1">
                  <a:alpha val="55000"/>
                </a:schemeClr>
              </a:gs>
              <a:gs pos="100000">
                <a:schemeClr val="bg1">
                  <a:alpha val="55000"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b="1">
                <a:solidFill>
                  <a:srgbClr val="FF0000"/>
                </a:solidFill>
              </a:rPr>
              <a:t>6</a:t>
            </a:r>
            <a:r>
              <a:rPr lang="de-DE">
                <a:solidFill>
                  <a:srgbClr val="FF0000"/>
                </a:solidFill>
              </a:rPr>
              <a:t> – enter </a:t>
            </a:r>
          </a:p>
          <a:p>
            <a:r>
              <a:rPr lang="de-DE">
                <a:solidFill>
                  <a:srgbClr val="FF0000"/>
                </a:solidFill>
              </a:rPr>
              <a:t>Measurement</a:t>
            </a:r>
          </a:p>
          <a:p>
            <a:r>
              <a:rPr lang="de-DE">
                <a:solidFill>
                  <a:srgbClr val="FF0000"/>
                </a:solidFill>
              </a:rPr>
              <a:t>unit “cm“</a:t>
            </a:r>
            <a:endParaRPr lang="de-DE" dirty="0">
              <a:solidFill>
                <a:srgbClr val="FF0000"/>
              </a:solidFill>
            </a:endParaRPr>
          </a:p>
        </p:txBody>
      </p:sp>
      <p:sp>
        <p:nvSpPr>
          <p:cNvPr id="17" name="AutoShape 8"/>
          <p:cNvSpPr>
            <a:spLocks noChangeArrowheads="1"/>
          </p:cNvSpPr>
          <p:nvPr/>
        </p:nvSpPr>
        <p:spPr bwMode="auto">
          <a:xfrm rot="16200000">
            <a:off x="7160180" y="4681586"/>
            <a:ext cx="395288" cy="1044575"/>
          </a:xfrm>
          <a:prstGeom prst="upArrow">
            <a:avLst>
              <a:gd name="adj1" fmla="val 50000"/>
              <a:gd name="adj2" fmla="val 66064"/>
            </a:avLst>
          </a:prstGeom>
          <a:gradFill rotWithShape="1">
            <a:gsLst>
              <a:gs pos="0">
                <a:srgbClr val="FF0000"/>
              </a:gs>
              <a:gs pos="100000">
                <a:srgbClr val="FF0000">
                  <a:gamma/>
                  <a:shade val="43137"/>
                  <a:invGamma/>
                  <a:alpha val="0"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18" name="Text Box 7"/>
          <p:cNvSpPr txBox="1">
            <a:spLocks noChangeArrowheads="1"/>
          </p:cNvSpPr>
          <p:nvPr/>
        </p:nvSpPr>
        <p:spPr bwMode="auto">
          <a:xfrm>
            <a:off x="7875274" y="4857593"/>
            <a:ext cx="1762021" cy="923330"/>
          </a:xfrm>
          <a:prstGeom prst="rect">
            <a:avLst/>
          </a:prstGeom>
          <a:gradFill rotWithShape="1">
            <a:gsLst>
              <a:gs pos="0">
                <a:schemeClr val="bg1">
                  <a:alpha val="55000"/>
                </a:schemeClr>
              </a:gs>
              <a:gs pos="100000">
                <a:schemeClr val="bg1">
                  <a:alpha val="55000"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b="1">
                <a:solidFill>
                  <a:srgbClr val="FF0000"/>
                </a:solidFill>
              </a:rPr>
              <a:t>7</a:t>
            </a:r>
            <a:r>
              <a:rPr lang="de-DE">
                <a:solidFill>
                  <a:srgbClr val="FF0000"/>
                </a:solidFill>
              </a:rPr>
              <a:t> – enter </a:t>
            </a:r>
          </a:p>
          <a:p>
            <a:r>
              <a:rPr lang="de-DE">
                <a:solidFill>
                  <a:srgbClr val="FF0000"/>
                </a:solidFill>
              </a:rPr>
              <a:t>minimum 0 and</a:t>
            </a:r>
          </a:p>
          <a:p>
            <a:r>
              <a:rPr lang="de-DE">
                <a:solidFill>
                  <a:srgbClr val="FF0000"/>
                </a:solidFill>
              </a:rPr>
              <a:t>maximum 100</a:t>
            </a:r>
            <a:endParaRPr lang="de-DE" dirty="0">
              <a:solidFill>
                <a:srgbClr val="FF0000"/>
              </a:solidFill>
            </a:endParaRPr>
          </a:p>
        </p:txBody>
      </p:sp>
      <p:sp>
        <p:nvSpPr>
          <p:cNvPr id="19" name="AutoShape 8"/>
          <p:cNvSpPr>
            <a:spLocks noChangeArrowheads="1"/>
          </p:cNvSpPr>
          <p:nvPr/>
        </p:nvSpPr>
        <p:spPr bwMode="auto">
          <a:xfrm rot="16200000">
            <a:off x="7160183" y="4994615"/>
            <a:ext cx="395288" cy="1044575"/>
          </a:xfrm>
          <a:prstGeom prst="upArrow">
            <a:avLst>
              <a:gd name="adj1" fmla="val 50000"/>
              <a:gd name="adj2" fmla="val 66064"/>
            </a:avLst>
          </a:prstGeom>
          <a:gradFill rotWithShape="1">
            <a:gsLst>
              <a:gs pos="0">
                <a:srgbClr val="FF0000"/>
              </a:gs>
              <a:gs pos="100000">
                <a:srgbClr val="FF0000">
                  <a:gamma/>
                  <a:shade val="43137"/>
                  <a:invGamma/>
                  <a:alpha val="0"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1080286"/>
      </p:ext>
    </p:extLst>
  </p:cSld>
  <p:clrMapOvr>
    <a:masterClrMapping/>
  </p:clrMapOvr>
  <p:transition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2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677400" cy="713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AutoShape 6"/>
          <p:cNvSpPr>
            <a:spLocks noChangeArrowheads="1"/>
          </p:cNvSpPr>
          <p:nvPr/>
        </p:nvSpPr>
        <p:spPr bwMode="auto">
          <a:xfrm>
            <a:off x="630088" y="739120"/>
            <a:ext cx="395287" cy="1044575"/>
          </a:xfrm>
          <a:prstGeom prst="upArrow">
            <a:avLst>
              <a:gd name="adj1" fmla="val 50000"/>
              <a:gd name="adj2" fmla="val 66064"/>
            </a:avLst>
          </a:prstGeom>
          <a:gradFill rotWithShape="1">
            <a:gsLst>
              <a:gs pos="0">
                <a:srgbClr val="FF0000"/>
              </a:gs>
              <a:gs pos="100000">
                <a:srgbClr val="FF0000">
                  <a:gamma/>
                  <a:shade val="43137"/>
                  <a:invGamma/>
                  <a:alpha val="0"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5" name="AutoShape 8"/>
          <p:cNvSpPr>
            <a:spLocks noChangeArrowheads="1"/>
          </p:cNvSpPr>
          <p:nvPr/>
        </p:nvSpPr>
        <p:spPr bwMode="auto">
          <a:xfrm rot="16200000">
            <a:off x="3579114" y="550165"/>
            <a:ext cx="395288" cy="1044575"/>
          </a:xfrm>
          <a:prstGeom prst="upArrow">
            <a:avLst>
              <a:gd name="adj1" fmla="val 50000"/>
              <a:gd name="adj2" fmla="val 66064"/>
            </a:avLst>
          </a:prstGeom>
          <a:gradFill rotWithShape="1">
            <a:gsLst>
              <a:gs pos="0">
                <a:srgbClr val="FF0000"/>
              </a:gs>
              <a:gs pos="100000">
                <a:srgbClr val="FF0000">
                  <a:gamma/>
                  <a:shade val="43137"/>
                  <a:invGamma/>
                  <a:alpha val="0"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630088" y="1784440"/>
            <a:ext cx="2775119" cy="369332"/>
          </a:xfrm>
          <a:prstGeom prst="rect">
            <a:avLst/>
          </a:prstGeom>
          <a:gradFill rotWithShape="1">
            <a:gsLst>
              <a:gs pos="0">
                <a:schemeClr val="bg1">
                  <a:alpha val="55000"/>
                </a:schemeClr>
              </a:gs>
              <a:gs pos="100000">
                <a:schemeClr val="bg1">
                  <a:alpha val="55000"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b="1">
                <a:solidFill>
                  <a:srgbClr val="FF0000"/>
                </a:solidFill>
              </a:rPr>
              <a:t>1</a:t>
            </a:r>
            <a:r>
              <a:rPr lang="de-DE">
                <a:solidFill>
                  <a:srgbClr val="FF0000"/>
                </a:solidFill>
              </a:rPr>
              <a:t> </a:t>
            </a:r>
            <a:r>
              <a:rPr lang="de-DE" dirty="0">
                <a:solidFill>
                  <a:srgbClr val="FF0000"/>
                </a:solidFill>
              </a:rPr>
              <a:t>– </a:t>
            </a:r>
            <a:r>
              <a:rPr lang="de-DE" dirty="0" err="1">
                <a:solidFill>
                  <a:srgbClr val="FF0000"/>
                </a:solidFill>
              </a:rPr>
              <a:t>create</a:t>
            </a:r>
            <a:r>
              <a:rPr lang="de-DE" dirty="0">
                <a:solidFill>
                  <a:srgbClr val="FF0000"/>
                </a:solidFill>
              </a:rPr>
              <a:t> </a:t>
            </a:r>
            <a:r>
              <a:rPr lang="de-DE" err="1">
                <a:solidFill>
                  <a:srgbClr val="FF0000"/>
                </a:solidFill>
              </a:rPr>
              <a:t>new</a:t>
            </a:r>
            <a:r>
              <a:rPr lang="de-DE">
                <a:solidFill>
                  <a:srgbClr val="FF0000"/>
                </a:solidFill>
              </a:rPr>
              <a:t> descriptor</a:t>
            </a:r>
            <a:endParaRPr lang="de-DE" dirty="0">
              <a:solidFill>
                <a:srgbClr val="FF0000"/>
              </a:solidFill>
            </a:endParaRPr>
          </a:p>
        </p:txBody>
      </p: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4299045" y="881432"/>
            <a:ext cx="2813591" cy="369332"/>
          </a:xfrm>
          <a:prstGeom prst="rect">
            <a:avLst/>
          </a:prstGeom>
          <a:gradFill rotWithShape="1">
            <a:gsLst>
              <a:gs pos="0">
                <a:schemeClr val="bg1">
                  <a:alpha val="55000"/>
                </a:schemeClr>
              </a:gs>
              <a:gs pos="100000">
                <a:schemeClr val="bg1">
                  <a:alpha val="55000"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b="1">
                <a:solidFill>
                  <a:srgbClr val="FF0000"/>
                </a:solidFill>
              </a:rPr>
              <a:t>2</a:t>
            </a:r>
            <a:r>
              <a:rPr lang="de-DE">
                <a:solidFill>
                  <a:srgbClr val="FF0000"/>
                </a:solidFill>
              </a:rPr>
              <a:t> – enter descriptor name</a:t>
            </a:r>
            <a:endParaRPr lang="de-DE" dirty="0">
              <a:solidFill>
                <a:srgbClr val="FF0000"/>
              </a:solidFill>
            </a:endParaRPr>
          </a:p>
        </p:txBody>
      </p:sp>
      <p:sp>
        <p:nvSpPr>
          <p:cNvPr id="8" name="AutoShape 7"/>
          <p:cNvSpPr>
            <a:spLocks noChangeArrowheads="1"/>
          </p:cNvSpPr>
          <p:nvPr/>
        </p:nvSpPr>
        <p:spPr bwMode="auto">
          <a:xfrm flipH="1" flipV="1">
            <a:off x="2978171" y="3942822"/>
            <a:ext cx="657225" cy="723900"/>
          </a:xfrm>
          <a:custGeom>
            <a:avLst/>
            <a:gdLst>
              <a:gd name="G0" fmla="+- 15126 0 0"/>
              <a:gd name="G1" fmla="+- 2912 0 0"/>
              <a:gd name="G2" fmla="+- 12158 0 2912"/>
              <a:gd name="G3" fmla="+- G2 0 2912"/>
              <a:gd name="G4" fmla="*/ G3 32768 32059"/>
              <a:gd name="G5" fmla="*/ G4 1 2"/>
              <a:gd name="G6" fmla="+- 21600 0 15126"/>
              <a:gd name="G7" fmla="*/ G6 2912 6079"/>
              <a:gd name="G8" fmla="+- G7 15126 0"/>
              <a:gd name="T0" fmla="*/ 15126 w 21600"/>
              <a:gd name="T1" fmla="*/ 0 h 21600"/>
              <a:gd name="T2" fmla="*/ 15126 w 21600"/>
              <a:gd name="T3" fmla="*/ 12158 h 21600"/>
              <a:gd name="T4" fmla="*/ 3237 w 21600"/>
              <a:gd name="T5" fmla="*/ 21600 h 21600"/>
              <a:gd name="T6" fmla="*/ 21600 w 21600"/>
              <a:gd name="T7" fmla="*/ 6079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G1 h 21600"/>
              <a:gd name="T14" fmla="*/ G8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close/>
              </a:path>
            </a:pathLst>
          </a:custGeom>
          <a:gradFill rotWithShape="1">
            <a:gsLst>
              <a:gs pos="0">
                <a:srgbClr val="FF0000"/>
              </a:gs>
              <a:gs pos="100000">
                <a:srgbClr val="FF0000">
                  <a:gamma/>
                  <a:shade val="0"/>
                  <a:invGamma/>
                  <a:alpha val="0"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2978171" y="3620538"/>
            <a:ext cx="4134465" cy="369332"/>
          </a:xfrm>
          <a:prstGeom prst="rect">
            <a:avLst/>
          </a:prstGeom>
          <a:gradFill rotWithShape="1">
            <a:gsLst>
              <a:gs pos="0">
                <a:schemeClr val="bg1">
                  <a:alpha val="55000"/>
                </a:schemeClr>
              </a:gs>
              <a:gs pos="100000">
                <a:schemeClr val="bg1">
                  <a:alpha val="55000"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b="1">
                <a:solidFill>
                  <a:srgbClr val="FF0000"/>
                </a:solidFill>
              </a:rPr>
              <a:t>5</a:t>
            </a:r>
            <a:r>
              <a:rPr lang="de-DE">
                <a:solidFill>
                  <a:srgbClr val="FF0000"/>
                </a:solidFill>
              </a:rPr>
              <a:t> – check descriptor type “Categorical“</a:t>
            </a:r>
            <a:endParaRPr lang="de-DE" dirty="0">
              <a:solidFill>
                <a:srgbClr val="FF0000"/>
              </a:solidFill>
            </a:endParaRPr>
          </a:p>
        </p:txBody>
      </p:sp>
      <p:sp>
        <p:nvSpPr>
          <p:cNvPr id="10" name="AutoShape 7"/>
          <p:cNvSpPr>
            <a:spLocks noChangeArrowheads="1"/>
          </p:cNvSpPr>
          <p:nvPr/>
        </p:nvSpPr>
        <p:spPr bwMode="auto">
          <a:xfrm rot="10800000" flipH="1" flipV="1">
            <a:off x="8761677" y="813464"/>
            <a:ext cx="657225" cy="723900"/>
          </a:xfrm>
          <a:custGeom>
            <a:avLst/>
            <a:gdLst>
              <a:gd name="G0" fmla="+- 15126 0 0"/>
              <a:gd name="G1" fmla="+- 2912 0 0"/>
              <a:gd name="G2" fmla="+- 12158 0 2912"/>
              <a:gd name="G3" fmla="+- G2 0 2912"/>
              <a:gd name="G4" fmla="*/ G3 32768 32059"/>
              <a:gd name="G5" fmla="*/ G4 1 2"/>
              <a:gd name="G6" fmla="+- 21600 0 15126"/>
              <a:gd name="G7" fmla="*/ G6 2912 6079"/>
              <a:gd name="G8" fmla="+- G7 15126 0"/>
              <a:gd name="T0" fmla="*/ 15126 w 21600"/>
              <a:gd name="T1" fmla="*/ 0 h 21600"/>
              <a:gd name="T2" fmla="*/ 15126 w 21600"/>
              <a:gd name="T3" fmla="*/ 12158 h 21600"/>
              <a:gd name="T4" fmla="*/ 3237 w 21600"/>
              <a:gd name="T5" fmla="*/ 21600 h 21600"/>
              <a:gd name="T6" fmla="*/ 21600 w 21600"/>
              <a:gd name="T7" fmla="*/ 6079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G1 h 21600"/>
              <a:gd name="T14" fmla="*/ G8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close/>
              </a:path>
            </a:pathLst>
          </a:custGeom>
          <a:gradFill rotWithShape="1">
            <a:gsLst>
              <a:gs pos="0">
                <a:srgbClr val="FF0000"/>
              </a:gs>
              <a:gs pos="100000">
                <a:srgbClr val="FF0000">
                  <a:gamma/>
                  <a:shade val="0"/>
                  <a:invGamma/>
                  <a:alpha val="0"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11" name="Text Box 7"/>
          <p:cNvSpPr txBox="1">
            <a:spLocks noChangeArrowheads="1"/>
          </p:cNvSpPr>
          <p:nvPr/>
        </p:nvSpPr>
        <p:spPr bwMode="auto">
          <a:xfrm>
            <a:off x="8253468" y="1608353"/>
            <a:ext cx="1197764" cy="646331"/>
          </a:xfrm>
          <a:prstGeom prst="rect">
            <a:avLst/>
          </a:prstGeom>
          <a:gradFill rotWithShape="1">
            <a:gsLst>
              <a:gs pos="0">
                <a:schemeClr val="bg1">
                  <a:alpha val="55000"/>
                </a:schemeClr>
              </a:gs>
              <a:gs pos="100000">
                <a:schemeClr val="bg1">
                  <a:alpha val="55000"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b="1">
                <a:solidFill>
                  <a:srgbClr val="FF0000"/>
                </a:solidFill>
              </a:rPr>
              <a:t>6</a:t>
            </a:r>
            <a:r>
              <a:rPr lang="de-DE">
                <a:solidFill>
                  <a:srgbClr val="FF0000"/>
                </a:solidFill>
              </a:rPr>
              <a:t> </a:t>
            </a:r>
            <a:r>
              <a:rPr lang="de-DE" dirty="0">
                <a:solidFill>
                  <a:srgbClr val="FF0000"/>
                </a:solidFill>
              </a:rPr>
              <a:t>– </a:t>
            </a:r>
            <a:r>
              <a:rPr lang="de-DE">
                <a:solidFill>
                  <a:srgbClr val="FF0000"/>
                </a:solidFill>
              </a:rPr>
              <a:t>save </a:t>
            </a:r>
            <a:br>
              <a:rPr lang="de-DE">
                <a:solidFill>
                  <a:srgbClr val="FF0000"/>
                </a:solidFill>
              </a:rPr>
            </a:br>
            <a:r>
              <a:rPr lang="de-DE">
                <a:solidFill>
                  <a:srgbClr val="FF0000"/>
                </a:solidFill>
              </a:rPr>
              <a:t>descriptor</a:t>
            </a:r>
            <a:endParaRPr lang="de-DE" dirty="0">
              <a:solidFill>
                <a:srgbClr val="FF0000"/>
              </a:solidFill>
            </a:endParaRPr>
          </a:p>
        </p:txBody>
      </p:sp>
      <p:sp>
        <p:nvSpPr>
          <p:cNvPr id="12" name="AutoShape 7"/>
          <p:cNvSpPr>
            <a:spLocks noChangeArrowheads="1"/>
          </p:cNvSpPr>
          <p:nvPr/>
        </p:nvSpPr>
        <p:spPr bwMode="auto">
          <a:xfrm rot="10800000" flipH="1" flipV="1">
            <a:off x="7284983" y="874808"/>
            <a:ext cx="657225" cy="723900"/>
          </a:xfrm>
          <a:custGeom>
            <a:avLst/>
            <a:gdLst>
              <a:gd name="G0" fmla="+- 15126 0 0"/>
              <a:gd name="G1" fmla="+- 2912 0 0"/>
              <a:gd name="G2" fmla="+- 12158 0 2912"/>
              <a:gd name="G3" fmla="+- G2 0 2912"/>
              <a:gd name="G4" fmla="*/ G3 32768 32059"/>
              <a:gd name="G5" fmla="*/ G4 1 2"/>
              <a:gd name="G6" fmla="+- 21600 0 15126"/>
              <a:gd name="G7" fmla="*/ G6 2912 6079"/>
              <a:gd name="G8" fmla="+- G7 15126 0"/>
              <a:gd name="T0" fmla="*/ 15126 w 21600"/>
              <a:gd name="T1" fmla="*/ 0 h 21600"/>
              <a:gd name="T2" fmla="*/ 15126 w 21600"/>
              <a:gd name="T3" fmla="*/ 12158 h 21600"/>
              <a:gd name="T4" fmla="*/ 3237 w 21600"/>
              <a:gd name="T5" fmla="*/ 21600 h 21600"/>
              <a:gd name="T6" fmla="*/ 21600 w 21600"/>
              <a:gd name="T7" fmla="*/ 6079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G1 h 21600"/>
              <a:gd name="T14" fmla="*/ G8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close/>
              </a:path>
            </a:pathLst>
          </a:custGeom>
          <a:gradFill rotWithShape="1">
            <a:gsLst>
              <a:gs pos="0">
                <a:srgbClr val="FF0000"/>
              </a:gs>
              <a:gs pos="100000">
                <a:srgbClr val="FF0000">
                  <a:gamma/>
                  <a:shade val="0"/>
                  <a:invGamma/>
                  <a:alpha val="0"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13" name="Text Box 7"/>
          <p:cNvSpPr txBox="1">
            <a:spLocks noChangeArrowheads="1"/>
          </p:cNvSpPr>
          <p:nvPr/>
        </p:nvSpPr>
        <p:spPr bwMode="auto">
          <a:xfrm>
            <a:off x="6833970" y="1608352"/>
            <a:ext cx="1184940" cy="923330"/>
          </a:xfrm>
          <a:prstGeom prst="rect">
            <a:avLst/>
          </a:prstGeom>
          <a:gradFill rotWithShape="1">
            <a:gsLst>
              <a:gs pos="0">
                <a:schemeClr val="bg1">
                  <a:alpha val="55000"/>
                </a:schemeClr>
              </a:gs>
              <a:gs pos="100000">
                <a:schemeClr val="bg1">
                  <a:alpha val="55000"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b="1">
                <a:solidFill>
                  <a:srgbClr val="FF0000"/>
                </a:solidFill>
              </a:rPr>
              <a:t>3</a:t>
            </a:r>
            <a:r>
              <a:rPr lang="de-DE">
                <a:solidFill>
                  <a:srgbClr val="FF0000"/>
                </a:solidFill>
              </a:rPr>
              <a:t> – set </a:t>
            </a:r>
            <a:br>
              <a:rPr lang="de-DE">
                <a:solidFill>
                  <a:srgbClr val="FF0000"/>
                </a:solidFill>
              </a:rPr>
            </a:br>
            <a:r>
              <a:rPr lang="de-DE">
                <a:solidFill>
                  <a:srgbClr val="FF0000"/>
                </a:solidFill>
              </a:rPr>
              <a:t>sequence</a:t>
            </a:r>
          </a:p>
          <a:p>
            <a:r>
              <a:rPr lang="de-DE">
                <a:solidFill>
                  <a:srgbClr val="FF0000"/>
                </a:solidFill>
              </a:rPr>
              <a:t>number</a:t>
            </a:r>
            <a:endParaRPr lang="de-DE" dirty="0">
              <a:solidFill>
                <a:srgbClr val="FF0000"/>
              </a:solidFill>
            </a:endParaRPr>
          </a:p>
        </p:txBody>
      </p:sp>
      <p:sp>
        <p:nvSpPr>
          <p:cNvPr id="14" name="AutoShape 8"/>
          <p:cNvSpPr>
            <a:spLocks noChangeArrowheads="1"/>
          </p:cNvSpPr>
          <p:nvPr/>
        </p:nvSpPr>
        <p:spPr bwMode="auto">
          <a:xfrm rot="16200000">
            <a:off x="3177139" y="850770"/>
            <a:ext cx="395288" cy="1044575"/>
          </a:xfrm>
          <a:prstGeom prst="upArrow">
            <a:avLst>
              <a:gd name="adj1" fmla="val 50000"/>
              <a:gd name="adj2" fmla="val 66064"/>
            </a:avLst>
          </a:prstGeom>
          <a:gradFill rotWithShape="1">
            <a:gsLst>
              <a:gs pos="0">
                <a:srgbClr val="FF0000"/>
              </a:gs>
              <a:gs pos="100000">
                <a:srgbClr val="FF0000">
                  <a:gamma/>
                  <a:shade val="43137"/>
                  <a:invGamma/>
                  <a:alpha val="0"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15" name="Text Box 7"/>
          <p:cNvSpPr txBox="1">
            <a:spLocks noChangeArrowheads="1"/>
          </p:cNvSpPr>
          <p:nvPr/>
        </p:nvSpPr>
        <p:spPr bwMode="auto">
          <a:xfrm>
            <a:off x="3897070" y="1182037"/>
            <a:ext cx="2121093" cy="369332"/>
          </a:xfrm>
          <a:prstGeom prst="rect">
            <a:avLst/>
          </a:prstGeom>
          <a:gradFill rotWithShape="1">
            <a:gsLst>
              <a:gs pos="0">
                <a:schemeClr val="bg1">
                  <a:alpha val="55000"/>
                </a:schemeClr>
              </a:gs>
              <a:gs pos="100000">
                <a:schemeClr val="bg1">
                  <a:alpha val="55000"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b="1">
                <a:solidFill>
                  <a:srgbClr val="FF0000"/>
                </a:solidFill>
              </a:rPr>
              <a:t>4</a:t>
            </a:r>
            <a:r>
              <a:rPr lang="de-DE">
                <a:solidFill>
                  <a:srgbClr val="FF0000"/>
                </a:solidFill>
              </a:rPr>
              <a:t> – select main tab</a:t>
            </a:r>
            <a:endParaRPr lang="de-DE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1549764"/>
      </p:ext>
    </p:extLst>
  </p:cSld>
  <p:clrMapOvr>
    <a:masterClrMapping/>
  </p:clrMapOvr>
  <p:transition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3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677400" cy="713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AutoShape 8"/>
          <p:cNvSpPr>
            <a:spLocks noChangeArrowheads="1"/>
          </p:cNvSpPr>
          <p:nvPr/>
        </p:nvSpPr>
        <p:spPr bwMode="auto">
          <a:xfrm rot="16200000">
            <a:off x="3841366" y="1416576"/>
            <a:ext cx="395288" cy="1044575"/>
          </a:xfrm>
          <a:prstGeom prst="upArrow">
            <a:avLst>
              <a:gd name="adj1" fmla="val 50000"/>
              <a:gd name="adj2" fmla="val 66064"/>
            </a:avLst>
          </a:prstGeom>
          <a:gradFill rotWithShape="1">
            <a:gsLst>
              <a:gs pos="0">
                <a:srgbClr val="FF0000"/>
              </a:gs>
              <a:gs pos="100000">
                <a:srgbClr val="FF0000">
                  <a:gamma/>
                  <a:shade val="43137"/>
                  <a:invGamma/>
                  <a:alpha val="0"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4" name="Text Box 7"/>
          <p:cNvSpPr txBox="1">
            <a:spLocks noChangeArrowheads="1"/>
          </p:cNvSpPr>
          <p:nvPr/>
        </p:nvSpPr>
        <p:spPr bwMode="auto">
          <a:xfrm>
            <a:off x="4561297" y="1747843"/>
            <a:ext cx="2416046" cy="369332"/>
          </a:xfrm>
          <a:prstGeom prst="rect">
            <a:avLst/>
          </a:prstGeom>
          <a:gradFill rotWithShape="1">
            <a:gsLst>
              <a:gs pos="0">
                <a:schemeClr val="bg1">
                  <a:alpha val="55000"/>
                </a:schemeClr>
              </a:gs>
              <a:gs pos="100000">
                <a:schemeClr val="bg1">
                  <a:alpha val="55000"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b="1">
                <a:solidFill>
                  <a:srgbClr val="FF0000"/>
                </a:solidFill>
              </a:rPr>
              <a:t>2</a:t>
            </a:r>
            <a:r>
              <a:rPr lang="de-DE">
                <a:solidFill>
                  <a:srgbClr val="FF0000"/>
                </a:solidFill>
              </a:rPr>
              <a:t> – enter state names</a:t>
            </a:r>
            <a:endParaRPr lang="de-DE" dirty="0">
              <a:solidFill>
                <a:srgbClr val="FF0000"/>
              </a:solidFill>
            </a:endParaRPr>
          </a:p>
        </p:txBody>
      </p:sp>
      <p:sp>
        <p:nvSpPr>
          <p:cNvPr id="5" name="AutoShape 7"/>
          <p:cNvSpPr>
            <a:spLocks noChangeArrowheads="1"/>
          </p:cNvSpPr>
          <p:nvPr/>
        </p:nvSpPr>
        <p:spPr bwMode="auto">
          <a:xfrm rot="10800000" flipH="1" flipV="1">
            <a:off x="8783057" y="837518"/>
            <a:ext cx="657225" cy="723900"/>
          </a:xfrm>
          <a:custGeom>
            <a:avLst/>
            <a:gdLst>
              <a:gd name="G0" fmla="+- 15126 0 0"/>
              <a:gd name="G1" fmla="+- 2912 0 0"/>
              <a:gd name="G2" fmla="+- 12158 0 2912"/>
              <a:gd name="G3" fmla="+- G2 0 2912"/>
              <a:gd name="G4" fmla="*/ G3 32768 32059"/>
              <a:gd name="G5" fmla="*/ G4 1 2"/>
              <a:gd name="G6" fmla="+- 21600 0 15126"/>
              <a:gd name="G7" fmla="*/ G6 2912 6079"/>
              <a:gd name="G8" fmla="+- G7 15126 0"/>
              <a:gd name="T0" fmla="*/ 15126 w 21600"/>
              <a:gd name="T1" fmla="*/ 0 h 21600"/>
              <a:gd name="T2" fmla="*/ 15126 w 21600"/>
              <a:gd name="T3" fmla="*/ 12158 h 21600"/>
              <a:gd name="T4" fmla="*/ 3237 w 21600"/>
              <a:gd name="T5" fmla="*/ 21600 h 21600"/>
              <a:gd name="T6" fmla="*/ 21600 w 21600"/>
              <a:gd name="T7" fmla="*/ 6079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G1 h 21600"/>
              <a:gd name="T14" fmla="*/ G8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close/>
              </a:path>
            </a:pathLst>
          </a:custGeom>
          <a:gradFill rotWithShape="1">
            <a:gsLst>
              <a:gs pos="0">
                <a:srgbClr val="FF0000"/>
              </a:gs>
              <a:gs pos="100000">
                <a:srgbClr val="FF0000">
                  <a:gamma/>
                  <a:shade val="0"/>
                  <a:invGamma/>
                  <a:alpha val="0"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8274848" y="1632407"/>
            <a:ext cx="1197764" cy="646331"/>
          </a:xfrm>
          <a:prstGeom prst="rect">
            <a:avLst/>
          </a:prstGeom>
          <a:gradFill rotWithShape="1">
            <a:gsLst>
              <a:gs pos="0">
                <a:schemeClr val="bg1">
                  <a:alpha val="55000"/>
                </a:schemeClr>
              </a:gs>
              <a:gs pos="100000">
                <a:schemeClr val="bg1">
                  <a:alpha val="55000"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b="1">
                <a:solidFill>
                  <a:srgbClr val="FF0000"/>
                </a:solidFill>
              </a:rPr>
              <a:t>3</a:t>
            </a:r>
            <a:r>
              <a:rPr lang="de-DE">
                <a:solidFill>
                  <a:srgbClr val="FF0000"/>
                </a:solidFill>
              </a:rPr>
              <a:t> </a:t>
            </a:r>
            <a:r>
              <a:rPr lang="de-DE" dirty="0">
                <a:solidFill>
                  <a:srgbClr val="FF0000"/>
                </a:solidFill>
              </a:rPr>
              <a:t>– </a:t>
            </a:r>
            <a:r>
              <a:rPr lang="de-DE">
                <a:solidFill>
                  <a:srgbClr val="FF0000"/>
                </a:solidFill>
              </a:rPr>
              <a:t>save </a:t>
            </a:r>
            <a:br>
              <a:rPr lang="de-DE">
                <a:solidFill>
                  <a:srgbClr val="FF0000"/>
                </a:solidFill>
              </a:rPr>
            </a:br>
            <a:r>
              <a:rPr lang="de-DE">
                <a:solidFill>
                  <a:srgbClr val="FF0000"/>
                </a:solidFill>
              </a:rPr>
              <a:t>descriptor</a:t>
            </a:r>
            <a:endParaRPr lang="de-DE" dirty="0">
              <a:solidFill>
                <a:srgbClr val="FF0000"/>
              </a:solidFill>
            </a:endParaRPr>
          </a:p>
        </p:txBody>
      </p:sp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4607236" y="1192086"/>
            <a:ext cx="3749744" cy="369332"/>
          </a:xfrm>
          <a:prstGeom prst="rect">
            <a:avLst/>
          </a:prstGeom>
          <a:gradFill rotWithShape="1">
            <a:gsLst>
              <a:gs pos="0">
                <a:schemeClr val="bg1">
                  <a:alpha val="55000"/>
                </a:schemeClr>
              </a:gs>
              <a:gs pos="100000">
                <a:schemeClr val="bg1">
                  <a:alpha val="55000"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b="1">
                <a:solidFill>
                  <a:srgbClr val="FF0000"/>
                </a:solidFill>
              </a:rPr>
              <a:t>1</a:t>
            </a:r>
            <a:r>
              <a:rPr lang="de-DE">
                <a:solidFill>
                  <a:srgbClr val="FF0000"/>
                </a:solidFill>
              </a:rPr>
              <a:t> – select “Categorical states“ tab</a:t>
            </a:r>
            <a:endParaRPr lang="de-DE" dirty="0">
              <a:solidFill>
                <a:srgbClr val="FF0000"/>
              </a:solidFill>
            </a:endParaRPr>
          </a:p>
        </p:txBody>
      </p:sp>
      <p:sp>
        <p:nvSpPr>
          <p:cNvPr id="9" name="AutoShape 8"/>
          <p:cNvSpPr>
            <a:spLocks noChangeArrowheads="1"/>
          </p:cNvSpPr>
          <p:nvPr/>
        </p:nvSpPr>
        <p:spPr bwMode="auto">
          <a:xfrm rot="16200000">
            <a:off x="4075296" y="841486"/>
            <a:ext cx="395288" cy="1044575"/>
          </a:xfrm>
          <a:prstGeom prst="upArrow">
            <a:avLst>
              <a:gd name="adj1" fmla="val 50000"/>
              <a:gd name="adj2" fmla="val 66064"/>
            </a:avLst>
          </a:prstGeom>
          <a:gradFill rotWithShape="1">
            <a:gsLst>
              <a:gs pos="0">
                <a:srgbClr val="FF0000"/>
              </a:gs>
              <a:gs pos="100000">
                <a:srgbClr val="FF0000">
                  <a:gamma/>
                  <a:shade val="43137"/>
                  <a:invGamma/>
                  <a:alpha val="0"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90633165"/>
      </p:ext>
    </p:extLst>
  </p:cSld>
  <p:clrMapOvr>
    <a:masterClrMapping/>
  </p:clrMapOvr>
  <p:transition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4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667875" cy="712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7"/>
          <p:cNvSpPr txBox="1">
            <a:spLocks noChangeArrowheads="1"/>
          </p:cNvSpPr>
          <p:nvPr/>
        </p:nvSpPr>
        <p:spPr bwMode="auto">
          <a:xfrm>
            <a:off x="853552" y="2750218"/>
            <a:ext cx="1364476" cy="923330"/>
          </a:xfrm>
          <a:prstGeom prst="rect">
            <a:avLst/>
          </a:prstGeom>
          <a:gradFill rotWithShape="1">
            <a:gsLst>
              <a:gs pos="0">
                <a:schemeClr val="bg1">
                  <a:alpha val="55000"/>
                </a:schemeClr>
              </a:gs>
              <a:gs pos="100000">
                <a:schemeClr val="bg1">
                  <a:alpha val="55000"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b="1">
                <a:solidFill>
                  <a:srgbClr val="FF0000"/>
                </a:solidFill>
              </a:rPr>
              <a:t>1</a:t>
            </a:r>
            <a:r>
              <a:rPr lang="de-DE">
                <a:solidFill>
                  <a:srgbClr val="FF0000"/>
                </a:solidFill>
              </a:rPr>
              <a:t> – select</a:t>
            </a:r>
          </a:p>
          <a:p>
            <a:r>
              <a:rPr lang="de-DE">
                <a:solidFill>
                  <a:srgbClr val="FF0000"/>
                </a:solidFill>
              </a:rPr>
              <a:t>categorical </a:t>
            </a:r>
          </a:p>
          <a:p>
            <a:r>
              <a:rPr lang="de-DE">
                <a:solidFill>
                  <a:srgbClr val="FF0000"/>
                </a:solidFill>
              </a:rPr>
              <a:t>state</a:t>
            </a:r>
            <a:endParaRPr lang="de-DE" dirty="0">
              <a:solidFill>
                <a:srgbClr val="FF0000"/>
              </a:solidFill>
            </a:endParaRPr>
          </a:p>
        </p:txBody>
      </p:sp>
      <p:sp>
        <p:nvSpPr>
          <p:cNvPr id="13" name="AutoShape 7"/>
          <p:cNvSpPr>
            <a:spLocks noChangeArrowheads="1"/>
          </p:cNvSpPr>
          <p:nvPr/>
        </p:nvSpPr>
        <p:spPr bwMode="auto">
          <a:xfrm rot="10800000" flipH="1" flipV="1">
            <a:off x="8780468" y="815139"/>
            <a:ext cx="657225" cy="723900"/>
          </a:xfrm>
          <a:custGeom>
            <a:avLst/>
            <a:gdLst>
              <a:gd name="G0" fmla="+- 15126 0 0"/>
              <a:gd name="G1" fmla="+- 2912 0 0"/>
              <a:gd name="G2" fmla="+- 12158 0 2912"/>
              <a:gd name="G3" fmla="+- G2 0 2912"/>
              <a:gd name="G4" fmla="*/ G3 32768 32059"/>
              <a:gd name="G5" fmla="*/ G4 1 2"/>
              <a:gd name="G6" fmla="+- 21600 0 15126"/>
              <a:gd name="G7" fmla="*/ G6 2912 6079"/>
              <a:gd name="G8" fmla="+- G7 15126 0"/>
              <a:gd name="T0" fmla="*/ 15126 w 21600"/>
              <a:gd name="T1" fmla="*/ 0 h 21600"/>
              <a:gd name="T2" fmla="*/ 15126 w 21600"/>
              <a:gd name="T3" fmla="*/ 12158 h 21600"/>
              <a:gd name="T4" fmla="*/ 3237 w 21600"/>
              <a:gd name="T5" fmla="*/ 21600 h 21600"/>
              <a:gd name="T6" fmla="*/ 21600 w 21600"/>
              <a:gd name="T7" fmla="*/ 6079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G1 h 21600"/>
              <a:gd name="T14" fmla="*/ G8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close/>
              </a:path>
            </a:pathLst>
          </a:custGeom>
          <a:gradFill rotWithShape="1">
            <a:gsLst>
              <a:gs pos="0">
                <a:srgbClr val="FF0000"/>
              </a:gs>
              <a:gs pos="100000">
                <a:srgbClr val="FF0000">
                  <a:gamma/>
                  <a:shade val="0"/>
                  <a:invGamma/>
                  <a:alpha val="0"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14" name="Text Box 7"/>
          <p:cNvSpPr txBox="1">
            <a:spLocks noChangeArrowheads="1"/>
          </p:cNvSpPr>
          <p:nvPr/>
        </p:nvSpPr>
        <p:spPr bwMode="auto">
          <a:xfrm>
            <a:off x="8272259" y="1610028"/>
            <a:ext cx="1197764" cy="646331"/>
          </a:xfrm>
          <a:prstGeom prst="rect">
            <a:avLst/>
          </a:prstGeom>
          <a:gradFill rotWithShape="1">
            <a:gsLst>
              <a:gs pos="0">
                <a:schemeClr val="bg1">
                  <a:alpha val="55000"/>
                </a:schemeClr>
              </a:gs>
              <a:gs pos="100000">
                <a:schemeClr val="bg1">
                  <a:alpha val="55000"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b="1">
                <a:solidFill>
                  <a:srgbClr val="FF0000"/>
                </a:solidFill>
              </a:rPr>
              <a:t>6</a:t>
            </a:r>
            <a:r>
              <a:rPr lang="de-DE">
                <a:solidFill>
                  <a:srgbClr val="FF0000"/>
                </a:solidFill>
              </a:rPr>
              <a:t> </a:t>
            </a:r>
            <a:r>
              <a:rPr lang="de-DE" dirty="0">
                <a:solidFill>
                  <a:srgbClr val="FF0000"/>
                </a:solidFill>
              </a:rPr>
              <a:t>– </a:t>
            </a:r>
            <a:r>
              <a:rPr lang="de-DE">
                <a:solidFill>
                  <a:srgbClr val="FF0000"/>
                </a:solidFill>
              </a:rPr>
              <a:t>save </a:t>
            </a:r>
            <a:br>
              <a:rPr lang="de-DE">
                <a:solidFill>
                  <a:srgbClr val="FF0000"/>
                </a:solidFill>
              </a:rPr>
            </a:br>
            <a:r>
              <a:rPr lang="de-DE">
                <a:solidFill>
                  <a:srgbClr val="FF0000"/>
                </a:solidFill>
              </a:rPr>
              <a:t>descriptor</a:t>
            </a:r>
            <a:endParaRPr lang="de-DE" dirty="0">
              <a:solidFill>
                <a:srgbClr val="FF0000"/>
              </a:solidFill>
            </a:endParaRPr>
          </a:p>
        </p:txBody>
      </p:sp>
      <p:sp>
        <p:nvSpPr>
          <p:cNvPr id="17" name="AutoShape 7"/>
          <p:cNvSpPr>
            <a:spLocks noChangeArrowheads="1"/>
          </p:cNvSpPr>
          <p:nvPr/>
        </p:nvSpPr>
        <p:spPr bwMode="auto">
          <a:xfrm rot="10800000" flipH="1" flipV="1">
            <a:off x="1457247" y="2026318"/>
            <a:ext cx="657225" cy="723900"/>
          </a:xfrm>
          <a:custGeom>
            <a:avLst/>
            <a:gdLst>
              <a:gd name="G0" fmla="+- 15126 0 0"/>
              <a:gd name="G1" fmla="+- 2912 0 0"/>
              <a:gd name="G2" fmla="+- 12158 0 2912"/>
              <a:gd name="G3" fmla="+- G2 0 2912"/>
              <a:gd name="G4" fmla="*/ G3 32768 32059"/>
              <a:gd name="G5" fmla="*/ G4 1 2"/>
              <a:gd name="G6" fmla="+- 21600 0 15126"/>
              <a:gd name="G7" fmla="*/ G6 2912 6079"/>
              <a:gd name="G8" fmla="+- G7 15126 0"/>
              <a:gd name="T0" fmla="*/ 15126 w 21600"/>
              <a:gd name="T1" fmla="*/ 0 h 21600"/>
              <a:gd name="T2" fmla="*/ 15126 w 21600"/>
              <a:gd name="T3" fmla="*/ 12158 h 21600"/>
              <a:gd name="T4" fmla="*/ 3237 w 21600"/>
              <a:gd name="T5" fmla="*/ 21600 h 21600"/>
              <a:gd name="T6" fmla="*/ 21600 w 21600"/>
              <a:gd name="T7" fmla="*/ 6079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G1 h 21600"/>
              <a:gd name="T14" fmla="*/ G8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close/>
              </a:path>
            </a:pathLst>
          </a:custGeom>
          <a:gradFill rotWithShape="1">
            <a:gsLst>
              <a:gs pos="0">
                <a:srgbClr val="FF0000"/>
              </a:gs>
              <a:gs pos="100000">
                <a:srgbClr val="FF0000">
                  <a:gamma/>
                  <a:shade val="0"/>
                  <a:invGamma/>
                  <a:alpha val="0"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18" name="AutoShape 7"/>
          <p:cNvSpPr>
            <a:spLocks noChangeArrowheads="1"/>
          </p:cNvSpPr>
          <p:nvPr/>
        </p:nvSpPr>
        <p:spPr bwMode="auto">
          <a:xfrm rot="10800000" flipH="1" flipV="1">
            <a:off x="1535790" y="5274845"/>
            <a:ext cx="657225" cy="723900"/>
          </a:xfrm>
          <a:custGeom>
            <a:avLst/>
            <a:gdLst>
              <a:gd name="G0" fmla="+- 15126 0 0"/>
              <a:gd name="G1" fmla="+- 2912 0 0"/>
              <a:gd name="G2" fmla="+- 12158 0 2912"/>
              <a:gd name="G3" fmla="+- G2 0 2912"/>
              <a:gd name="G4" fmla="*/ G3 32768 32059"/>
              <a:gd name="G5" fmla="*/ G4 1 2"/>
              <a:gd name="G6" fmla="+- 21600 0 15126"/>
              <a:gd name="G7" fmla="*/ G6 2912 6079"/>
              <a:gd name="G8" fmla="+- G7 15126 0"/>
              <a:gd name="T0" fmla="*/ 15126 w 21600"/>
              <a:gd name="T1" fmla="*/ 0 h 21600"/>
              <a:gd name="T2" fmla="*/ 15126 w 21600"/>
              <a:gd name="T3" fmla="*/ 12158 h 21600"/>
              <a:gd name="T4" fmla="*/ 3237 w 21600"/>
              <a:gd name="T5" fmla="*/ 21600 h 21600"/>
              <a:gd name="T6" fmla="*/ 21600 w 21600"/>
              <a:gd name="T7" fmla="*/ 6079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G1 h 21600"/>
              <a:gd name="T14" fmla="*/ G8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close/>
              </a:path>
            </a:pathLst>
          </a:custGeom>
          <a:gradFill rotWithShape="1">
            <a:gsLst>
              <a:gs pos="0">
                <a:srgbClr val="FF0000"/>
              </a:gs>
              <a:gs pos="100000">
                <a:srgbClr val="FF0000">
                  <a:gamma/>
                  <a:shade val="0"/>
                  <a:invGamma/>
                  <a:alpha val="0"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19" name="Text Box 7"/>
          <p:cNvSpPr txBox="1">
            <a:spLocks noChangeArrowheads="1"/>
          </p:cNvSpPr>
          <p:nvPr/>
        </p:nvSpPr>
        <p:spPr bwMode="auto">
          <a:xfrm>
            <a:off x="1106265" y="5998745"/>
            <a:ext cx="1159292" cy="923330"/>
          </a:xfrm>
          <a:prstGeom prst="rect">
            <a:avLst/>
          </a:prstGeom>
          <a:gradFill rotWithShape="1">
            <a:gsLst>
              <a:gs pos="0">
                <a:schemeClr val="bg1">
                  <a:alpha val="55000"/>
                </a:schemeClr>
              </a:gs>
              <a:gs pos="100000">
                <a:schemeClr val="bg1">
                  <a:alpha val="55000"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b="1">
                <a:solidFill>
                  <a:srgbClr val="FF0000"/>
                </a:solidFill>
              </a:rPr>
              <a:t>2</a:t>
            </a:r>
            <a:r>
              <a:rPr lang="de-DE">
                <a:solidFill>
                  <a:srgbClr val="FF0000"/>
                </a:solidFill>
              </a:rPr>
              <a:t> – enter </a:t>
            </a:r>
          </a:p>
          <a:p>
            <a:r>
              <a:rPr lang="de-DE">
                <a:solidFill>
                  <a:srgbClr val="FF0000"/>
                </a:solidFill>
              </a:rPr>
              <a:t>resource</a:t>
            </a:r>
          </a:p>
          <a:p>
            <a:r>
              <a:rPr lang="de-DE">
                <a:solidFill>
                  <a:srgbClr val="FF0000"/>
                </a:solidFill>
              </a:rPr>
              <a:t>name</a:t>
            </a:r>
            <a:endParaRPr lang="de-DE" dirty="0">
              <a:solidFill>
                <a:srgbClr val="FF0000"/>
              </a:solidFill>
            </a:endParaRPr>
          </a:p>
        </p:txBody>
      </p:sp>
      <p:sp>
        <p:nvSpPr>
          <p:cNvPr id="20" name="AutoShape 7"/>
          <p:cNvSpPr>
            <a:spLocks noChangeArrowheads="1"/>
          </p:cNvSpPr>
          <p:nvPr/>
        </p:nvSpPr>
        <p:spPr bwMode="auto">
          <a:xfrm rot="10800000" flipH="1" flipV="1">
            <a:off x="8326580" y="5337007"/>
            <a:ext cx="657225" cy="723900"/>
          </a:xfrm>
          <a:custGeom>
            <a:avLst/>
            <a:gdLst>
              <a:gd name="G0" fmla="+- 15126 0 0"/>
              <a:gd name="G1" fmla="+- 2912 0 0"/>
              <a:gd name="G2" fmla="+- 12158 0 2912"/>
              <a:gd name="G3" fmla="+- G2 0 2912"/>
              <a:gd name="G4" fmla="*/ G3 32768 32059"/>
              <a:gd name="G5" fmla="*/ G4 1 2"/>
              <a:gd name="G6" fmla="+- 21600 0 15126"/>
              <a:gd name="G7" fmla="*/ G6 2912 6079"/>
              <a:gd name="G8" fmla="+- G7 15126 0"/>
              <a:gd name="T0" fmla="*/ 15126 w 21600"/>
              <a:gd name="T1" fmla="*/ 0 h 21600"/>
              <a:gd name="T2" fmla="*/ 15126 w 21600"/>
              <a:gd name="T3" fmla="*/ 12158 h 21600"/>
              <a:gd name="T4" fmla="*/ 3237 w 21600"/>
              <a:gd name="T5" fmla="*/ 21600 h 21600"/>
              <a:gd name="T6" fmla="*/ 21600 w 21600"/>
              <a:gd name="T7" fmla="*/ 6079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G1 h 21600"/>
              <a:gd name="T14" fmla="*/ G8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close/>
              </a:path>
            </a:pathLst>
          </a:custGeom>
          <a:gradFill rotWithShape="1">
            <a:gsLst>
              <a:gs pos="0">
                <a:srgbClr val="FF0000"/>
              </a:gs>
              <a:gs pos="100000">
                <a:srgbClr val="FF0000">
                  <a:gamma/>
                  <a:shade val="0"/>
                  <a:invGamma/>
                  <a:alpha val="0"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21" name="Text Box 7"/>
          <p:cNvSpPr txBox="1">
            <a:spLocks noChangeArrowheads="1"/>
          </p:cNvSpPr>
          <p:nvPr/>
        </p:nvSpPr>
        <p:spPr bwMode="auto">
          <a:xfrm>
            <a:off x="7443068" y="6060908"/>
            <a:ext cx="1992853" cy="646331"/>
          </a:xfrm>
          <a:prstGeom prst="rect">
            <a:avLst/>
          </a:prstGeom>
          <a:gradFill rotWithShape="1">
            <a:gsLst>
              <a:gs pos="0">
                <a:schemeClr val="bg1">
                  <a:alpha val="55000"/>
                </a:schemeClr>
              </a:gs>
              <a:gs pos="100000">
                <a:schemeClr val="bg1">
                  <a:alpha val="55000"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b="1">
                <a:solidFill>
                  <a:srgbClr val="FF0000"/>
                </a:solidFill>
              </a:rPr>
              <a:t>4</a:t>
            </a:r>
            <a:r>
              <a:rPr lang="de-DE">
                <a:solidFill>
                  <a:srgbClr val="FF0000"/>
                </a:solidFill>
              </a:rPr>
              <a:t> – click button </a:t>
            </a:r>
          </a:p>
          <a:p>
            <a:r>
              <a:rPr lang="de-DE">
                <a:solidFill>
                  <a:srgbClr val="FF0000"/>
                </a:solidFill>
              </a:rPr>
              <a:t>for color selection</a:t>
            </a:r>
          </a:p>
        </p:txBody>
      </p:sp>
      <p:sp>
        <p:nvSpPr>
          <p:cNvPr id="22" name="AutoShape 7"/>
          <p:cNvSpPr>
            <a:spLocks noChangeArrowheads="1"/>
          </p:cNvSpPr>
          <p:nvPr/>
        </p:nvSpPr>
        <p:spPr bwMode="auto">
          <a:xfrm rot="10800000" flipH="1" flipV="1">
            <a:off x="2081663" y="3411704"/>
            <a:ext cx="657225" cy="723900"/>
          </a:xfrm>
          <a:custGeom>
            <a:avLst/>
            <a:gdLst>
              <a:gd name="G0" fmla="+- 15126 0 0"/>
              <a:gd name="G1" fmla="+- 2912 0 0"/>
              <a:gd name="G2" fmla="+- 12158 0 2912"/>
              <a:gd name="G3" fmla="+- G2 0 2912"/>
              <a:gd name="G4" fmla="*/ G3 32768 32059"/>
              <a:gd name="G5" fmla="*/ G4 1 2"/>
              <a:gd name="G6" fmla="+- 21600 0 15126"/>
              <a:gd name="G7" fmla="*/ G6 2912 6079"/>
              <a:gd name="G8" fmla="+- G7 15126 0"/>
              <a:gd name="T0" fmla="*/ 15126 w 21600"/>
              <a:gd name="T1" fmla="*/ 0 h 21600"/>
              <a:gd name="T2" fmla="*/ 15126 w 21600"/>
              <a:gd name="T3" fmla="*/ 12158 h 21600"/>
              <a:gd name="T4" fmla="*/ 3237 w 21600"/>
              <a:gd name="T5" fmla="*/ 21600 h 21600"/>
              <a:gd name="T6" fmla="*/ 21600 w 21600"/>
              <a:gd name="T7" fmla="*/ 6079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G1 h 21600"/>
              <a:gd name="T14" fmla="*/ G8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close/>
              </a:path>
            </a:pathLst>
          </a:custGeom>
          <a:gradFill rotWithShape="1">
            <a:gsLst>
              <a:gs pos="0">
                <a:srgbClr val="FF0000"/>
              </a:gs>
              <a:gs pos="100000">
                <a:srgbClr val="FF0000">
                  <a:gamma/>
                  <a:shade val="0"/>
                  <a:invGamma/>
                  <a:alpha val="0"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23" name="Text Box 7"/>
          <p:cNvSpPr txBox="1">
            <a:spLocks noChangeArrowheads="1"/>
          </p:cNvSpPr>
          <p:nvPr/>
        </p:nvSpPr>
        <p:spPr bwMode="auto">
          <a:xfrm>
            <a:off x="1652138" y="4135604"/>
            <a:ext cx="3062057" cy="646331"/>
          </a:xfrm>
          <a:prstGeom prst="rect">
            <a:avLst/>
          </a:prstGeom>
          <a:gradFill rotWithShape="1">
            <a:gsLst>
              <a:gs pos="0">
                <a:schemeClr val="bg1">
                  <a:alpha val="55000"/>
                </a:schemeClr>
              </a:gs>
              <a:gs pos="100000">
                <a:schemeClr val="bg1">
                  <a:alpha val="55000"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b="1">
                <a:solidFill>
                  <a:srgbClr val="FF0000"/>
                </a:solidFill>
              </a:rPr>
              <a:t>5</a:t>
            </a:r>
            <a:r>
              <a:rPr lang="de-DE">
                <a:solidFill>
                  <a:srgbClr val="FF0000"/>
                </a:solidFill>
              </a:rPr>
              <a:t> – select</a:t>
            </a:r>
          </a:p>
          <a:p>
            <a:r>
              <a:rPr lang="de-DE">
                <a:solidFill>
                  <a:srgbClr val="FF0000"/>
                </a:solidFill>
              </a:rPr>
              <a:t>color and confirm with “OK“</a:t>
            </a:r>
            <a:endParaRPr lang="de-DE" dirty="0">
              <a:solidFill>
                <a:srgbClr val="FF0000"/>
              </a:solidFill>
            </a:endParaRPr>
          </a:p>
        </p:txBody>
      </p:sp>
      <p:sp>
        <p:nvSpPr>
          <p:cNvPr id="15" name="AutoShape 7"/>
          <p:cNvSpPr>
            <a:spLocks noChangeArrowheads="1"/>
          </p:cNvSpPr>
          <p:nvPr/>
        </p:nvSpPr>
        <p:spPr bwMode="auto">
          <a:xfrm rot="10800000" flipH="1" flipV="1">
            <a:off x="4741170" y="5127457"/>
            <a:ext cx="657225" cy="723900"/>
          </a:xfrm>
          <a:custGeom>
            <a:avLst/>
            <a:gdLst>
              <a:gd name="G0" fmla="+- 15126 0 0"/>
              <a:gd name="G1" fmla="+- 2912 0 0"/>
              <a:gd name="G2" fmla="+- 12158 0 2912"/>
              <a:gd name="G3" fmla="+- G2 0 2912"/>
              <a:gd name="G4" fmla="*/ G3 32768 32059"/>
              <a:gd name="G5" fmla="*/ G4 1 2"/>
              <a:gd name="G6" fmla="+- 21600 0 15126"/>
              <a:gd name="G7" fmla="*/ G6 2912 6079"/>
              <a:gd name="G8" fmla="+- G7 15126 0"/>
              <a:gd name="T0" fmla="*/ 15126 w 21600"/>
              <a:gd name="T1" fmla="*/ 0 h 21600"/>
              <a:gd name="T2" fmla="*/ 15126 w 21600"/>
              <a:gd name="T3" fmla="*/ 12158 h 21600"/>
              <a:gd name="T4" fmla="*/ 3237 w 21600"/>
              <a:gd name="T5" fmla="*/ 21600 h 21600"/>
              <a:gd name="T6" fmla="*/ 21600 w 21600"/>
              <a:gd name="T7" fmla="*/ 6079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G1 h 21600"/>
              <a:gd name="T14" fmla="*/ G8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close/>
              </a:path>
            </a:pathLst>
          </a:custGeom>
          <a:gradFill rotWithShape="1">
            <a:gsLst>
              <a:gs pos="0">
                <a:srgbClr val="FF0000"/>
              </a:gs>
              <a:gs pos="100000">
                <a:srgbClr val="FF0000">
                  <a:gamma/>
                  <a:shade val="0"/>
                  <a:invGamma/>
                  <a:alpha val="0"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16" name="Text Box 7"/>
          <p:cNvSpPr txBox="1">
            <a:spLocks noChangeArrowheads="1"/>
          </p:cNvSpPr>
          <p:nvPr/>
        </p:nvSpPr>
        <p:spPr bwMode="auto">
          <a:xfrm>
            <a:off x="3857658" y="5851358"/>
            <a:ext cx="2082621" cy="646331"/>
          </a:xfrm>
          <a:prstGeom prst="rect">
            <a:avLst/>
          </a:prstGeom>
          <a:gradFill rotWithShape="1">
            <a:gsLst>
              <a:gs pos="0">
                <a:schemeClr val="bg1">
                  <a:alpha val="55000"/>
                </a:schemeClr>
              </a:gs>
              <a:gs pos="100000">
                <a:schemeClr val="bg1">
                  <a:alpha val="55000"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b="1">
                <a:solidFill>
                  <a:srgbClr val="FF0000"/>
                </a:solidFill>
              </a:rPr>
              <a:t>3</a:t>
            </a:r>
            <a:r>
              <a:rPr lang="de-DE">
                <a:solidFill>
                  <a:srgbClr val="FF0000"/>
                </a:solidFill>
              </a:rPr>
              <a:t> – select entry for</a:t>
            </a:r>
            <a:br>
              <a:rPr lang="de-DE">
                <a:solidFill>
                  <a:srgbClr val="FF0000"/>
                </a:solidFill>
              </a:rPr>
            </a:br>
            <a:r>
              <a:rPr lang="de-DE">
                <a:solidFill>
                  <a:srgbClr val="FF0000"/>
                </a:solidFill>
              </a:rPr>
              <a:t>resource variant</a:t>
            </a:r>
          </a:p>
        </p:txBody>
      </p:sp>
    </p:spTree>
    <p:extLst>
      <p:ext uri="{BB962C8B-B14F-4D97-AF65-F5344CB8AC3E}">
        <p14:creationId xmlns:p14="http://schemas.microsoft.com/office/powerpoint/2010/main" val="3036723761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hteck 21"/>
          <p:cNvSpPr/>
          <p:nvPr/>
        </p:nvSpPr>
        <p:spPr>
          <a:xfrm>
            <a:off x="155575" y="266932"/>
            <a:ext cx="5314783" cy="5123215"/>
          </a:xfrm>
          <a:prstGeom prst="rect">
            <a:avLst/>
          </a:prstGeom>
          <a:gradFill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9" name="AutoShape 22"/>
          <p:cNvSpPr>
            <a:spLocks noChangeArrowheads="1"/>
          </p:cNvSpPr>
          <p:nvPr/>
        </p:nvSpPr>
        <p:spPr bwMode="auto">
          <a:xfrm>
            <a:off x="489714" y="1243583"/>
            <a:ext cx="1347108" cy="1853784"/>
          </a:xfrm>
          <a:prstGeom prst="can">
            <a:avLst>
              <a:gd name="adj" fmla="val 20191"/>
            </a:avLst>
          </a:prstGeom>
          <a:gradFill flip="none" rotWithShape="1">
            <a:gsLst>
              <a:gs pos="0">
                <a:srgbClr val="FF9900"/>
              </a:gs>
              <a:gs pos="50000">
                <a:srgbClr val="FFC000">
                  <a:alpha val="80000"/>
                </a:srgbClr>
              </a:gs>
              <a:gs pos="100000">
                <a:srgbClr val="FF9900"/>
              </a:gs>
            </a:gsLst>
            <a:lin ang="0" scaled="1"/>
            <a:tileRect/>
          </a:gradFill>
          <a:ln w="9525">
            <a:solidFill>
              <a:srgbClr val="FF99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de-DE" b="1"/>
          </a:p>
        </p:txBody>
      </p:sp>
      <p:cxnSp>
        <p:nvCxnSpPr>
          <p:cNvPr id="140" name="Gekrümmte Verbindung 84"/>
          <p:cNvCxnSpPr>
            <a:endCxn id="63" idx="2"/>
          </p:cNvCxnSpPr>
          <p:nvPr/>
        </p:nvCxnSpPr>
        <p:spPr>
          <a:xfrm flipV="1">
            <a:off x="1653324" y="2157201"/>
            <a:ext cx="692070" cy="532204"/>
          </a:xfrm>
          <a:prstGeom prst="curvedConnector2">
            <a:avLst/>
          </a:prstGeom>
          <a:ln w="25400">
            <a:solidFill>
              <a:srgbClr val="C0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7" name="Gruppieren 106"/>
          <p:cNvGrpSpPr/>
          <p:nvPr/>
        </p:nvGrpSpPr>
        <p:grpSpPr>
          <a:xfrm>
            <a:off x="699515" y="4586976"/>
            <a:ext cx="1491452" cy="638746"/>
            <a:chOff x="3190241" y="3681984"/>
            <a:chExt cx="2096459" cy="638746"/>
          </a:xfrm>
        </p:grpSpPr>
        <p:sp>
          <p:nvSpPr>
            <p:cNvPr id="108" name="AutoShape 22"/>
            <p:cNvSpPr>
              <a:spLocks noChangeArrowheads="1"/>
            </p:cNvSpPr>
            <p:nvPr/>
          </p:nvSpPr>
          <p:spPr bwMode="auto">
            <a:xfrm>
              <a:off x="3190241" y="3688079"/>
              <a:ext cx="1988311" cy="632651"/>
            </a:xfrm>
            <a:prstGeom prst="can">
              <a:avLst>
                <a:gd name="adj" fmla="val 39398"/>
              </a:avLst>
            </a:prstGeom>
            <a:gradFill flip="none" rotWithShape="1">
              <a:gsLst>
                <a:gs pos="0">
                  <a:srgbClr val="FF9900"/>
                </a:gs>
                <a:gs pos="50000">
                  <a:srgbClr val="FFC000">
                    <a:alpha val="80000"/>
                  </a:srgbClr>
                </a:gs>
                <a:gs pos="100000">
                  <a:srgbClr val="FF9900"/>
                </a:gs>
              </a:gsLst>
              <a:lin ang="0" scaled="1"/>
              <a:tileRect/>
            </a:gradFill>
            <a:ln w="9525">
              <a:solidFill>
                <a:srgbClr val="FF99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de-DE" b="1"/>
            </a:p>
          </p:txBody>
        </p:sp>
        <p:sp>
          <p:nvSpPr>
            <p:cNvPr id="109" name="Textfeld 108"/>
            <p:cNvSpPr txBox="1"/>
            <p:nvPr/>
          </p:nvSpPr>
          <p:spPr>
            <a:xfrm>
              <a:off x="3436564" y="3681984"/>
              <a:ext cx="185013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perspectiveRelaxed" fov="7200000">
                  <a:rot lat="18600000" lon="0" rev="0"/>
                </a:camera>
                <a:lightRig rig="threePt" dir="t"/>
              </a:scene3d>
              <a:sp3d/>
            </a:bodyPr>
            <a:lstStyle/>
            <a:p>
              <a:r>
                <a:rPr lang="de-DE" sz="1200"/>
                <a:t>Primary source</a:t>
              </a:r>
            </a:p>
          </p:txBody>
        </p:sp>
        <p:sp>
          <p:nvSpPr>
            <p:cNvPr id="110" name="WordArt 45"/>
            <p:cNvSpPr>
              <a:spLocks noChangeArrowheads="1" noChangeShapeType="1" noTextEdit="1"/>
            </p:cNvSpPr>
            <p:nvPr/>
          </p:nvSpPr>
          <p:spPr bwMode="auto">
            <a:xfrm>
              <a:off x="3278188" y="4089829"/>
              <a:ext cx="1885950" cy="85424"/>
            </a:xfrm>
            <a:prstGeom prst="rect">
              <a:avLst/>
            </a:prstGeom>
          </p:spPr>
          <p:txBody>
            <a:bodyPr wrap="none" fromWordArt="1">
              <a:prstTxWarp prst="textCanDown">
                <a:avLst>
                  <a:gd name="adj" fmla="val 24903"/>
                </a:avLst>
              </a:prstTxWarp>
            </a:bodyPr>
            <a:lstStyle/>
            <a:p>
              <a:pPr algn="ctr"/>
              <a:r>
                <a:rPr lang="de-DE" sz="16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ahoma"/>
                  <a:ea typeface="Tahoma"/>
                  <a:cs typeface="Tahoma"/>
                </a:rPr>
                <a:t>  …  </a:t>
              </a:r>
            </a:p>
          </p:txBody>
        </p:sp>
      </p:grpSp>
      <p:sp>
        <p:nvSpPr>
          <p:cNvPr id="59" name="AutoShape 22"/>
          <p:cNvSpPr>
            <a:spLocks noChangeArrowheads="1"/>
          </p:cNvSpPr>
          <p:nvPr/>
        </p:nvSpPr>
        <p:spPr bwMode="auto">
          <a:xfrm>
            <a:off x="3897004" y="396539"/>
            <a:ext cx="1373526" cy="4777002"/>
          </a:xfrm>
          <a:prstGeom prst="can">
            <a:avLst>
              <a:gd name="adj" fmla="val 14146"/>
            </a:avLst>
          </a:prstGeom>
          <a:gradFill flip="none" rotWithShape="1">
            <a:gsLst>
              <a:gs pos="0">
                <a:srgbClr val="990099"/>
              </a:gs>
              <a:gs pos="50000">
                <a:schemeClr val="bg1"/>
              </a:gs>
              <a:gs pos="100000">
                <a:srgbClr val="990099"/>
              </a:gs>
            </a:gsLst>
            <a:lin ang="0" scaled="1"/>
            <a:tileRect/>
          </a:gradFill>
          <a:ln w="9525">
            <a:solidFill>
              <a:srgbClr val="7030A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de-DE" b="1"/>
          </a:p>
        </p:txBody>
      </p:sp>
      <p:sp>
        <p:nvSpPr>
          <p:cNvPr id="64" name="AutoShape 22"/>
          <p:cNvSpPr>
            <a:spLocks noChangeArrowheads="1"/>
          </p:cNvSpPr>
          <p:nvPr/>
        </p:nvSpPr>
        <p:spPr bwMode="auto">
          <a:xfrm>
            <a:off x="8731208" y="336698"/>
            <a:ext cx="1675974" cy="2283683"/>
          </a:xfrm>
          <a:prstGeom prst="can">
            <a:avLst>
              <a:gd name="adj" fmla="val 14146"/>
            </a:avLst>
          </a:prstGeom>
          <a:gradFill flip="none" rotWithShape="1">
            <a:gsLst>
              <a:gs pos="0">
                <a:srgbClr val="990099"/>
              </a:gs>
              <a:gs pos="50000">
                <a:schemeClr val="bg1"/>
              </a:gs>
              <a:gs pos="100000">
                <a:srgbClr val="990099"/>
              </a:gs>
            </a:gsLst>
            <a:lin ang="0" scaled="1"/>
            <a:tileRect/>
          </a:gradFill>
          <a:ln w="9525">
            <a:solidFill>
              <a:srgbClr val="7030A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de-DE" b="1"/>
          </a:p>
        </p:txBody>
      </p:sp>
      <p:sp>
        <p:nvSpPr>
          <p:cNvPr id="66" name="AutoShape 22"/>
          <p:cNvSpPr>
            <a:spLocks noChangeArrowheads="1"/>
          </p:cNvSpPr>
          <p:nvPr/>
        </p:nvSpPr>
        <p:spPr bwMode="auto">
          <a:xfrm>
            <a:off x="3909424" y="390794"/>
            <a:ext cx="1361106" cy="2512001"/>
          </a:xfrm>
          <a:prstGeom prst="can">
            <a:avLst>
              <a:gd name="adj" fmla="val 14146"/>
            </a:avLst>
          </a:prstGeom>
          <a:gradFill flip="none" rotWithShape="1">
            <a:gsLst>
              <a:gs pos="0">
                <a:srgbClr val="990099"/>
              </a:gs>
              <a:gs pos="50000">
                <a:schemeClr val="bg1"/>
              </a:gs>
              <a:gs pos="100000">
                <a:srgbClr val="990099"/>
              </a:gs>
            </a:gsLst>
            <a:lin ang="0" scaled="1"/>
            <a:tileRect/>
          </a:gradFill>
          <a:ln w="9525">
            <a:solidFill>
              <a:srgbClr val="7030A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de-DE" b="1"/>
          </a:p>
        </p:txBody>
      </p:sp>
      <p:sp>
        <p:nvSpPr>
          <p:cNvPr id="149" name="Flussdiagramm: Manuelle Verarbeitung 148"/>
          <p:cNvSpPr/>
          <p:nvPr/>
        </p:nvSpPr>
        <p:spPr>
          <a:xfrm rot="16200000">
            <a:off x="1761479" y="1526800"/>
            <a:ext cx="704672" cy="448056"/>
          </a:xfrm>
          <a:prstGeom prst="flowChartManualOperation">
            <a:avLst/>
          </a:prstGeom>
          <a:gradFill>
            <a:gsLst>
              <a:gs pos="0">
                <a:srgbClr val="C0C0C0"/>
              </a:gs>
              <a:gs pos="100000">
                <a:srgbClr val="C0C0C0">
                  <a:gamma/>
                  <a:shade val="3922"/>
                  <a:invGamma/>
                  <a:alpha val="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73414" name="AutoShape 6"/>
          <p:cNvSpPr>
            <a:spLocks noChangeArrowheads="1"/>
          </p:cNvSpPr>
          <p:nvPr/>
        </p:nvSpPr>
        <p:spPr bwMode="auto">
          <a:xfrm rot="5400000">
            <a:off x="2510024" y="814553"/>
            <a:ext cx="798354" cy="1887428"/>
          </a:xfrm>
          <a:prstGeom prst="upArrow">
            <a:avLst>
              <a:gd name="adj1" fmla="val 56537"/>
              <a:gd name="adj2" fmla="val 56190"/>
            </a:avLst>
          </a:prstGeom>
          <a:gradFill rotWithShape="1">
            <a:gsLst>
              <a:gs pos="0">
                <a:srgbClr val="C0C0C0"/>
              </a:gs>
              <a:gs pos="100000">
                <a:srgbClr val="C0C0C0">
                  <a:gamma/>
                  <a:shade val="3922"/>
                  <a:invGamma/>
                  <a:alpha val="0"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vert="vert270" wrap="none" anchor="ctr"/>
          <a:lstStyle/>
          <a:p>
            <a:pPr algn="ctr"/>
            <a:r>
              <a:rPr lang="de-DE" sz="2800" b="1"/>
              <a:t>De</a:t>
            </a:r>
            <a:r>
              <a:rPr lang="de-DE" b="1"/>
              <a:t>scripti</a:t>
            </a:r>
            <a:r>
              <a:rPr lang="de-DE" sz="1400" b="1"/>
              <a:t>o</a:t>
            </a:r>
            <a:r>
              <a:rPr lang="de-DE" sz="1400"/>
              <a:t>n data</a:t>
            </a:r>
            <a:endParaRPr lang="de-DE"/>
          </a:p>
        </p:txBody>
      </p:sp>
      <p:sp>
        <p:nvSpPr>
          <p:cNvPr id="273431" name="WordArt 23"/>
          <p:cNvSpPr>
            <a:spLocks noChangeArrowheads="1" noChangeShapeType="1" noTextEdit="1"/>
          </p:cNvSpPr>
          <p:nvPr/>
        </p:nvSpPr>
        <p:spPr bwMode="auto">
          <a:xfrm>
            <a:off x="3983234" y="653219"/>
            <a:ext cx="1222262" cy="317500"/>
          </a:xfrm>
          <a:prstGeom prst="rect">
            <a:avLst/>
          </a:prstGeom>
        </p:spPr>
        <p:txBody>
          <a:bodyPr wrap="none" fromWordArt="1">
            <a:prstTxWarp prst="textCanDown">
              <a:avLst>
                <a:gd name="adj" fmla="val 24903"/>
              </a:avLst>
            </a:prstTxWarp>
          </a:bodyPr>
          <a:lstStyle/>
          <a:p>
            <a:pPr algn="ctr"/>
            <a:r>
              <a:rPr lang="de-DE" sz="1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ahoma"/>
                <a:ea typeface="Tahoma"/>
                <a:cs typeface="Tahoma"/>
              </a:rPr>
              <a:t> DescriptionsCache  </a:t>
            </a:r>
          </a:p>
        </p:txBody>
      </p:sp>
      <p:sp>
        <p:nvSpPr>
          <p:cNvPr id="50" name="WordArt 23"/>
          <p:cNvSpPr>
            <a:spLocks noChangeArrowheads="1" noChangeShapeType="1" noTextEdit="1"/>
          </p:cNvSpPr>
          <p:nvPr/>
        </p:nvSpPr>
        <p:spPr bwMode="auto">
          <a:xfrm>
            <a:off x="554527" y="1561001"/>
            <a:ext cx="1226147" cy="317500"/>
          </a:xfrm>
          <a:prstGeom prst="rect">
            <a:avLst/>
          </a:prstGeom>
        </p:spPr>
        <p:txBody>
          <a:bodyPr wrap="none" fromWordArt="1">
            <a:prstTxWarp prst="textCanDown">
              <a:avLst>
                <a:gd name="adj" fmla="val 24903"/>
              </a:avLst>
            </a:prstTxWarp>
          </a:bodyPr>
          <a:lstStyle/>
          <a:p>
            <a:pPr algn="ctr"/>
            <a:r>
              <a:rPr lang="de-DE" sz="1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ahoma"/>
                <a:ea typeface="Tahoma"/>
                <a:cs typeface="Tahoma"/>
              </a:rPr>
              <a:t> Descriptions </a:t>
            </a:r>
          </a:p>
        </p:txBody>
      </p:sp>
      <p:sp>
        <p:nvSpPr>
          <p:cNvPr id="55" name="Textfeld 54"/>
          <p:cNvSpPr txBox="1"/>
          <p:nvPr/>
        </p:nvSpPr>
        <p:spPr>
          <a:xfrm>
            <a:off x="584445" y="1243584"/>
            <a:ext cx="1284971" cy="27699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perspectiveRelaxed" fov="7200000">
                <a:rot lat="18600000" lon="0" rev="0"/>
              </a:camera>
              <a:lightRig rig="threePt" dir="t"/>
            </a:scene3d>
            <a:sp3d/>
          </a:bodyPr>
          <a:lstStyle/>
          <a:p>
            <a:r>
              <a:rPr lang="de-DE" sz="1200"/>
              <a:t>Primary source</a:t>
            </a:r>
          </a:p>
        </p:txBody>
      </p:sp>
      <p:grpSp>
        <p:nvGrpSpPr>
          <p:cNvPr id="117" name="Gruppieren 116"/>
          <p:cNvGrpSpPr/>
          <p:nvPr/>
        </p:nvGrpSpPr>
        <p:grpSpPr>
          <a:xfrm>
            <a:off x="491885" y="454151"/>
            <a:ext cx="1320393" cy="632651"/>
            <a:chOff x="477521" y="1194815"/>
            <a:chExt cx="2005820" cy="632651"/>
          </a:xfrm>
        </p:grpSpPr>
        <p:sp>
          <p:nvSpPr>
            <p:cNvPr id="52" name="AutoShape 22"/>
            <p:cNvSpPr>
              <a:spLocks noChangeArrowheads="1"/>
            </p:cNvSpPr>
            <p:nvPr/>
          </p:nvSpPr>
          <p:spPr bwMode="auto">
            <a:xfrm>
              <a:off x="477521" y="1194815"/>
              <a:ext cx="1988311" cy="632651"/>
            </a:xfrm>
            <a:prstGeom prst="can">
              <a:avLst>
                <a:gd name="adj" fmla="val 39398"/>
              </a:avLst>
            </a:prstGeom>
            <a:gradFill flip="none" rotWithShape="1">
              <a:gsLst>
                <a:gs pos="0">
                  <a:srgbClr val="FF9900"/>
                </a:gs>
                <a:gs pos="50000">
                  <a:srgbClr val="FFC000">
                    <a:alpha val="80000"/>
                  </a:srgbClr>
                </a:gs>
                <a:gs pos="100000">
                  <a:srgbClr val="FF9900"/>
                </a:gs>
              </a:gsLst>
              <a:lin ang="0" scaled="1"/>
              <a:tileRect/>
            </a:gradFill>
            <a:ln w="9525">
              <a:solidFill>
                <a:srgbClr val="FF99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de-DE" b="1"/>
            </a:p>
          </p:txBody>
        </p:sp>
        <p:sp>
          <p:nvSpPr>
            <p:cNvPr id="53" name="WordArt 55"/>
            <p:cNvSpPr>
              <a:spLocks noChangeArrowheads="1" noChangeShapeType="1" noTextEdit="1"/>
            </p:cNvSpPr>
            <p:nvPr/>
          </p:nvSpPr>
          <p:spPr bwMode="auto">
            <a:xfrm>
              <a:off x="622110" y="1457389"/>
              <a:ext cx="1600200" cy="317500"/>
            </a:xfrm>
            <a:prstGeom prst="rect">
              <a:avLst/>
            </a:prstGeom>
          </p:spPr>
          <p:txBody>
            <a:bodyPr wrap="none" fromWordArt="1">
              <a:prstTxWarp prst="textCanDown">
                <a:avLst>
                  <a:gd name="adj" fmla="val 24903"/>
                </a:avLst>
              </a:prstTxWarp>
            </a:bodyPr>
            <a:lstStyle/>
            <a:p>
              <a:pPr algn="ctr"/>
              <a:r>
                <a:rPr lang="de-DE" sz="16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ahoma"/>
                  <a:ea typeface="Tahoma"/>
                  <a:cs typeface="Tahoma"/>
                </a:rPr>
                <a:t> Projects </a:t>
              </a:r>
            </a:p>
          </p:txBody>
        </p:sp>
        <p:sp>
          <p:nvSpPr>
            <p:cNvPr id="56" name="Textfeld 55"/>
            <p:cNvSpPr txBox="1"/>
            <p:nvPr/>
          </p:nvSpPr>
          <p:spPr>
            <a:xfrm>
              <a:off x="558137" y="1194815"/>
              <a:ext cx="192520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perspectiveRelaxed" fov="7200000">
                  <a:rot lat="18600000" lon="0" rev="0"/>
                </a:camera>
                <a:lightRig rig="threePt" dir="t"/>
              </a:scene3d>
              <a:sp3d/>
            </a:bodyPr>
            <a:lstStyle/>
            <a:p>
              <a:r>
                <a:rPr lang="de-DE" sz="1200"/>
                <a:t>Primary source</a:t>
              </a:r>
            </a:p>
          </p:txBody>
        </p:sp>
      </p:grpSp>
      <p:grpSp>
        <p:nvGrpSpPr>
          <p:cNvPr id="68" name="Gruppieren 67"/>
          <p:cNvGrpSpPr/>
          <p:nvPr/>
        </p:nvGrpSpPr>
        <p:grpSpPr>
          <a:xfrm>
            <a:off x="615474" y="4128370"/>
            <a:ext cx="1365365" cy="644117"/>
            <a:chOff x="3190241" y="3676613"/>
            <a:chExt cx="2013932" cy="644117"/>
          </a:xfrm>
        </p:grpSpPr>
        <p:sp>
          <p:nvSpPr>
            <p:cNvPr id="54" name="AutoShape 22"/>
            <p:cNvSpPr>
              <a:spLocks noChangeArrowheads="1"/>
            </p:cNvSpPr>
            <p:nvPr/>
          </p:nvSpPr>
          <p:spPr bwMode="auto">
            <a:xfrm>
              <a:off x="3190241" y="3688079"/>
              <a:ext cx="1988311" cy="632651"/>
            </a:xfrm>
            <a:prstGeom prst="can">
              <a:avLst>
                <a:gd name="adj" fmla="val 39398"/>
              </a:avLst>
            </a:prstGeom>
            <a:gradFill flip="none" rotWithShape="1">
              <a:gsLst>
                <a:gs pos="0">
                  <a:srgbClr val="FF9900"/>
                </a:gs>
                <a:gs pos="50000">
                  <a:srgbClr val="FFC000">
                    <a:alpha val="80000"/>
                  </a:srgbClr>
                </a:gs>
                <a:gs pos="100000">
                  <a:srgbClr val="FF9900"/>
                </a:gs>
              </a:gsLst>
              <a:lin ang="0" scaled="1"/>
              <a:tileRect/>
            </a:gradFill>
            <a:ln w="9525">
              <a:solidFill>
                <a:srgbClr val="FF99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de-DE" b="1"/>
            </a:p>
          </p:txBody>
        </p:sp>
        <p:sp>
          <p:nvSpPr>
            <p:cNvPr id="57" name="Textfeld 56"/>
            <p:cNvSpPr txBox="1"/>
            <p:nvPr/>
          </p:nvSpPr>
          <p:spPr>
            <a:xfrm>
              <a:off x="3354037" y="3676613"/>
              <a:ext cx="185013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perspectiveRelaxed" fov="7200000">
                  <a:rot lat="18600000" lon="0" rev="0"/>
                </a:camera>
                <a:lightRig rig="threePt" dir="t"/>
              </a:scene3d>
              <a:sp3d/>
            </a:bodyPr>
            <a:lstStyle/>
            <a:p>
              <a:r>
                <a:rPr lang="de-DE" sz="1200"/>
                <a:t>Primary source</a:t>
              </a:r>
            </a:p>
          </p:txBody>
        </p:sp>
        <p:sp>
          <p:nvSpPr>
            <p:cNvPr id="58" name="WordArt 45"/>
            <p:cNvSpPr>
              <a:spLocks noChangeArrowheads="1" noChangeShapeType="1" noTextEdit="1"/>
            </p:cNvSpPr>
            <p:nvPr/>
          </p:nvSpPr>
          <p:spPr bwMode="auto">
            <a:xfrm>
              <a:off x="3278188" y="3958983"/>
              <a:ext cx="1885950" cy="295644"/>
            </a:xfrm>
            <a:prstGeom prst="rect">
              <a:avLst/>
            </a:prstGeom>
          </p:spPr>
          <p:txBody>
            <a:bodyPr wrap="none" fromWordArt="1">
              <a:prstTxWarp prst="textCanDown">
                <a:avLst>
                  <a:gd name="adj" fmla="val 24903"/>
                </a:avLst>
              </a:prstTxWarp>
            </a:bodyPr>
            <a:lstStyle/>
            <a:p>
              <a:pPr algn="ctr"/>
              <a:r>
                <a:rPr lang="de-DE" sz="16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ahoma"/>
                  <a:ea typeface="Tahoma"/>
                  <a:cs typeface="Tahoma"/>
                </a:rPr>
                <a:t> References </a:t>
              </a:r>
            </a:p>
          </p:txBody>
        </p:sp>
      </p:grpSp>
      <p:sp>
        <p:nvSpPr>
          <p:cNvPr id="60" name="Textfeld 59"/>
          <p:cNvSpPr txBox="1"/>
          <p:nvPr/>
        </p:nvSpPr>
        <p:spPr>
          <a:xfrm>
            <a:off x="4101989" y="346446"/>
            <a:ext cx="1080315" cy="27699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perspectiveRelaxed" fov="7200000">
                <a:rot lat="18600000" lon="0" rev="0"/>
              </a:camera>
              <a:lightRig rig="threePt" dir="t"/>
            </a:scene3d>
            <a:sp3d/>
          </a:bodyPr>
          <a:lstStyle/>
          <a:p>
            <a:r>
              <a:rPr lang="de-DE" sz="1200"/>
              <a:t>Cached data</a:t>
            </a:r>
          </a:p>
        </p:txBody>
      </p:sp>
      <p:grpSp>
        <p:nvGrpSpPr>
          <p:cNvPr id="73" name="Gruppieren 72"/>
          <p:cNvGrpSpPr/>
          <p:nvPr/>
        </p:nvGrpSpPr>
        <p:grpSpPr>
          <a:xfrm>
            <a:off x="541003" y="3686327"/>
            <a:ext cx="1422466" cy="638747"/>
            <a:chOff x="3190241" y="3681983"/>
            <a:chExt cx="2052236" cy="638747"/>
          </a:xfrm>
        </p:grpSpPr>
        <p:sp>
          <p:nvSpPr>
            <p:cNvPr id="74" name="AutoShape 22"/>
            <p:cNvSpPr>
              <a:spLocks noChangeArrowheads="1"/>
            </p:cNvSpPr>
            <p:nvPr/>
          </p:nvSpPr>
          <p:spPr bwMode="auto">
            <a:xfrm>
              <a:off x="3190241" y="3688079"/>
              <a:ext cx="1988311" cy="632651"/>
            </a:xfrm>
            <a:prstGeom prst="can">
              <a:avLst>
                <a:gd name="adj" fmla="val 39398"/>
              </a:avLst>
            </a:prstGeom>
            <a:gradFill flip="none" rotWithShape="1">
              <a:gsLst>
                <a:gs pos="0">
                  <a:srgbClr val="FF9900"/>
                </a:gs>
                <a:gs pos="50000">
                  <a:srgbClr val="FFC000">
                    <a:alpha val="80000"/>
                  </a:srgbClr>
                </a:gs>
                <a:gs pos="100000">
                  <a:srgbClr val="FF9900"/>
                </a:gs>
              </a:gsLst>
              <a:lin ang="0" scaled="1"/>
              <a:tileRect/>
            </a:gradFill>
            <a:ln w="9525">
              <a:solidFill>
                <a:srgbClr val="FF99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de-DE" b="1"/>
            </a:p>
          </p:txBody>
        </p:sp>
        <p:sp>
          <p:nvSpPr>
            <p:cNvPr id="75" name="Textfeld 74"/>
            <p:cNvSpPr txBox="1"/>
            <p:nvPr/>
          </p:nvSpPr>
          <p:spPr>
            <a:xfrm>
              <a:off x="3392340" y="3681983"/>
              <a:ext cx="185013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perspectiveRelaxed" fov="7200000">
                  <a:rot lat="18600000" lon="0" rev="0"/>
                </a:camera>
                <a:lightRig rig="threePt" dir="t"/>
              </a:scene3d>
              <a:sp3d/>
            </a:bodyPr>
            <a:lstStyle/>
            <a:p>
              <a:r>
                <a:rPr lang="de-DE" sz="1200"/>
                <a:t>Primary source</a:t>
              </a:r>
            </a:p>
          </p:txBody>
        </p:sp>
        <p:sp>
          <p:nvSpPr>
            <p:cNvPr id="76" name="WordArt 45"/>
            <p:cNvSpPr>
              <a:spLocks noChangeArrowheads="1" noChangeShapeType="1" noTextEdit="1"/>
            </p:cNvSpPr>
            <p:nvPr/>
          </p:nvSpPr>
          <p:spPr bwMode="auto">
            <a:xfrm>
              <a:off x="3278188" y="3958983"/>
              <a:ext cx="1885950" cy="295644"/>
            </a:xfrm>
            <a:prstGeom prst="rect">
              <a:avLst/>
            </a:prstGeom>
          </p:spPr>
          <p:txBody>
            <a:bodyPr wrap="none" fromWordArt="1">
              <a:prstTxWarp prst="textCanDown">
                <a:avLst>
                  <a:gd name="adj" fmla="val 24903"/>
                </a:avLst>
              </a:prstTxWarp>
            </a:bodyPr>
            <a:lstStyle/>
            <a:p>
              <a:pPr algn="ctr"/>
              <a:r>
                <a:rPr lang="de-DE" sz="16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ahoma"/>
                  <a:ea typeface="Tahoma"/>
                  <a:cs typeface="Tahoma"/>
                </a:rPr>
                <a:t>TaxonNames </a:t>
              </a:r>
            </a:p>
          </p:txBody>
        </p:sp>
      </p:grpSp>
      <p:sp>
        <p:nvSpPr>
          <p:cNvPr id="80" name="AutoShape 6"/>
          <p:cNvSpPr>
            <a:spLocks noChangeArrowheads="1"/>
          </p:cNvSpPr>
          <p:nvPr/>
        </p:nvSpPr>
        <p:spPr bwMode="auto">
          <a:xfrm rot="5400000">
            <a:off x="2414224" y="-211249"/>
            <a:ext cx="508794" cy="1963452"/>
          </a:xfrm>
          <a:prstGeom prst="upArrow">
            <a:avLst>
              <a:gd name="adj1" fmla="val 56537"/>
              <a:gd name="adj2" fmla="val 56190"/>
            </a:avLst>
          </a:prstGeom>
          <a:gradFill rotWithShape="1">
            <a:gsLst>
              <a:gs pos="0">
                <a:srgbClr val="C0C0C0"/>
              </a:gs>
              <a:gs pos="100000">
                <a:srgbClr val="C0C0C0">
                  <a:gamma/>
                  <a:shade val="3922"/>
                  <a:invGamma/>
                  <a:alpha val="0"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vert="vert270" wrap="none" anchor="ctr"/>
          <a:lstStyle/>
          <a:p>
            <a:pPr algn="ctr"/>
            <a:r>
              <a:rPr lang="de-DE" sz="1400"/>
              <a:t>Metadata</a:t>
            </a:r>
            <a:endParaRPr lang="de-DE"/>
          </a:p>
        </p:txBody>
      </p:sp>
      <p:sp>
        <p:nvSpPr>
          <p:cNvPr id="83" name="Rechteck 82"/>
          <p:cNvSpPr/>
          <p:nvPr/>
        </p:nvSpPr>
        <p:spPr>
          <a:xfrm>
            <a:off x="3960535" y="3692423"/>
            <a:ext cx="1244961" cy="5087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>
                <a:solidFill>
                  <a:schemeClr val="tx1"/>
                </a:solidFill>
              </a:rPr>
              <a:t>Sources for specimen, taxa</a:t>
            </a:r>
          </a:p>
          <a:p>
            <a:pPr algn="ctr"/>
            <a:r>
              <a:rPr lang="de-DE" sz="1100">
                <a:solidFill>
                  <a:schemeClr val="tx1"/>
                </a:solidFill>
              </a:rPr>
              <a:t>etc.</a:t>
            </a:r>
          </a:p>
        </p:txBody>
      </p:sp>
      <p:cxnSp>
        <p:nvCxnSpPr>
          <p:cNvPr id="85" name="Gekrümmte Verbindung 84"/>
          <p:cNvCxnSpPr>
            <a:stCxn id="83" idx="1"/>
            <a:endCxn id="76" idx="3"/>
          </p:cNvCxnSpPr>
          <p:nvPr/>
        </p:nvCxnSpPr>
        <p:spPr>
          <a:xfrm rot="10800000" flipV="1">
            <a:off x="1909171" y="3946821"/>
            <a:ext cx="2051365" cy="164328"/>
          </a:xfrm>
          <a:prstGeom prst="curvedConnector3">
            <a:avLst>
              <a:gd name="adj1" fmla="val 50000"/>
            </a:avLst>
          </a:prstGeom>
          <a:ln w="25400">
            <a:solidFill>
              <a:srgbClr val="C0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Gekrümmte Verbindung 84"/>
          <p:cNvCxnSpPr>
            <a:stCxn id="83" idx="1"/>
            <a:endCxn id="58" idx="3"/>
          </p:cNvCxnSpPr>
          <p:nvPr/>
        </p:nvCxnSpPr>
        <p:spPr>
          <a:xfrm rot="10800000" flipV="1">
            <a:off x="1953697" y="3946820"/>
            <a:ext cx="2006838" cy="611741"/>
          </a:xfrm>
          <a:prstGeom prst="curvedConnector3">
            <a:avLst>
              <a:gd name="adj1" fmla="val 50000"/>
            </a:avLst>
          </a:prstGeom>
          <a:ln w="25400">
            <a:solidFill>
              <a:srgbClr val="C0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3" name="Rechteck 112"/>
          <p:cNvSpPr/>
          <p:nvPr/>
        </p:nvSpPr>
        <p:spPr>
          <a:xfrm>
            <a:off x="3960535" y="2945068"/>
            <a:ext cx="1244961" cy="69644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>
                <a:solidFill>
                  <a:schemeClr val="tx1"/>
                </a:solidFill>
              </a:rPr>
              <a:t>Project dependent transfer type</a:t>
            </a:r>
          </a:p>
          <a:p>
            <a:pPr algn="ctr"/>
            <a:r>
              <a:rPr lang="de-DE" sz="1100">
                <a:solidFill>
                  <a:schemeClr val="tx1"/>
                </a:solidFill>
              </a:rPr>
              <a:t>and conversions</a:t>
            </a:r>
          </a:p>
        </p:txBody>
      </p:sp>
      <p:cxnSp>
        <p:nvCxnSpPr>
          <p:cNvPr id="114" name="Gekrümmte Verbindung 84"/>
          <p:cNvCxnSpPr>
            <a:stCxn id="113" idx="1"/>
            <a:endCxn id="139" idx="2"/>
          </p:cNvCxnSpPr>
          <p:nvPr/>
        </p:nvCxnSpPr>
        <p:spPr>
          <a:xfrm rot="10800000">
            <a:off x="3096323" y="2177099"/>
            <a:ext cx="864212" cy="1116195"/>
          </a:xfrm>
          <a:prstGeom prst="curvedConnector2">
            <a:avLst/>
          </a:prstGeom>
          <a:ln w="25400">
            <a:solidFill>
              <a:srgbClr val="C0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9" name="Rechteck 138"/>
          <p:cNvSpPr/>
          <p:nvPr/>
        </p:nvSpPr>
        <p:spPr>
          <a:xfrm>
            <a:off x="3002236" y="1372426"/>
            <a:ext cx="188174" cy="804672"/>
          </a:xfrm>
          <a:prstGeom prst="rect">
            <a:avLst/>
          </a:prstGeom>
          <a:solidFill>
            <a:srgbClr val="C00000">
              <a:alpha val="7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65" name="Gekrümmte Verbindung 84"/>
          <p:cNvCxnSpPr>
            <a:endCxn id="63" idx="2"/>
          </p:cNvCxnSpPr>
          <p:nvPr/>
        </p:nvCxnSpPr>
        <p:spPr>
          <a:xfrm flipV="1">
            <a:off x="1535641" y="2157201"/>
            <a:ext cx="809753" cy="167844"/>
          </a:xfrm>
          <a:prstGeom prst="curvedConnector2">
            <a:avLst/>
          </a:prstGeom>
          <a:ln w="25400">
            <a:solidFill>
              <a:srgbClr val="C0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Rechteck 61"/>
          <p:cNvSpPr/>
          <p:nvPr/>
        </p:nvSpPr>
        <p:spPr>
          <a:xfrm>
            <a:off x="670338" y="1900708"/>
            <a:ext cx="1016557" cy="104436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de-DE" sz="800">
                <a:solidFill>
                  <a:schemeClr val="tx1"/>
                </a:solidFill>
              </a:rPr>
              <a:t>Restricted by:</a:t>
            </a:r>
            <a:br>
              <a:rPr lang="de-DE" sz="800">
                <a:solidFill>
                  <a:schemeClr val="tx1"/>
                </a:solidFill>
              </a:rPr>
            </a:br>
            <a:br>
              <a:rPr lang="de-DE" sz="600">
                <a:solidFill>
                  <a:schemeClr val="tx1"/>
                </a:solidFill>
              </a:rPr>
            </a:br>
            <a:r>
              <a:rPr lang="de-DE" sz="1100">
                <a:solidFill>
                  <a:schemeClr val="tx1"/>
                </a:solidFill>
              </a:rPr>
              <a:t>Project</a:t>
            </a:r>
            <a:br>
              <a:rPr lang="de-DE" sz="1100">
                <a:solidFill>
                  <a:schemeClr val="tx1"/>
                </a:solidFill>
              </a:rPr>
            </a:br>
            <a:br>
              <a:rPr lang="de-DE" sz="800">
                <a:solidFill>
                  <a:schemeClr val="tx1"/>
                </a:solidFill>
              </a:rPr>
            </a:br>
            <a:br>
              <a:rPr lang="de-DE" sz="800">
                <a:solidFill>
                  <a:schemeClr val="tx1"/>
                </a:solidFill>
              </a:rPr>
            </a:br>
            <a:r>
              <a:rPr lang="de-DE" sz="1100">
                <a:solidFill>
                  <a:schemeClr val="tx1"/>
                </a:solidFill>
              </a:rPr>
              <a:t>Withhold</a:t>
            </a:r>
            <a:br>
              <a:rPr lang="de-DE" sz="1100">
                <a:solidFill>
                  <a:schemeClr val="tx1"/>
                </a:solidFill>
              </a:rPr>
            </a:br>
            <a:endParaRPr lang="de-DE" sz="800">
              <a:solidFill>
                <a:schemeClr val="tx1"/>
              </a:solidFill>
            </a:endParaRPr>
          </a:p>
        </p:txBody>
      </p:sp>
      <p:sp>
        <p:nvSpPr>
          <p:cNvPr id="63" name="Rechteck 62"/>
          <p:cNvSpPr/>
          <p:nvPr/>
        </p:nvSpPr>
        <p:spPr>
          <a:xfrm>
            <a:off x="2241697" y="1359090"/>
            <a:ext cx="207393" cy="798111"/>
          </a:xfrm>
          <a:prstGeom prst="rect">
            <a:avLst/>
          </a:prstGeom>
          <a:solidFill>
            <a:srgbClr val="C00000">
              <a:alpha val="7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84" name="Gekrümmte Verbindung 84"/>
          <p:cNvCxnSpPr>
            <a:stCxn id="49" idx="2"/>
            <a:endCxn id="52" idx="2"/>
          </p:cNvCxnSpPr>
          <p:nvPr/>
        </p:nvCxnSpPr>
        <p:spPr>
          <a:xfrm rot="10800000" flipH="1">
            <a:off x="489713" y="770477"/>
            <a:ext cx="2171" cy="1399998"/>
          </a:xfrm>
          <a:prstGeom prst="curvedConnector3">
            <a:avLst>
              <a:gd name="adj1" fmla="val -10529710"/>
            </a:avLst>
          </a:prstGeom>
          <a:ln w="25400">
            <a:solidFill>
              <a:srgbClr val="C0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Flussdiagramm: Zentralspeicher 90"/>
          <p:cNvSpPr/>
          <p:nvPr/>
        </p:nvSpPr>
        <p:spPr>
          <a:xfrm>
            <a:off x="4358832" y="1010483"/>
            <a:ext cx="857553" cy="347241"/>
          </a:xfrm>
          <a:prstGeom prst="flowChartInternalStorage">
            <a:avLst/>
          </a:prstGeom>
          <a:solidFill>
            <a:schemeClr val="bg1"/>
          </a:solidFill>
          <a:ln w="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800">
                <a:solidFill>
                  <a:schemeClr val="tx1"/>
                </a:solidFill>
              </a:rPr>
              <a:t>Copies of original data</a:t>
            </a:r>
          </a:p>
        </p:txBody>
      </p:sp>
      <p:sp>
        <p:nvSpPr>
          <p:cNvPr id="92" name="Flussdiagramm: Zentralspeicher 91"/>
          <p:cNvSpPr/>
          <p:nvPr/>
        </p:nvSpPr>
        <p:spPr>
          <a:xfrm>
            <a:off x="4167247" y="1158132"/>
            <a:ext cx="857553" cy="347241"/>
          </a:xfrm>
          <a:prstGeom prst="flowChartInternalStorage">
            <a:avLst/>
          </a:prstGeom>
          <a:solidFill>
            <a:schemeClr val="bg1"/>
          </a:solidFill>
          <a:ln w="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800">
                <a:solidFill>
                  <a:schemeClr val="tx1"/>
                </a:solidFill>
              </a:rPr>
              <a:t>Copies of original data</a:t>
            </a:r>
          </a:p>
        </p:txBody>
      </p:sp>
      <p:sp>
        <p:nvSpPr>
          <p:cNvPr id="94" name="Flussdiagramm: Zentralspeicher 93"/>
          <p:cNvSpPr/>
          <p:nvPr/>
        </p:nvSpPr>
        <p:spPr>
          <a:xfrm>
            <a:off x="4411432" y="1993233"/>
            <a:ext cx="804954" cy="495780"/>
          </a:xfrm>
          <a:prstGeom prst="flowChartInternalStorage">
            <a:avLst/>
          </a:prstGeom>
          <a:solidFill>
            <a:schemeClr val="bg1"/>
          </a:solidFill>
          <a:ln w="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800">
                <a:solidFill>
                  <a:schemeClr val="tx1"/>
                </a:solidFill>
              </a:rPr>
              <a:t>Converted data for publication</a:t>
            </a:r>
          </a:p>
        </p:txBody>
      </p:sp>
      <p:sp>
        <p:nvSpPr>
          <p:cNvPr id="405506" name="AutoShape 2" descr="https://encrypted-tbn0.gstatic.com/images?q=tbn:ANd9GcTzwTgapsANkSWQBW53szkJODzmHTb2GPManxWcCiYs9I5jusb7"/>
          <p:cNvSpPr>
            <a:spLocks noChangeAspect="1" noChangeArrowheads="1"/>
          </p:cNvSpPr>
          <p:nvPr/>
        </p:nvSpPr>
        <p:spPr bwMode="auto">
          <a:xfrm>
            <a:off x="155575" y="-1004888"/>
            <a:ext cx="2171700" cy="210502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pic>
        <p:nvPicPr>
          <p:cNvPr id="40550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900213" y="985094"/>
            <a:ext cx="1145691" cy="11105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7" name="Gebogener Pfeil 96"/>
          <p:cNvSpPr/>
          <p:nvPr/>
        </p:nvSpPr>
        <p:spPr>
          <a:xfrm rot="16200000" flipH="1">
            <a:off x="3762281" y="902015"/>
            <a:ext cx="1429154" cy="1249062"/>
          </a:xfrm>
          <a:prstGeom prst="circularArrow">
            <a:avLst>
              <a:gd name="adj1" fmla="val 12500"/>
              <a:gd name="adj2" fmla="val 1142319"/>
              <a:gd name="adj3" fmla="val 20457681"/>
              <a:gd name="adj4" fmla="val 16219771"/>
              <a:gd name="adj5" fmla="val 125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95" name="AutoShape 6"/>
          <p:cNvSpPr>
            <a:spLocks noChangeArrowheads="1"/>
          </p:cNvSpPr>
          <p:nvPr/>
        </p:nvSpPr>
        <p:spPr bwMode="auto">
          <a:xfrm rot="5400000">
            <a:off x="6900939" y="1687172"/>
            <a:ext cx="798354" cy="1225427"/>
          </a:xfrm>
          <a:prstGeom prst="upArrow">
            <a:avLst>
              <a:gd name="adj1" fmla="val 56537"/>
              <a:gd name="adj2" fmla="val 56190"/>
            </a:avLst>
          </a:prstGeom>
          <a:gradFill rotWithShape="1">
            <a:gsLst>
              <a:gs pos="0">
                <a:srgbClr val="C0C0C0"/>
              </a:gs>
              <a:gs pos="100000">
                <a:srgbClr val="C0C0C0">
                  <a:gamma/>
                  <a:shade val="3922"/>
                  <a:invGamma/>
                  <a:alpha val="0"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vert="vert270" wrap="none" anchor="ctr"/>
          <a:lstStyle/>
          <a:p>
            <a:pPr algn="ctr"/>
            <a:endParaRPr lang="de-DE"/>
          </a:p>
        </p:txBody>
      </p:sp>
      <p:sp>
        <p:nvSpPr>
          <p:cNvPr id="93" name="Flussdiagramm: Zentralspeicher 92"/>
          <p:cNvSpPr/>
          <p:nvPr/>
        </p:nvSpPr>
        <p:spPr>
          <a:xfrm>
            <a:off x="3944858" y="1293145"/>
            <a:ext cx="895350" cy="476851"/>
          </a:xfrm>
          <a:prstGeom prst="flowChartInternalStorage">
            <a:avLst/>
          </a:prstGeom>
          <a:solidFill>
            <a:schemeClr val="bg1"/>
          </a:solidFill>
          <a:ln w="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800">
                <a:solidFill>
                  <a:schemeClr val="tx1"/>
                </a:solidFill>
              </a:rPr>
              <a:t>Copies of original data</a:t>
            </a:r>
          </a:p>
          <a:p>
            <a:pPr algn="ctr"/>
            <a:r>
              <a:rPr lang="de-DE" sz="800">
                <a:solidFill>
                  <a:schemeClr val="tx1"/>
                </a:solidFill>
              </a:rPr>
              <a:t>(+ ProjectID)</a:t>
            </a:r>
          </a:p>
        </p:txBody>
      </p:sp>
      <p:pic>
        <p:nvPicPr>
          <p:cNvPr id="40755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1450" y="2483271"/>
            <a:ext cx="1352550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8" name="Gekrümmte Verbindung 84"/>
          <p:cNvCxnSpPr>
            <a:stCxn id="83" idx="1"/>
            <a:endCxn id="87" idx="4"/>
          </p:cNvCxnSpPr>
          <p:nvPr/>
        </p:nvCxnSpPr>
        <p:spPr>
          <a:xfrm rot="10800000">
            <a:off x="1844405" y="3539117"/>
            <a:ext cx="2116130" cy="407704"/>
          </a:xfrm>
          <a:prstGeom prst="curvedConnector3">
            <a:avLst>
              <a:gd name="adj1" fmla="val 50000"/>
            </a:avLst>
          </a:prstGeom>
          <a:ln w="25400">
            <a:solidFill>
              <a:srgbClr val="C0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6" name="Objekt 2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77201491"/>
              </p:ext>
            </p:extLst>
          </p:nvPr>
        </p:nvGraphicFramePr>
        <p:xfrm>
          <a:off x="782481" y="2086812"/>
          <a:ext cx="235028" cy="3461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7631" name="Image" r:id="rId6" imgW="1739683" imgH="2730159" progId="Photoshop.Image.7">
                  <p:embed/>
                </p:oleObj>
              </mc:Choice>
              <mc:Fallback>
                <p:oleObj name="Image" r:id="rId6" imgW="1739683" imgH="2730159" progId="Photoshop.Image.7">
                  <p:embed/>
                  <p:pic>
                    <p:nvPicPr>
                      <p:cNvPr id="0" name="Object 3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2481" y="2086812"/>
                        <a:ext cx="235028" cy="34614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07556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647" y="2560756"/>
            <a:ext cx="277111" cy="264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6" name="Gruppieren 85"/>
          <p:cNvGrpSpPr/>
          <p:nvPr/>
        </p:nvGrpSpPr>
        <p:grpSpPr>
          <a:xfrm>
            <a:off x="491886" y="3216696"/>
            <a:ext cx="1378803" cy="638746"/>
            <a:chOff x="3190241" y="3681984"/>
            <a:chExt cx="2026950" cy="638746"/>
          </a:xfrm>
        </p:grpSpPr>
        <p:sp>
          <p:nvSpPr>
            <p:cNvPr id="87" name="AutoShape 22"/>
            <p:cNvSpPr>
              <a:spLocks noChangeArrowheads="1"/>
            </p:cNvSpPr>
            <p:nvPr/>
          </p:nvSpPr>
          <p:spPr bwMode="auto">
            <a:xfrm>
              <a:off x="3190241" y="3688079"/>
              <a:ext cx="1988311" cy="632651"/>
            </a:xfrm>
            <a:prstGeom prst="can">
              <a:avLst>
                <a:gd name="adj" fmla="val 39398"/>
              </a:avLst>
            </a:prstGeom>
            <a:gradFill flip="none" rotWithShape="1">
              <a:gsLst>
                <a:gs pos="0">
                  <a:srgbClr val="FF9900"/>
                </a:gs>
                <a:gs pos="50000">
                  <a:srgbClr val="FFC000">
                    <a:alpha val="80000"/>
                  </a:srgbClr>
                </a:gs>
                <a:gs pos="100000">
                  <a:srgbClr val="FF9900"/>
                </a:gs>
              </a:gsLst>
              <a:lin ang="0" scaled="1"/>
              <a:tileRect/>
            </a:gradFill>
            <a:ln w="9525">
              <a:solidFill>
                <a:srgbClr val="FF99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de-DE" b="1"/>
            </a:p>
          </p:txBody>
        </p:sp>
        <p:sp>
          <p:nvSpPr>
            <p:cNvPr id="88" name="Textfeld 87"/>
            <p:cNvSpPr txBox="1"/>
            <p:nvPr/>
          </p:nvSpPr>
          <p:spPr>
            <a:xfrm>
              <a:off x="3367056" y="3681984"/>
              <a:ext cx="185013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perspectiveRelaxed" fov="7200000">
                  <a:rot lat="18600000" lon="0" rev="0"/>
                </a:camera>
                <a:lightRig rig="threePt" dir="t"/>
              </a:scene3d>
              <a:sp3d/>
            </a:bodyPr>
            <a:lstStyle/>
            <a:p>
              <a:r>
                <a:rPr lang="de-DE" sz="1200"/>
                <a:t>Primary source</a:t>
              </a:r>
            </a:p>
          </p:txBody>
        </p:sp>
        <p:sp>
          <p:nvSpPr>
            <p:cNvPr id="90" name="WordArt 45"/>
            <p:cNvSpPr>
              <a:spLocks noChangeArrowheads="1" noChangeShapeType="1" noTextEdit="1"/>
            </p:cNvSpPr>
            <p:nvPr/>
          </p:nvSpPr>
          <p:spPr bwMode="auto">
            <a:xfrm>
              <a:off x="3278188" y="3958983"/>
              <a:ext cx="1885950" cy="295644"/>
            </a:xfrm>
            <a:prstGeom prst="rect">
              <a:avLst/>
            </a:prstGeom>
          </p:spPr>
          <p:txBody>
            <a:bodyPr wrap="none" fromWordArt="1">
              <a:prstTxWarp prst="textCanDown">
                <a:avLst>
                  <a:gd name="adj" fmla="val 24903"/>
                </a:avLst>
              </a:prstTxWarp>
            </a:bodyPr>
            <a:lstStyle/>
            <a:p>
              <a:pPr algn="ctr"/>
              <a:r>
                <a:rPr lang="de-DE" sz="16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ahoma"/>
                  <a:ea typeface="Tahoma"/>
                  <a:cs typeface="Tahoma"/>
                </a:rPr>
                <a:t>  Collection  </a:t>
              </a:r>
            </a:p>
          </p:txBody>
        </p:sp>
      </p:grpSp>
      <p:cxnSp>
        <p:nvCxnSpPr>
          <p:cNvPr id="111" name="Gekrümmte Verbindung 84"/>
          <p:cNvCxnSpPr>
            <a:stCxn id="83" idx="1"/>
            <a:endCxn id="108" idx="4"/>
          </p:cNvCxnSpPr>
          <p:nvPr/>
        </p:nvCxnSpPr>
        <p:spPr>
          <a:xfrm rot="10800000" flipV="1">
            <a:off x="2114029" y="3946821"/>
            <a:ext cx="1846506" cy="962576"/>
          </a:xfrm>
          <a:prstGeom prst="curvedConnector3">
            <a:avLst>
              <a:gd name="adj1" fmla="val 50000"/>
            </a:avLst>
          </a:prstGeom>
          <a:ln w="25400">
            <a:solidFill>
              <a:srgbClr val="C0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7" name="AutoShape 6"/>
          <p:cNvSpPr>
            <a:spLocks noChangeArrowheads="1"/>
          </p:cNvSpPr>
          <p:nvPr/>
        </p:nvSpPr>
        <p:spPr bwMode="auto">
          <a:xfrm rot="5400000">
            <a:off x="2443233" y="2461514"/>
            <a:ext cx="508794" cy="1963452"/>
          </a:xfrm>
          <a:prstGeom prst="upArrow">
            <a:avLst>
              <a:gd name="adj1" fmla="val 56537"/>
              <a:gd name="adj2" fmla="val 56190"/>
            </a:avLst>
          </a:prstGeom>
          <a:gradFill rotWithShape="1">
            <a:gsLst>
              <a:gs pos="0">
                <a:srgbClr val="C0C0C0"/>
              </a:gs>
              <a:gs pos="100000">
                <a:srgbClr val="C0C0C0">
                  <a:gamma/>
                  <a:shade val="3922"/>
                  <a:invGamma/>
                  <a:alpha val="0"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vert="vert270" wrap="none" anchor="ctr"/>
          <a:lstStyle/>
          <a:p>
            <a:pPr algn="r"/>
            <a:r>
              <a:rPr lang="de-DE" sz="1400"/>
              <a:t>Specimen</a:t>
            </a:r>
            <a:endParaRPr lang="de-DE"/>
          </a:p>
        </p:txBody>
      </p:sp>
      <p:sp>
        <p:nvSpPr>
          <p:cNvPr id="158" name="AutoShape 6"/>
          <p:cNvSpPr>
            <a:spLocks noChangeArrowheads="1"/>
          </p:cNvSpPr>
          <p:nvPr/>
        </p:nvSpPr>
        <p:spPr bwMode="auto">
          <a:xfrm rot="5400000">
            <a:off x="2443233" y="2973793"/>
            <a:ext cx="508794" cy="1963452"/>
          </a:xfrm>
          <a:prstGeom prst="upArrow">
            <a:avLst>
              <a:gd name="adj1" fmla="val 56537"/>
              <a:gd name="adj2" fmla="val 56190"/>
            </a:avLst>
          </a:prstGeom>
          <a:gradFill rotWithShape="1">
            <a:gsLst>
              <a:gs pos="0">
                <a:srgbClr val="C0C0C0"/>
              </a:gs>
              <a:gs pos="100000">
                <a:srgbClr val="C0C0C0">
                  <a:gamma/>
                  <a:shade val="3922"/>
                  <a:invGamma/>
                  <a:alpha val="0"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vert="vert270" wrap="none" anchor="ctr"/>
          <a:lstStyle/>
          <a:p>
            <a:pPr algn="r"/>
            <a:r>
              <a:rPr lang="de-DE" sz="1400"/>
              <a:t>Taxon</a:t>
            </a:r>
            <a:endParaRPr lang="de-DE"/>
          </a:p>
        </p:txBody>
      </p:sp>
      <p:sp>
        <p:nvSpPr>
          <p:cNvPr id="159" name="AutoShape 6"/>
          <p:cNvSpPr>
            <a:spLocks noChangeArrowheads="1"/>
          </p:cNvSpPr>
          <p:nvPr/>
        </p:nvSpPr>
        <p:spPr bwMode="auto">
          <a:xfrm rot="5400000">
            <a:off x="2443233" y="3482587"/>
            <a:ext cx="508794" cy="1963452"/>
          </a:xfrm>
          <a:prstGeom prst="upArrow">
            <a:avLst>
              <a:gd name="adj1" fmla="val 56537"/>
              <a:gd name="adj2" fmla="val 56190"/>
            </a:avLst>
          </a:prstGeom>
          <a:gradFill rotWithShape="1">
            <a:gsLst>
              <a:gs pos="0">
                <a:srgbClr val="C0C0C0"/>
              </a:gs>
              <a:gs pos="100000">
                <a:srgbClr val="C0C0C0">
                  <a:gamma/>
                  <a:shade val="3922"/>
                  <a:invGamma/>
                  <a:alpha val="0"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vert="vert270" wrap="none" anchor="ctr"/>
          <a:lstStyle/>
          <a:p>
            <a:pPr algn="r"/>
            <a:r>
              <a:rPr lang="de-DE" sz="1400"/>
              <a:t>Citation</a:t>
            </a:r>
            <a:endParaRPr lang="de-DE"/>
          </a:p>
        </p:txBody>
      </p:sp>
      <p:sp>
        <p:nvSpPr>
          <p:cNvPr id="160" name="AutoShape 6"/>
          <p:cNvSpPr>
            <a:spLocks noChangeArrowheads="1"/>
          </p:cNvSpPr>
          <p:nvPr/>
        </p:nvSpPr>
        <p:spPr bwMode="auto">
          <a:xfrm rot="5400000">
            <a:off x="2440926" y="3985536"/>
            <a:ext cx="508794" cy="1963452"/>
          </a:xfrm>
          <a:prstGeom prst="upArrow">
            <a:avLst>
              <a:gd name="adj1" fmla="val 56537"/>
              <a:gd name="adj2" fmla="val 56190"/>
            </a:avLst>
          </a:prstGeom>
          <a:gradFill rotWithShape="1">
            <a:gsLst>
              <a:gs pos="0">
                <a:srgbClr val="C0C0C0"/>
              </a:gs>
              <a:gs pos="100000">
                <a:srgbClr val="C0C0C0">
                  <a:gamma/>
                  <a:shade val="3922"/>
                  <a:invGamma/>
                  <a:alpha val="0"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vert="vert270" wrap="none" anchor="ctr"/>
          <a:lstStyle/>
          <a:p>
            <a:pPr algn="r"/>
            <a:r>
              <a:rPr lang="de-DE" sz="1400"/>
              <a:t>…</a:t>
            </a:r>
            <a:endParaRPr lang="de-DE"/>
          </a:p>
        </p:txBody>
      </p:sp>
      <p:sp>
        <p:nvSpPr>
          <p:cNvPr id="407565" name="Textfeld 407564"/>
          <p:cNvSpPr txBox="1"/>
          <p:nvPr/>
        </p:nvSpPr>
        <p:spPr>
          <a:xfrm>
            <a:off x="2140761" y="2888261"/>
            <a:ext cx="12109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b="1"/>
              <a:t>SQL Server</a:t>
            </a:r>
          </a:p>
        </p:txBody>
      </p:sp>
      <p:sp>
        <p:nvSpPr>
          <p:cNvPr id="407567" name="Rechteck 407566"/>
          <p:cNvSpPr/>
          <p:nvPr/>
        </p:nvSpPr>
        <p:spPr>
          <a:xfrm>
            <a:off x="241308" y="3222445"/>
            <a:ext cx="3409039" cy="2108728"/>
          </a:xfrm>
          <a:prstGeom prst="rect">
            <a:avLst/>
          </a:prstGeom>
          <a:solidFill>
            <a:schemeClr val="bg1">
              <a:lumMod val="95000"/>
              <a:alpha val="6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07568" name="Rechteck 407567"/>
          <p:cNvSpPr/>
          <p:nvPr/>
        </p:nvSpPr>
        <p:spPr>
          <a:xfrm>
            <a:off x="554527" y="4081915"/>
            <a:ext cx="2360515" cy="33752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1" name="Flussdiagramm: Zentralspeicher 200"/>
          <p:cNvSpPr/>
          <p:nvPr/>
        </p:nvSpPr>
        <p:spPr>
          <a:xfrm>
            <a:off x="4438659" y="4328785"/>
            <a:ext cx="813183" cy="347241"/>
          </a:xfrm>
          <a:prstGeom prst="flowChartInternalStorage">
            <a:avLst/>
          </a:prstGeom>
          <a:solidFill>
            <a:schemeClr val="bg1"/>
          </a:solidFill>
          <a:ln w="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800">
                <a:solidFill>
                  <a:schemeClr val="tx1"/>
                </a:solidFill>
              </a:rPr>
              <a:t>Citation</a:t>
            </a:r>
          </a:p>
          <a:p>
            <a:pPr algn="ctr"/>
            <a:r>
              <a:rPr lang="de-DE" sz="800">
                <a:solidFill>
                  <a:schemeClr val="tx1"/>
                </a:solidFill>
              </a:rPr>
              <a:t>data</a:t>
            </a:r>
          </a:p>
        </p:txBody>
      </p:sp>
      <p:sp>
        <p:nvSpPr>
          <p:cNvPr id="407566" name="Textfeld 407565"/>
          <p:cNvSpPr txBox="1"/>
          <p:nvPr/>
        </p:nvSpPr>
        <p:spPr>
          <a:xfrm>
            <a:off x="579284" y="4050105"/>
            <a:ext cx="2580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/>
              <a:t>In later versions …</a:t>
            </a:r>
          </a:p>
        </p:txBody>
      </p:sp>
      <p:sp>
        <p:nvSpPr>
          <p:cNvPr id="89" name="Flussdiagramm: Zentralspeicher 88"/>
          <p:cNvSpPr/>
          <p:nvPr/>
        </p:nvSpPr>
        <p:spPr>
          <a:xfrm>
            <a:off x="3915709" y="4276809"/>
            <a:ext cx="789603" cy="347241"/>
          </a:xfrm>
          <a:prstGeom prst="flowChartInternalStorage">
            <a:avLst/>
          </a:prstGeom>
          <a:solidFill>
            <a:schemeClr val="bg1"/>
          </a:solidFill>
          <a:ln w="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800">
                <a:solidFill>
                  <a:schemeClr val="tx1"/>
                </a:solidFill>
              </a:rPr>
              <a:t>Specimen data</a:t>
            </a:r>
          </a:p>
        </p:txBody>
      </p:sp>
      <p:sp>
        <p:nvSpPr>
          <p:cNvPr id="210" name="Flussdiagramm: Zentralspeicher 209"/>
          <p:cNvSpPr/>
          <p:nvPr/>
        </p:nvSpPr>
        <p:spPr>
          <a:xfrm>
            <a:off x="4438657" y="4748385"/>
            <a:ext cx="813183" cy="347241"/>
          </a:xfrm>
          <a:prstGeom prst="flowChartInternalStorage">
            <a:avLst/>
          </a:prstGeom>
          <a:solidFill>
            <a:schemeClr val="bg1"/>
          </a:solidFill>
          <a:ln w="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800">
                <a:solidFill>
                  <a:schemeClr val="tx1"/>
                </a:solidFill>
              </a:rPr>
              <a:t>… data</a:t>
            </a:r>
          </a:p>
        </p:txBody>
      </p:sp>
      <p:sp>
        <p:nvSpPr>
          <p:cNvPr id="200" name="Flussdiagramm: Zentralspeicher 199"/>
          <p:cNvSpPr/>
          <p:nvPr/>
        </p:nvSpPr>
        <p:spPr>
          <a:xfrm>
            <a:off x="3912439" y="4712865"/>
            <a:ext cx="792873" cy="347241"/>
          </a:xfrm>
          <a:prstGeom prst="flowChartInternalStorage">
            <a:avLst/>
          </a:prstGeom>
          <a:solidFill>
            <a:schemeClr val="bg1"/>
          </a:solidFill>
          <a:ln w="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800">
                <a:solidFill>
                  <a:schemeClr val="tx1"/>
                </a:solidFill>
              </a:rPr>
              <a:t>Taxon</a:t>
            </a:r>
          </a:p>
          <a:p>
            <a:pPr algn="ctr"/>
            <a:r>
              <a:rPr lang="de-DE" sz="800">
                <a:solidFill>
                  <a:schemeClr val="tx1"/>
                </a:solidFill>
              </a:rPr>
              <a:t>Synonymy</a:t>
            </a:r>
          </a:p>
        </p:txBody>
      </p:sp>
    </p:spTree>
  </p:cSld>
  <p:clrMapOvr>
    <a:masterClrMapping/>
  </p:clrMapOvr>
  <p:transition>
    <p:fad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57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677400" cy="713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AutoShape 6"/>
          <p:cNvSpPr>
            <a:spLocks noChangeArrowheads="1"/>
          </p:cNvSpPr>
          <p:nvPr/>
        </p:nvSpPr>
        <p:spPr bwMode="auto">
          <a:xfrm>
            <a:off x="642794" y="746622"/>
            <a:ext cx="395287" cy="1044575"/>
          </a:xfrm>
          <a:prstGeom prst="upArrow">
            <a:avLst>
              <a:gd name="adj1" fmla="val 50000"/>
              <a:gd name="adj2" fmla="val 66064"/>
            </a:avLst>
          </a:prstGeom>
          <a:gradFill rotWithShape="1">
            <a:gsLst>
              <a:gs pos="0">
                <a:srgbClr val="FF0000"/>
              </a:gs>
              <a:gs pos="100000">
                <a:srgbClr val="FF0000">
                  <a:gamma/>
                  <a:shade val="43137"/>
                  <a:invGamma/>
                  <a:alpha val="0"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13" name="AutoShape 8"/>
          <p:cNvSpPr>
            <a:spLocks noChangeArrowheads="1"/>
          </p:cNvSpPr>
          <p:nvPr/>
        </p:nvSpPr>
        <p:spPr bwMode="auto">
          <a:xfrm rot="16200000">
            <a:off x="3850812" y="550435"/>
            <a:ext cx="395288" cy="1044575"/>
          </a:xfrm>
          <a:prstGeom prst="upArrow">
            <a:avLst>
              <a:gd name="adj1" fmla="val 50000"/>
              <a:gd name="adj2" fmla="val 66064"/>
            </a:avLst>
          </a:prstGeom>
          <a:gradFill rotWithShape="1">
            <a:gsLst>
              <a:gs pos="0">
                <a:srgbClr val="FF0000"/>
              </a:gs>
              <a:gs pos="100000">
                <a:srgbClr val="FF0000">
                  <a:gamma/>
                  <a:shade val="43137"/>
                  <a:invGamma/>
                  <a:alpha val="0"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14" name="Text Box 7"/>
          <p:cNvSpPr txBox="1">
            <a:spLocks noChangeArrowheads="1"/>
          </p:cNvSpPr>
          <p:nvPr/>
        </p:nvSpPr>
        <p:spPr bwMode="auto">
          <a:xfrm>
            <a:off x="642794" y="1791942"/>
            <a:ext cx="2775119" cy="369332"/>
          </a:xfrm>
          <a:prstGeom prst="rect">
            <a:avLst/>
          </a:prstGeom>
          <a:gradFill rotWithShape="1">
            <a:gsLst>
              <a:gs pos="0">
                <a:schemeClr val="bg1">
                  <a:alpha val="55000"/>
                </a:schemeClr>
              </a:gs>
              <a:gs pos="100000">
                <a:schemeClr val="bg1">
                  <a:alpha val="55000"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b="1">
                <a:solidFill>
                  <a:srgbClr val="FF0000"/>
                </a:solidFill>
              </a:rPr>
              <a:t>1</a:t>
            </a:r>
            <a:r>
              <a:rPr lang="de-DE">
                <a:solidFill>
                  <a:srgbClr val="FF0000"/>
                </a:solidFill>
              </a:rPr>
              <a:t> </a:t>
            </a:r>
            <a:r>
              <a:rPr lang="de-DE" dirty="0">
                <a:solidFill>
                  <a:srgbClr val="FF0000"/>
                </a:solidFill>
              </a:rPr>
              <a:t>– </a:t>
            </a:r>
            <a:r>
              <a:rPr lang="de-DE" dirty="0" err="1">
                <a:solidFill>
                  <a:srgbClr val="FF0000"/>
                </a:solidFill>
              </a:rPr>
              <a:t>create</a:t>
            </a:r>
            <a:r>
              <a:rPr lang="de-DE" dirty="0">
                <a:solidFill>
                  <a:srgbClr val="FF0000"/>
                </a:solidFill>
              </a:rPr>
              <a:t> </a:t>
            </a:r>
            <a:r>
              <a:rPr lang="de-DE" err="1">
                <a:solidFill>
                  <a:srgbClr val="FF0000"/>
                </a:solidFill>
              </a:rPr>
              <a:t>new</a:t>
            </a:r>
            <a:r>
              <a:rPr lang="de-DE">
                <a:solidFill>
                  <a:srgbClr val="FF0000"/>
                </a:solidFill>
              </a:rPr>
              <a:t> descriptor</a:t>
            </a:r>
            <a:endParaRPr lang="de-DE" dirty="0">
              <a:solidFill>
                <a:srgbClr val="FF0000"/>
              </a:solidFill>
            </a:endParaRPr>
          </a:p>
        </p:txBody>
      </p:sp>
      <p:sp>
        <p:nvSpPr>
          <p:cNvPr id="15" name="AutoShape 7"/>
          <p:cNvSpPr>
            <a:spLocks noChangeArrowheads="1"/>
          </p:cNvSpPr>
          <p:nvPr/>
        </p:nvSpPr>
        <p:spPr bwMode="auto">
          <a:xfrm flipH="1" flipV="1">
            <a:off x="3027704" y="3997949"/>
            <a:ext cx="657225" cy="723900"/>
          </a:xfrm>
          <a:custGeom>
            <a:avLst/>
            <a:gdLst>
              <a:gd name="G0" fmla="+- 15126 0 0"/>
              <a:gd name="G1" fmla="+- 2912 0 0"/>
              <a:gd name="G2" fmla="+- 12158 0 2912"/>
              <a:gd name="G3" fmla="+- G2 0 2912"/>
              <a:gd name="G4" fmla="*/ G3 32768 32059"/>
              <a:gd name="G5" fmla="*/ G4 1 2"/>
              <a:gd name="G6" fmla="+- 21600 0 15126"/>
              <a:gd name="G7" fmla="*/ G6 2912 6079"/>
              <a:gd name="G8" fmla="+- G7 15126 0"/>
              <a:gd name="T0" fmla="*/ 15126 w 21600"/>
              <a:gd name="T1" fmla="*/ 0 h 21600"/>
              <a:gd name="T2" fmla="*/ 15126 w 21600"/>
              <a:gd name="T3" fmla="*/ 12158 h 21600"/>
              <a:gd name="T4" fmla="*/ 3237 w 21600"/>
              <a:gd name="T5" fmla="*/ 21600 h 21600"/>
              <a:gd name="T6" fmla="*/ 21600 w 21600"/>
              <a:gd name="T7" fmla="*/ 6079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G1 h 21600"/>
              <a:gd name="T14" fmla="*/ G8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close/>
              </a:path>
            </a:pathLst>
          </a:custGeom>
          <a:gradFill rotWithShape="1">
            <a:gsLst>
              <a:gs pos="0">
                <a:srgbClr val="FF0000"/>
              </a:gs>
              <a:gs pos="100000">
                <a:srgbClr val="FF0000">
                  <a:gamma/>
                  <a:shade val="0"/>
                  <a:invGamma/>
                  <a:alpha val="0"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16" name="Text Box 7"/>
          <p:cNvSpPr txBox="1">
            <a:spLocks noChangeArrowheads="1"/>
          </p:cNvSpPr>
          <p:nvPr/>
        </p:nvSpPr>
        <p:spPr bwMode="auto">
          <a:xfrm>
            <a:off x="3027704" y="3675665"/>
            <a:ext cx="4262705" cy="369332"/>
          </a:xfrm>
          <a:prstGeom prst="rect">
            <a:avLst/>
          </a:prstGeom>
          <a:gradFill rotWithShape="1">
            <a:gsLst>
              <a:gs pos="0">
                <a:schemeClr val="bg1">
                  <a:alpha val="55000"/>
                </a:schemeClr>
              </a:gs>
              <a:gs pos="100000">
                <a:schemeClr val="bg1">
                  <a:alpha val="55000"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b="1">
                <a:solidFill>
                  <a:srgbClr val="FF0000"/>
                </a:solidFill>
              </a:rPr>
              <a:t>4</a:t>
            </a:r>
            <a:r>
              <a:rPr lang="de-DE">
                <a:solidFill>
                  <a:srgbClr val="FF0000"/>
                </a:solidFill>
              </a:rPr>
              <a:t> – check descriptor type “Categorical“</a:t>
            </a:r>
            <a:endParaRPr lang="de-DE" dirty="0">
              <a:solidFill>
                <a:srgbClr val="FF0000"/>
              </a:solidFill>
            </a:endParaRPr>
          </a:p>
        </p:txBody>
      </p:sp>
      <p:sp>
        <p:nvSpPr>
          <p:cNvPr id="17" name="AutoShape 7"/>
          <p:cNvSpPr>
            <a:spLocks noChangeArrowheads="1"/>
          </p:cNvSpPr>
          <p:nvPr/>
        </p:nvSpPr>
        <p:spPr bwMode="auto">
          <a:xfrm rot="10800000" flipH="1" flipV="1">
            <a:off x="8783053" y="820967"/>
            <a:ext cx="657225" cy="723900"/>
          </a:xfrm>
          <a:custGeom>
            <a:avLst/>
            <a:gdLst>
              <a:gd name="G0" fmla="+- 15126 0 0"/>
              <a:gd name="G1" fmla="+- 2912 0 0"/>
              <a:gd name="G2" fmla="+- 12158 0 2912"/>
              <a:gd name="G3" fmla="+- G2 0 2912"/>
              <a:gd name="G4" fmla="*/ G3 32768 32059"/>
              <a:gd name="G5" fmla="*/ G4 1 2"/>
              <a:gd name="G6" fmla="+- 21600 0 15126"/>
              <a:gd name="G7" fmla="*/ G6 2912 6079"/>
              <a:gd name="G8" fmla="+- G7 15126 0"/>
              <a:gd name="T0" fmla="*/ 15126 w 21600"/>
              <a:gd name="T1" fmla="*/ 0 h 21600"/>
              <a:gd name="T2" fmla="*/ 15126 w 21600"/>
              <a:gd name="T3" fmla="*/ 12158 h 21600"/>
              <a:gd name="T4" fmla="*/ 3237 w 21600"/>
              <a:gd name="T5" fmla="*/ 21600 h 21600"/>
              <a:gd name="T6" fmla="*/ 21600 w 21600"/>
              <a:gd name="T7" fmla="*/ 6079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G1 h 21600"/>
              <a:gd name="T14" fmla="*/ G8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close/>
              </a:path>
            </a:pathLst>
          </a:custGeom>
          <a:gradFill rotWithShape="1">
            <a:gsLst>
              <a:gs pos="0">
                <a:srgbClr val="FF0000"/>
              </a:gs>
              <a:gs pos="100000">
                <a:srgbClr val="FF0000">
                  <a:gamma/>
                  <a:shade val="0"/>
                  <a:invGamma/>
                  <a:alpha val="0"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18" name="Text Box 7"/>
          <p:cNvSpPr txBox="1">
            <a:spLocks noChangeArrowheads="1"/>
          </p:cNvSpPr>
          <p:nvPr/>
        </p:nvSpPr>
        <p:spPr bwMode="auto">
          <a:xfrm>
            <a:off x="8274844" y="1615856"/>
            <a:ext cx="1197764" cy="646331"/>
          </a:xfrm>
          <a:prstGeom prst="rect">
            <a:avLst/>
          </a:prstGeom>
          <a:gradFill rotWithShape="1">
            <a:gsLst>
              <a:gs pos="0">
                <a:schemeClr val="bg1">
                  <a:alpha val="55000"/>
                </a:schemeClr>
              </a:gs>
              <a:gs pos="100000">
                <a:schemeClr val="bg1">
                  <a:alpha val="55000"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b="1">
                <a:solidFill>
                  <a:srgbClr val="FF0000"/>
                </a:solidFill>
              </a:rPr>
              <a:t>6</a:t>
            </a:r>
            <a:r>
              <a:rPr lang="de-DE">
                <a:solidFill>
                  <a:srgbClr val="FF0000"/>
                </a:solidFill>
              </a:rPr>
              <a:t> </a:t>
            </a:r>
            <a:r>
              <a:rPr lang="de-DE" dirty="0">
                <a:solidFill>
                  <a:srgbClr val="FF0000"/>
                </a:solidFill>
              </a:rPr>
              <a:t>– </a:t>
            </a:r>
            <a:r>
              <a:rPr lang="de-DE">
                <a:solidFill>
                  <a:srgbClr val="FF0000"/>
                </a:solidFill>
              </a:rPr>
              <a:t>save </a:t>
            </a:r>
            <a:br>
              <a:rPr lang="de-DE">
                <a:solidFill>
                  <a:srgbClr val="FF0000"/>
                </a:solidFill>
              </a:rPr>
            </a:br>
            <a:r>
              <a:rPr lang="de-DE">
                <a:solidFill>
                  <a:srgbClr val="FF0000"/>
                </a:solidFill>
              </a:rPr>
              <a:t>descriptor</a:t>
            </a:r>
            <a:endParaRPr lang="de-DE" dirty="0">
              <a:solidFill>
                <a:srgbClr val="FF0000"/>
              </a:solidFill>
            </a:endParaRPr>
          </a:p>
        </p:txBody>
      </p:sp>
      <p:sp>
        <p:nvSpPr>
          <p:cNvPr id="20" name="AutoShape 8"/>
          <p:cNvSpPr>
            <a:spLocks noChangeArrowheads="1"/>
          </p:cNvSpPr>
          <p:nvPr/>
        </p:nvSpPr>
        <p:spPr bwMode="auto">
          <a:xfrm rot="16200000">
            <a:off x="3198515" y="858273"/>
            <a:ext cx="395288" cy="1044575"/>
          </a:xfrm>
          <a:prstGeom prst="upArrow">
            <a:avLst>
              <a:gd name="adj1" fmla="val 50000"/>
              <a:gd name="adj2" fmla="val 66064"/>
            </a:avLst>
          </a:prstGeom>
          <a:gradFill rotWithShape="1">
            <a:gsLst>
              <a:gs pos="0">
                <a:srgbClr val="FF0000"/>
              </a:gs>
              <a:gs pos="100000">
                <a:srgbClr val="FF0000">
                  <a:gamma/>
                  <a:shade val="43137"/>
                  <a:invGamma/>
                  <a:alpha val="0"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21" name="Text Box 7"/>
          <p:cNvSpPr txBox="1">
            <a:spLocks noChangeArrowheads="1"/>
          </p:cNvSpPr>
          <p:nvPr/>
        </p:nvSpPr>
        <p:spPr bwMode="auto">
          <a:xfrm>
            <a:off x="4570743" y="881702"/>
            <a:ext cx="2813591" cy="369332"/>
          </a:xfrm>
          <a:prstGeom prst="rect">
            <a:avLst/>
          </a:prstGeom>
          <a:gradFill rotWithShape="1">
            <a:gsLst>
              <a:gs pos="0">
                <a:schemeClr val="bg1">
                  <a:alpha val="55000"/>
                </a:schemeClr>
              </a:gs>
              <a:gs pos="100000">
                <a:schemeClr val="bg1">
                  <a:alpha val="55000"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b="1">
                <a:solidFill>
                  <a:srgbClr val="FF0000"/>
                </a:solidFill>
              </a:rPr>
              <a:t>2</a:t>
            </a:r>
            <a:r>
              <a:rPr lang="de-DE">
                <a:solidFill>
                  <a:srgbClr val="FF0000"/>
                </a:solidFill>
              </a:rPr>
              <a:t> – enter descriptor name</a:t>
            </a:r>
            <a:endParaRPr lang="de-DE" dirty="0">
              <a:solidFill>
                <a:srgbClr val="FF0000"/>
              </a:solidFill>
            </a:endParaRPr>
          </a:p>
        </p:txBody>
      </p:sp>
      <p:sp>
        <p:nvSpPr>
          <p:cNvPr id="22" name="Text Box 7"/>
          <p:cNvSpPr txBox="1">
            <a:spLocks noChangeArrowheads="1"/>
          </p:cNvSpPr>
          <p:nvPr/>
        </p:nvSpPr>
        <p:spPr bwMode="auto">
          <a:xfrm>
            <a:off x="3918446" y="1189540"/>
            <a:ext cx="2121093" cy="369332"/>
          </a:xfrm>
          <a:prstGeom prst="rect">
            <a:avLst/>
          </a:prstGeom>
          <a:gradFill rotWithShape="1">
            <a:gsLst>
              <a:gs pos="0">
                <a:schemeClr val="bg1">
                  <a:alpha val="55000"/>
                </a:schemeClr>
              </a:gs>
              <a:gs pos="100000">
                <a:schemeClr val="bg1">
                  <a:alpha val="55000"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b="1">
                <a:solidFill>
                  <a:srgbClr val="FF0000"/>
                </a:solidFill>
              </a:rPr>
              <a:t>3</a:t>
            </a:r>
            <a:r>
              <a:rPr lang="de-DE">
                <a:solidFill>
                  <a:srgbClr val="FF0000"/>
                </a:solidFill>
              </a:rPr>
              <a:t> – select main tab</a:t>
            </a:r>
            <a:endParaRPr lang="de-DE" dirty="0">
              <a:solidFill>
                <a:srgbClr val="FF0000"/>
              </a:solidFill>
            </a:endParaRPr>
          </a:p>
        </p:txBody>
      </p:sp>
      <p:sp>
        <p:nvSpPr>
          <p:cNvPr id="23" name="AutoShape 8"/>
          <p:cNvSpPr>
            <a:spLocks noChangeArrowheads="1"/>
          </p:cNvSpPr>
          <p:nvPr/>
        </p:nvSpPr>
        <p:spPr bwMode="auto">
          <a:xfrm rot="16200000">
            <a:off x="3328524" y="5206205"/>
            <a:ext cx="395288" cy="1044575"/>
          </a:xfrm>
          <a:prstGeom prst="upArrow">
            <a:avLst>
              <a:gd name="adj1" fmla="val 50000"/>
              <a:gd name="adj2" fmla="val 66064"/>
            </a:avLst>
          </a:prstGeom>
          <a:gradFill rotWithShape="1">
            <a:gsLst>
              <a:gs pos="0">
                <a:srgbClr val="FF0000"/>
              </a:gs>
              <a:gs pos="100000">
                <a:srgbClr val="FF0000">
                  <a:gamma/>
                  <a:shade val="43137"/>
                  <a:invGamma/>
                  <a:alpha val="0"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24" name="Text Box 7"/>
          <p:cNvSpPr txBox="1">
            <a:spLocks noChangeArrowheads="1"/>
          </p:cNvSpPr>
          <p:nvPr/>
        </p:nvSpPr>
        <p:spPr bwMode="auto">
          <a:xfrm>
            <a:off x="3896055" y="5543826"/>
            <a:ext cx="3087705" cy="369332"/>
          </a:xfrm>
          <a:prstGeom prst="rect">
            <a:avLst/>
          </a:prstGeom>
          <a:gradFill rotWithShape="1">
            <a:gsLst>
              <a:gs pos="0">
                <a:schemeClr val="bg1">
                  <a:alpha val="55000"/>
                </a:schemeClr>
              </a:gs>
              <a:gs pos="100000">
                <a:schemeClr val="bg1">
                  <a:alpha val="55000"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b="1">
                <a:solidFill>
                  <a:srgbClr val="FF0000"/>
                </a:solidFill>
              </a:rPr>
              <a:t>5</a:t>
            </a:r>
            <a:r>
              <a:rPr lang="de-DE">
                <a:solidFill>
                  <a:srgbClr val="FF0000"/>
                </a:solidFill>
              </a:rPr>
              <a:t> – set the “Mandatory“ flag</a:t>
            </a:r>
            <a:endParaRPr lang="de-DE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3491604"/>
      </p:ext>
    </p:extLst>
  </p:cSld>
  <p:clrMapOvr>
    <a:masterClrMapping/>
  </p:clrMapOvr>
  <p:transition>
    <p:fad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67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677400" cy="713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AutoShape 6"/>
          <p:cNvSpPr>
            <a:spLocks noChangeArrowheads="1"/>
          </p:cNvSpPr>
          <p:nvPr/>
        </p:nvSpPr>
        <p:spPr bwMode="auto">
          <a:xfrm>
            <a:off x="610955" y="726410"/>
            <a:ext cx="395287" cy="1044575"/>
          </a:xfrm>
          <a:prstGeom prst="upArrow">
            <a:avLst>
              <a:gd name="adj1" fmla="val 50000"/>
              <a:gd name="adj2" fmla="val 66064"/>
            </a:avLst>
          </a:prstGeom>
          <a:gradFill rotWithShape="1">
            <a:gsLst>
              <a:gs pos="0">
                <a:srgbClr val="FF0000"/>
              </a:gs>
              <a:gs pos="100000">
                <a:srgbClr val="FF0000">
                  <a:gamma/>
                  <a:shade val="43137"/>
                  <a:invGamma/>
                  <a:alpha val="0"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6" name="AutoShape 8"/>
          <p:cNvSpPr>
            <a:spLocks noChangeArrowheads="1"/>
          </p:cNvSpPr>
          <p:nvPr/>
        </p:nvSpPr>
        <p:spPr bwMode="auto">
          <a:xfrm rot="16200000">
            <a:off x="3758467" y="535389"/>
            <a:ext cx="395288" cy="1044575"/>
          </a:xfrm>
          <a:prstGeom prst="upArrow">
            <a:avLst>
              <a:gd name="adj1" fmla="val 50000"/>
              <a:gd name="adj2" fmla="val 66064"/>
            </a:avLst>
          </a:prstGeom>
          <a:gradFill rotWithShape="1">
            <a:gsLst>
              <a:gs pos="0">
                <a:srgbClr val="FF0000"/>
              </a:gs>
              <a:gs pos="100000">
                <a:srgbClr val="FF0000">
                  <a:gamma/>
                  <a:shade val="43137"/>
                  <a:invGamma/>
                  <a:alpha val="0"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610955" y="1771730"/>
            <a:ext cx="2954655" cy="369332"/>
          </a:xfrm>
          <a:prstGeom prst="rect">
            <a:avLst/>
          </a:prstGeom>
          <a:gradFill rotWithShape="1">
            <a:gsLst>
              <a:gs pos="0">
                <a:schemeClr val="bg1">
                  <a:alpha val="55000"/>
                </a:schemeClr>
              </a:gs>
              <a:gs pos="100000">
                <a:schemeClr val="bg1">
                  <a:alpha val="55000"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b="1">
                <a:solidFill>
                  <a:srgbClr val="FF0000"/>
                </a:solidFill>
              </a:rPr>
              <a:t>1</a:t>
            </a:r>
            <a:r>
              <a:rPr lang="de-DE">
                <a:solidFill>
                  <a:srgbClr val="FF0000"/>
                </a:solidFill>
              </a:rPr>
              <a:t> </a:t>
            </a:r>
            <a:r>
              <a:rPr lang="de-DE" dirty="0">
                <a:solidFill>
                  <a:srgbClr val="FF0000"/>
                </a:solidFill>
              </a:rPr>
              <a:t>– </a:t>
            </a:r>
            <a:r>
              <a:rPr lang="de-DE" dirty="0" err="1">
                <a:solidFill>
                  <a:srgbClr val="FF0000"/>
                </a:solidFill>
              </a:rPr>
              <a:t>create</a:t>
            </a:r>
            <a:r>
              <a:rPr lang="de-DE" dirty="0">
                <a:solidFill>
                  <a:srgbClr val="FF0000"/>
                </a:solidFill>
              </a:rPr>
              <a:t> </a:t>
            </a:r>
            <a:r>
              <a:rPr lang="de-DE" err="1">
                <a:solidFill>
                  <a:srgbClr val="FF0000"/>
                </a:solidFill>
              </a:rPr>
              <a:t>new</a:t>
            </a:r>
            <a:r>
              <a:rPr lang="de-DE">
                <a:solidFill>
                  <a:srgbClr val="FF0000"/>
                </a:solidFill>
              </a:rPr>
              <a:t> description</a:t>
            </a:r>
            <a:endParaRPr lang="de-DE" dirty="0">
              <a:solidFill>
                <a:srgbClr val="FF0000"/>
              </a:solidFill>
            </a:endParaRPr>
          </a:p>
        </p:txBody>
      </p:sp>
      <p:sp>
        <p:nvSpPr>
          <p:cNvPr id="10" name="AutoShape 7"/>
          <p:cNvSpPr>
            <a:spLocks noChangeArrowheads="1"/>
          </p:cNvSpPr>
          <p:nvPr/>
        </p:nvSpPr>
        <p:spPr bwMode="auto">
          <a:xfrm rot="10800000" flipH="1" flipV="1">
            <a:off x="8751214" y="800755"/>
            <a:ext cx="657225" cy="723900"/>
          </a:xfrm>
          <a:custGeom>
            <a:avLst/>
            <a:gdLst>
              <a:gd name="G0" fmla="+- 15126 0 0"/>
              <a:gd name="G1" fmla="+- 2912 0 0"/>
              <a:gd name="G2" fmla="+- 12158 0 2912"/>
              <a:gd name="G3" fmla="+- G2 0 2912"/>
              <a:gd name="G4" fmla="*/ G3 32768 32059"/>
              <a:gd name="G5" fmla="*/ G4 1 2"/>
              <a:gd name="G6" fmla="+- 21600 0 15126"/>
              <a:gd name="G7" fmla="*/ G6 2912 6079"/>
              <a:gd name="G8" fmla="+- G7 15126 0"/>
              <a:gd name="T0" fmla="*/ 15126 w 21600"/>
              <a:gd name="T1" fmla="*/ 0 h 21600"/>
              <a:gd name="T2" fmla="*/ 15126 w 21600"/>
              <a:gd name="T3" fmla="*/ 12158 h 21600"/>
              <a:gd name="T4" fmla="*/ 3237 w 21600"/>
              <a:gd name="T5" fmla="*/ 21600 h 21600"/>
              <a:gd name="T6" fmla="*/ 21600 w 21600"/>
              <a:gd name="T7" fmla="*/ 6079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G1 h 21600"/>
              <a:gd name="T14" fmla="*/ G8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close/>
              </a:path>
            </a:pathLst>
          </a:custGeom>
          <a:gradFill rotWithShape="1">
            <a:gsLst>
              <a:gs pos="0">
                <a:srgbClr val="FF0000"/>
              </a:gs>
              <a:gs pos="100000">
                <a:srgbClr val="FF0000">
                  <a:gamma/>
                  <a:shade val="0"/>
                  <a:invGamma/>
                  <a:alpha val="0"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11" name="Text Box 7"/>
          <p:cNvSpPr txBox="1">
            <a:spLocks noChangeArrowheads="1"/>
          </p:cNvSpPr>
          <p:nvPr/>
        </p:nvSpPr>
        <p:spPr bwMode="auto">
          <a:xfrm>
            <a:off x="8243005" y="1595644"/>
            <a:ext cx="1300356" cy="646331"/>
          </a:xfrm>
          <a:prstGeom prst="rect">
            <a:avLst/>
          </a:prstGeom>
          <a:gradFill rotWithShape="1">
            <a:gsLst>
              <a:gs pos="0">
                <a:schemeClr val="bg1">
                  <a:alpha val="55000"/>
                </a:schemeClr>
              </a:gs>
              <a:gs pos="100000">
                <a:schemeClr val="bg1">
                  <a:alpha val="55000"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b="1">
                <a:solidFill>
                  <a:srgbClr val="FF0000"/>
                </a:solidFill>
              </a:rPr>
              <a:t>4</a:t>
            </a:r>
            <a:r>
              <a:rPr lang="de-DE">
                <a:solidFill>
                  <a:srgbClr val="FF0000"/>
                </a:solidFill>
              </a:rPr>
              <a:t> </a:t>
            </a:r>
            <a:r>
              <a:rPr lang="de-DE" dirty="0">
                <a:solidFill>
                  <a:srgbClr val="FF0000"/>
                </a:solidFill>
              </a:rPr>
              <a:t>– </a:t>
            </a:r>
            <a:r>
              <a:rPr lang="de-DE">
                <a:solidFill>
                  <a:srgbClr val="FF0000"/>
                </a:solidFill>
              </a:rPr>
              <a:t>save </a:t>
            </a:r>
            <a:br>
              <a:rPr lang="de-DE">
                <a:solidFill>
                  <a:srgbClr val="FF0000"/>
                </a:solidFill>
              </a:rPr>
            </a:br>
            <a:r>
              <a:rPr lang="de-DE">
                <a:solidFill>
                  <a:srgbClr val="FF0000"/>
                </a:solidFill>
              </a:rPr>
              <a:t>description</a:t>
            </a:r>
            <a:endParaRPr lang="de-DE" dirty="0">
              <a:solidFill>
                <a:srgbClr val="FF0000"/>
              </a:solidFill>
            </a:endParaRPr>
          </a:p>
        </p:txBody>
      </p:sp>
      <p:sp>
        <p:nvSpPr>
          <p:cNvPr id="12" name="Text Box 7"/>
          <p:cNvSpPr txBox="1">
            <a:spLocks noChangeArrowheads="1"/>
          </p:cNvSpPr>
          <p:nvPr/>
        </p:nvSpPr>
        <p:spPr bwMode="auto">
          <a:xfrm>
            <a:off x="4478398" y="866656"/>
            <a:ext cx="2993127" cy="369332"/>
          </a:xfrm>
          <a:prstGeom prst="rect">
            <a:avLst/>
          </a:prstGeom>
          <a:gradFill rotWithShape="1">
            <a:gsLst>
              <a:gs pos="0">
                <a:schemeClr val="bg1">
                  <a:alpha val="55000"/>
                </a:schemeClr>
              </a:gs>
              <a:gs pos="100000">
                <a:schemeClr val="bg1">
                  <a:alpha val="55000"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b="1">
                <a:solidFill>
                  <a:srgbClr val="FF0000"/>
                </a:solidFill>
              </a:rPr>
              <a:t>2</a:t>
            </a:r>
            <a:r>
              <a:rPr lang="de-DE">
                <a:solidFill>
                  <a:srgbClr val="FF0000"/>
                </a:solidFill>
              </a:rPr>
              <a:t> – enter description name</a:t>
            </a:r>
            <a:endParaRPr lang="de-DE" dirty="0">
              <a:solidFill>
                <a:srgbClr val="FF0000"/>
              </a:solidFill>
            </a:endParaRPr>
          </a:p>
        </p:txBody>
      </p:sp>
      <p:sp>
        <p:nvSpPr>
          <p:cNvPr id="13" name="AutoShape 8"/>
          <p:cNvSpPr>
            <a:spLocks noChangeArrowheads="1"/>
          </p:cNvSpPr>
          <p:nvPr/>
        </p:nvSpPr>
        <p:spPr bwMode="auto">
          <a:xfrm rot="16200000">
            <a:off x="3367966" y="5080124"/>
            <a:ext cx="395288" cy="1044575"/>
          </a:xfrm>
          <a:prstGeom prst="upArrow">
            <a:avLst>
              <a:gd name="adj1" fmla="val 50000"/>
              <a:gd name="adj2" fmla="val 66064"/>
            </a:avLst>
          </a:prstGeom>
          <a:gradFill rotWithShape="1">
            <a:gsLst>
              <a:gs pos="0">
                <a:srgbClr val="FF0000"/>
              </a:gs>
              <a:gs pos="100000">
                <a:srgbClr val="FF0000">
                  <a:gamma/>
                  <a:shade val="43137"/>
                  <a:invGamma/>
                  <a:alpha val="0"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14" name="Text Box 7"/>
          <p:cNvSpPr txBox="1">
            <a:spLocks noChangeArrowheads="1"/>
          </p:cNvSpPr>
          <p:nvPr/>
        </p:nvSpPr>
        <p:spPr bwMode="auto">
          <a:xfrm>
            <a:off x="3935497" y="5417745"/>
            <a:ext cx="2313454" cy="369332"/>
          </a:xfrm>
          <a:prstGeom prst="rect">
            <a:avLst/>
          </a:prstGeom>
          <a:gradFill rotWithShape="1">
            <a:gsLst>
              <a:gs pos="0">
                <a:schemeClr val="bg1">
                  <a:alpha val="55000"/>
                </a:schemeClr>
              </a:gs>
              <a:gs pos="100000">
                <a:schemeClr val="bg1">
                  <a:alpha val="55000"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b="1">
                <a:solidFill>
                  <a:srgbClr val="FF0000"/>
                </a:solidFill>
              </a:rPr>
              <a:t>3</a:t>
            </a:r>
            <a:r>
              <a:rPr lang="de-DE">
                <a:solidFill>
                  <a:srgbClr val="FF0000"/>
                </a:solidFill>
              </a:rPr>
              <a:t> – check the project</a:t>
            </a:r>
            <a:endParaRPr lang="de-DE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9129865"/>
      </p:ext>
    </p:extLst>
  </p:cSld>
  <p:clrMapOvr>
    <a:masterClrMapping/>
  </p:clrMapOvr>
  <p:transition>
    <p:fad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77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677400" cy="713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AutoShape 8"/>
          <p:cNvSpPr>
            <a:spLocks noChangeArrowheads="1"/>
          </p:cNvSpPr>
          <p:nvPr/>
        </p:nvSpPr>
        <p:spPr bwMode="auto">
          <a:xfrm rot="16200000">
            <a:off x="4022151" y="817434"/>
            <a:ext cx="395288" cy="1044575"/>
          </a:xfrm>
          <a:prstGeom prst="upArrow">
            <a:avLst>
              <a:gd name="adj1" fmla="val 50000"/>
              <a:gd name="adj2" fmla="val 66064"/>
            </a:avLst>
          </a:prstGeom>
          <a:gradFill rotWithShape="1">
            <a:gsLst>
              <a:gs pos="0">
                <a:srgbClr val="FF0000"/>
              </a:gs>
              <a:gs pos="100000">
                <a:srgbClr val="FF0000">
                  <a:gamma/>
                  <a:shade val="43137"/>
                  <a:invGamma/>
                  <a:alpha val="0"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4" name="Text Box 7"/>
          <p:cNvSpPr txBox="1">
            <a:spLocks noChangeArrowheads="1"/>
          </p:cNvSpPr>
          <p:nvPr/>
        </p:nvSpPr>
        <p:spPr bwMode="auto">
          <a:xfrm>
            <a:off x="4742082" y="1148701"/>
            <a:ext cx="3275256" cy="369332"/>
          </a:xfrm>
          <a:prstGeom prst="rect">
            <a:avLst/>
          </a:prstGeom>
          <a:gradFill rotWithShape="1">
            <a:gsLst>
              <a:gs pos="0">
                <a:schemeClr val="bg1">
                  <a:alpha val="55000"/>
                </a:schemeClr>
              </a:gs>
              <a:gs pos="100000">
                <a:schemeClr val="bg1">
                  <a:alpha val="55000"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b="1">
                <a:solidFill>
                  <a:srgbClr val="FF0000"/>
                </a:solidFill>
              </a:rPr>
              <a:t>1</a:t>
            </a:r>
            <a:r>
              <a:rPr lang="de-DE">
                <a:solidFill>
                  <a:srgbClr val="FF0000"/>
                </a:solidFill>
              </a:rPr>
              <a:t> – enter “Descriptor view“ tab</a:t>
            </a:r>
            <a:endParaRPr lang="de-DE" dirty="0">
              <a:solidFill>
                <a:srgbClr val="FF0000"/>
              </a:solidFill>
            </a:endParaRPr>
          </a:p>
        </p:txBody>
      </p:sp>
      <p:sp>
        <p:nvSpPr>
          <p:cNvPr id="7" name="AutoShape 7"/>
          <p:cNvSpPr>
            <a:spLocks noChangeArrowheads="1"/>
          </p:cNvSpPr>
          <p:nvPr/>
        </p:nvSpPr>
        <p:spPr bwMode="auto">
          <a:xfrm rot="10800000" flipH="1" flipV="1">
            <a:off x="8815383" y="813465"/>
            <a:ext cx="657225" cy="723900"/>
          </a:xfrm>
          <a:custGeom>
            <a:avLst/>
            <a:gdLst>
              <a:gd name="G0" fmla="+- 15126 0 0"/>
              <a:gd name="G1" fmla="+- 2912 0 0"/>
              <a:gd name="G2" fmla="+- 12158 0 2912"/>
              <a:gd name="G3" fmla="+- G2 0 2912"/>
              <a:gd name="G4" fmla="*/ G3 32768 32059"/>
              <a:gd name="G5" fmla="*/ G4 1 2"/>
              <a:gd name="G6" fmla="+- 21600 0 15126"/>
              <a:gd name="G7" fmla="*/ G6 2912 6079"/>
              <a:gd name="G8" fmla="+- G7 15126 0"/>
              <a:gd name="T0" fmla="*/ 15126 w 21600"/>
              <a:gd name="T1" fmla="*/ 0 h 21600"/>
              <a:gd name="T2" fmla="*/ 15126 w 21600"/>
              <a:gd name="T3" fmla="*/ 12158 h 21600"/>
              <a:gd name="T4" fmla="*/ 3237 w 21600"/>
              <a:gd name="T5" fmla="*/ 21600 h 21600"/>
              <a:gd name="T6" fmla="*/ 21600 w 21600"/>
              <a:gd name="T7" fmla="*/ 6079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G1 h 21600"/>
              <a:gd name="T14" fmla="*/ G8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close/>
              </a:path>
            </a:pathLst>
          </a:custGeom>
          <a:gradFill rotWithShape="1">
            <a:gsLst>
              <a:gs pos="0">
                <a:srgbClr val="FF0000"/>
              </a:gs>
              <a:gs pos="100000">
                <a:srgbClr val="FF0000">
                  <a:gamma/>
                  <a:shade val="0"/>
                  <a:invGamma/>
                  <a:alpha val="0"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8307174" y="1608354"/>
            <a:ext cx="1300356" cy="646331"/>
          </a:xfrm>
          <a:prstGeom prst="rect">
            <a:avLst/>
          </a:prstGeom>
          <a:gradFill rotWithShape="1">
            <a:gsLst>
              <a:gs pos="0">
                <a:schemeClr val="bg1">
                  <a:alpha val="55000"/>
                </a:schemeClr>
              </a:gs>
              <a:gs pos="100000">
                <a:schemeClr val="bg1">
                  <a:alpha val="55000"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b="1">
                <a:solidFill>
                  <a:srgbClr val="FF0000"/>
                </a:solidFill>
              </a:rPr>
              <a:t>4</a:t>
            </a:r>
            <a:r>
              <a:rPr lang="de-DE">
                <a:solidFill>
                  <a:srgbClr val="FF0000"/>
                </a:solidFill>
              </a:rPr>
              <a:t> </a:t>
            </a:r>
            <a:r>
              <a:rPr lang="de-DE" dirty="0">
                <a:solidFill>
                  <a:srgbClr val="FF0000"/>
                </a:solidFill>
              </a:rPr>
              <a:t>– </a:t>
            </a:r>
            <a:r>
              <a:rPr lang="de-DE">
                <a:solidFill>
                  <a:srgbClr val="FF0000"/>
                </a:solidFill>
              </a:rPr>
              <a:t>save </a:t>
            </a:r>
            <a:br>
              <a:rPr lang="de-DE">
                <a:solidFill>
                  <a:srgbClr val="FF0000"/>
                </a:solidFill>
              </a:rPr>
            </a:br>
            <a:r>
              <a:rPr lang="de-DE">
                <a:solidFill>
                  <a:srgbClr val="FF0000"/>
                </a:solidFill>
              </a:rPr>
              <a:t>description</a:t>
            </a:r>
            <a:endParaRPr lang="de-DE" dirty="0">
              <a:solidFill>
                <a:srgbClr val="FF0000"/>
              </a:solidFill>
            </a:endParaRPr>
          </a:p>
        </p:txBody>
      </p:sp>
      <p:sp>
        <p:nvSpPr>
          <p:cNvPr id="9" name="AutoShape 7"/>
          <p:cNvSpPr>
            <a:spLocks noChangeArrowheads="1"/>
          </p:cNvSpPr>
          <p:nvPr/>
        </p:nvSpPr>
        <p:spPr bwMode="auto">
          <a:xfrm rot="10800000" flipV="1">
            <a:off x="7221862" y="1757125"/>
            <a:ext cx="781573" cy="723900"/>
          </a:xfrm>
          <a:custGeom>
            <a:avLst/>
            <a:gdLst>
              <a:gd name="G0" fmla="+- 15126 0 0"/>
              <a:gd name="G1" fmla="+- 2912 0 0"/>
              <a:gd name="G2" fmla="+- 12158 0 2912"/>
              <a:gd name="G3" fmla="+- G2 0 2912"/>
              <a:gd name="G4" fmla="*/ G3 32768 32059"/>
              <a:gd name="G5" fmla="*/ G4 1 2"/>
              <a:gd name="G6" fmla="+- 21600 0 15126"/>
              <a:gd name="G7" fmla="*/ G6 2912 6079"/>
              <a:gd name="G8" fmla="+- G7 15126 0"/>
              <a:gd name="T0" fmla="*/ 15126 w 21600"/>
              <a:gd name="T1" fmla="*/ 0 h 21600"/>
              <a:gd name="T2" fmla="*/ 15126 w 21600"/>
              <a:gd name="T3" fmla="*/ 12158 h 21600"/>
              <a:gd name="T4" fmla="*/ 3237 w 21600"/>
              <a:gd name="T5" fmla="*/ 21600 h 21600"/>
              <a:gd name="T6" fmla="*/ 21600 w 21600"/>
              <a:gd name="T7" fmla="*/ 6079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G1 h 21600"/>
              <a:gd name="T14" fmla="*/ G8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close/>
              </a:path>
            </a:pathLst>
          </a:custGeom>
          <a:gradFill rotWithShape="1">
            <a:gsLst>
              <a:gs pos="0">
                <a:srgbClr val="FF0000"/>
              </a:gs>
              <a:gs pos="100000">
                <a:srgbClr val="FF0000">
                  <a:gamma/>
                  <a:shade val="0"/>
                  <a:invGamma/>
                  <a:alpha val="0"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2874204" y="2882784"/>
            <a:ext cx="2121093" cy="923330"/>
          </a:xfrm>
          <a:prstGeom prst="rect">
            <a:avLst/>
          </a:prstGeom>
          <a:gradFill rotWithShape="1">
            <a:gsLst>
              <a:gs pos="0">
                <a:schemeClr val="bg1">
                  <a:alpha val="55000"/>
                </a:schemeClr>
              </a:gs>
              <a:gs pos="100000">
                <a:schemeClr val="bg1">
                  <a:alpha val="55000"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b="1">
                <a:solidFill>
                  <a:srgbClr val="FF0000"/>
                </a:solidFill>
              </a:rPr>
              <a:t>2</a:t>
            </a:r>
            <a:r>
              <a:rPr lang="de-DE">
                <a:solidFill>
                  <a:srgbClr val="FF0000"/>
                </a:solidFill>
              </a:rPr>
              <a:t> – select </a:t>
            </a:r>
          </a:p>
          <a:p>
            <a:r>
              <a:rPr lang="de-DE">
                <a:solidFill>
                  <a:srgbClr val="FF0000"/>
                </a:solidFill>
              </a:rPr>
              <a:t>the descriptor </a:t>
            </a:r>
          </a:p>
          <a:p>
            <a:r>
              <a:rPr lang="de-DE">
                <a:solidFill>
                  <a:srgbClr val="FF0000"/>
                </a:solidFill>
              </a:rPr>
              <a:t>“Plant growth type“</a:t>
            </a:r>
            <a:endParaRPr lang="de-DE" dirty="0">
              <a:solidFill>
                <a:srgbClr val="FF0000"/>
              </a:solidFill>
            </a:endParaRPr>
          </a:p>
        </p:txBody>
      </p:sp>
      <p:sp>
        <p:nvSpPr>
          <p:cNvPr id="15" name="AutoShape 8"/>
          <p:cNvSpPr>
            <a:spLocks noChangeArrowheads="1"/>
          </p:cNvSpPr>
          <p:nvPr/>
        </p:nvSpPr>
        <p:spPr bwMode="auto">
          <a:xfrm>
            <a:off x="3499863" y="1921142"/>
            <a:ext cx="395288" cy="1044575"/>
          </a:xfrm>
          <a:prstGeom prst="upArrow">
            <a:avLst>
              <a:gd name="adj1" fmla="val 50000"/>
              <a:gd name="adj2" fmla="val 66064"/>
            </a:avLst>
          </a:prstGeom>
          <a:gradFill rotWithShape="1">
            <a:gsLst>
              <a:gs pos="0">
                <a:srgbClr val="FF0000"/>
              </a:gs>
              <a:gs pos="100000">
                <a:srgbClr val="FF0000">
                  <a:gamma/>
                  <a:shade val="43137"/>
                  <a:invGamma/>
                  <a:alpha val="0"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18" name="Text Box 7"/>
          <p:cNvSpPr txBox="1">
            <a:spLocks noChangeArrowheads="1"/>
          </p:cNvSpPr>
          <p:nvPr/>
        </p:nvSpPr>
        <p:spPr bwMode="auto">
          <a:xfrm>
            <a:off x="7221862" y="2481025"/>
            <a:ext cx="1368708" cy="923330"/>
          </a:xfrm>
          <a:prstGeom prst="rect">
            <a:avLst/>
          </a:prstGeom>
          <a:gradFill rotWithShape="1">
            <a:gsLst>
              <a:gs pos="0">
                <a:schemeClr val="bg1">
                  <a:alpha val="55000"/>
                </a:schemeClr>
              </a:gs>
              <a:gs pos="100000">
                <a:schemeClr val="bg1">
                  <a:alpha val="55000"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b="1">
                <a:solidFill>
                  <a:srgbClr val="FF0000"/>
                </a:solidFill>
              </a:rPr>
              <a:t>3</a:t>
            </a:r>
            <a:r>
              <a:rPr lang="de-DE">
                <a:solidFill>
                  <a:srgbClr val="FF0000"/>
                </a:solidFill>
              </a:rPr>
              <a:t> – set the </a:t>
            </a:r>
          </a:p>
          <a:p>
            <a:r>
              <a:rPr lang="de-DE">
                <a:solidFill>
                  <a:srgbClr val="FF0000"/>
                </a:solidFill>
              </a:rPr>
              <a:t>categorical </a:t>
            </a:r>
          </a:p>
          <a:p>
            <a:r>
              <a:rPr lang="de-DE">
                <a:solidFill>
                  <a:srgbClr val="FF0000"/>
                </a:solidFill>
              </a:rPr>
              <a:t>state “Tree“</a:t>
            </a:r>
            <a:endParaRPr lang="de-DE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3560020"/>
      </p:ext>
    </p:extLst>
  </p:cSld>
  <p:clrMapOvr>
    <a:masterClrMapping/>
  </p:clrMapOvr>
  <p:transition>
    <p:fad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88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6225" y="-157163"/>
            <a:ext cx="9696450" cy="7172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AutoShape 7"/>
          <p:cNvSpPr>
            <a:spLocks noChangeArrowheads="1"/>
          </p:cNvSpPr>
          <p:nvPr/>
        </p:nvSpPr>
        <p:spPr bwMode="auto">
          <a:xfrm rot="10800000" flipH="1" flipV="1">
            <a:off x="8486775" y="704221"/>
            <a:ext cx="657225" cy="723900"/>
          </a:xfrm>
          <a:custGeom>
            <a:avLst/>
            <a:gdLst>
              <a:gd name="G0" fmla="+- 15126 0 0"/>
              <a:gd name="G1" fmla="+- 2912 0 0"/>
              <a:gd name="G2" fmla="+- 12158 0 2912"/>
              <a:gd name="G3" fmla="+- G2 0 2912"/>
              <a:gd name="G4" fmla="*/ G3 32768 32059"/>
              <a:gd name="G5" fmla="*/ G4 1 2"/>
              <a:gd name="G6" fmla="+- 21600 0 15126"/>
              <a:gd name="G7" fmla="*/ G6 2912 6079"/>
              <a:gd name="G8" fmla="+- G7 15126 0"/>
              <a:gd name="T0" fmla="*/ 15126 w 21600"/>
              <a:gd name="T1" fmla="*/ 0 h 21600"/>
              <a:gd name="T2" fmla="*/ 15126 w 21600"/>
              <a:gd name="T3" fmla="*/ 12158 h 21600"/>
              <a:gd name="T4" fmla="*/ 3237 w 21600"/>
              <a:gd name="T5" fmla="*/ 21600 h 21600"/>
              <a:gd name="T6" fmla="*/ 21600 w 21600"/>
              <a:gd name="T7" fmla="*/ 6079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G1 h 21600"/>
              <a:gd name="T14" fmla="*/ G8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close/>
              </a:path>
            </a:pathLst>
          </a:custGeom>
          <a:gradFill rotWithShape="1">
            <a:gsLst>
              <a:gs pos="0">
                <a:srgbClr val="FF0000"/>
              </a:gs>
              <a:gs pos="100000">
                <a:srgbClr val="FF0000">
                  <a:gamma/>
                  <a:shade val="0"/>
                  <a:invGamma/>
                  <a:alpha val="0"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4" name="Text Box 7"/>
          <p:cNvSpPr txBox="1">
            <a:spLocks noChangeArrowheads="1"/>
          </p:cNvSpPr>
          <p:nvPr/>
        </p:nvSpPr>
        <p:spPr bwMode="auto">
          <a:xfrm>
            <a:off x="7978566" y="1499110"/>
            <a:ext cx="1300356" cy="646331"/>
          </a:xfrm>
          <a:prstGeom prst="rect">
            <a:avLst/>
          </a:prstGeom>
          <a:gradFill rotWithShape="1">
            <a:gsLst>
              <a:gs pos="0">
                <a:schemeClr val="bg1">
                  <a:alpha val="55000"/>
                </a:schemeClr>
              </a:gs>
              <a:gs pos="100000">
                <a:schemeClr val="bg1">
                  <a:alpha val="55000"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b="1">
                <a:solidFill>
                  <a:srgbClr val="FF0000"/>
                </a:solidFill>
              </a:rPr>
              <a:t>4</a:t>
            </a:r>
            <a:r>
              <a:rPr lang="de-DE">
                <a:solidFill>
                  <a:srgbClr val="FF0000"/>
                </a:solidFill>
              </a:rPr>
              <a:t> </a:t>
            </a:r>
            <a:r>
              <a:rPr lang="de-DE" dirty="0">
                <a:solidFill>
                  <a:srgbClr val="FF0000"/>
                </a:solidFill>
              </a:rPr>
              <a:t>– </a:t>
            </a:r>
            <a:r>
              <a:rPr lang="de-DE">
                <a:solidFill>
                  <a:srgbClr val="FF0000"/>
                </a:solidFill>
              </a:rPr>
              <a:t>save </a:t>
            </a:r>
            <a:br>
              <a:rPr lang="de-DE">
                <a:solidFill>
                  <a:srgbClr val="FF0000"/>
                </a:solidFill>
              </a:rPr>
            </a:br>
            <a:r>
              <a:rPr lang="de-DE">
                <a:solidFill>
                  <a:srgbClr val="FF0000"/>
                </a:solidFill>
              </a:rPr>
              <a:t>description</a:t>
            </a:r>
            <a:endParaRPr lang="de-DE" dirty="0">
              <a:solidFill>
                <a:srgbClr val="FF0000"/>
              </a:solidFill>
            </a:endParaRPr>
          </a:p>
        </p:txBody>
      </p:sp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455228" y="2396797"/>
            <a:ext cx="1646605" cy="923330"/>
          </a:xfrm>
          <a:prstGeom prst="rect">
            <a:avLst/>
          </a:prstGeom>
          <a:gradFill rotWithShape="1">
            <a:gsLst>
              <a:gs pos="0">
                <a:schemeClr val="bg1">
                  <a:alpha val="55000"/>
                </a:schemeClr>
              </a:gs>
              <a:gs pos="100000">
                <a:schemeClr val="bg1">
                  <a:alpha val="55000"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b="1">
                <a:solidFill>
                  <a:srgbClr val="FF0000"/>
                </a:solidFill>
              </a:rPr>
              <a:t>1</a:t>
            </a:r>
            <a:r>
              <a:rPr lang="de-DE">
                <a:solidFill>
                  <a:srgbClr val="FF0000"/>
                </a:solidFill>
              </a:rPr>
              <a:t> – select </a:t>
            </a:r>
          </a:p>
          <a:p>
            <a:r>
              <a:rPr lang="de-DE">
                <a:solidFill>
                  <a:srgbClr val="FF0000"/>
                </a:solidFill>
              </a:rPr>
              <a:t>the descriptor </a:t>
            </a:r>
          </a:p>
          <a:p>
            <a:r>
              <a:rPr lang="de-DE">
                <a:solidFill>
                  <a:srgbClr val="FF0000"/>
                </a:solidFill>
              </a:rPr>
              <a:t>“Literature“</a:t>
            </a:r>
            <a:endParaRPr lang="de-DE" dirty="0">
              <a:solidFill>
                <a:srgbClr val="FF0000"/>
              </a:solidFill>
            </a:endParaRPr>
          </a:p>
        </p:txBody>
      </p:sp>
      <p:sp>
        <p:nvSpPr>
          <p:cNvPr id="6" name="AutoShape 8"/>
          <p:cNvSpPr>
            <a:spLocks noChangeArrowheads="1"/>
          </p:cNvSpPr>
          <p:nvPr/>
        </p:nvSpPr>
        <p:spPr bwMode="auto">
          <a:xfrm>
            <a:off x="1831733" y="1980225"/>
            <a:ext cx="395288" cy="1864910"/>
          </a:xfrm>
          <a:prstGeom prst="upArrow">
            <a:avLst>
              <a:gd name="adj1" fmla="val 50000"/>
              <a:gd name="adj2" fmla="val 66064"/>
            </a:avLst>
          </a:prstGeom>
          <a:gradFill rotWithShape="1">
            <a:gsLst>
              <a:gs pos="0">
                <a:srgbClr val="FF0000"/>
              </a:gs>
              <a:gs pos="100000">
                <a:srgbClr val="FF0000">
                  <a:gamma/>
                  <a:shade val="43137"/>
                  <a:invGamma/>
                  <a:alpha val="0"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7" name="AutoShape 7"/>
          <p:cNvSpPr>
            <a:spLocks noChangeArrowheads="1"/>
          </p:cNvSpPr>
          <p:nvPr/>
        </p:nvSpPr>
        <p:spPr bwMode="auto">
          <a:xfrm rot="10800000" flipH="1" flipV="1">
            <a:off x="1174508" y="1672897"/>
            <a:ext cx="657225" cy="723900"/>
          </a:xfrm>
          <a:custGeom>
            <a:avLst/>
            <a:gdLst>
              <a:gd name="G0" fmla="+- 15126 0 0"/>
              <a:gd name="G1" fmla="+- 2912 0 0"/>
              <a:gd name="G2" fmla="+- 12158 0 2912"/>
              <a:gd name="G3" fmla="+- G2 0 2912"/>
              <a:gd name="G4" fmla="*/ G3 32768 32059"/>
              <a:gd name="G5" fmla="*/ G4 1 2"/>
              <a:gd name="G6" fmla="+- 21600 0 15126"/>
              <a:gd name="G7" fmla="*/ G6 2912 6079"/>
              <a:gd name="G8" fmla="+- G7 15126 0"/>
              <a:gd name="T0" fmla="*/ 15126 w 21600"/>
              <a:gd name="T1" fmla="*/ 0 h 21600"/>
              <a:gd name="T2" fmla="*/ 15126 w 21600"/>
              <a:gd name="T3" fmla="*/ 12158 h 21600"/>
              <a:gd name="T4" fmla="*/ 3237 w 21600"/>
              <a:gd name="T5" fmla="*/ 21600 h 21600"/>
              <a:gd name="T6" fmla="*/ 21600 w 21600"/>
              <a:gd name="T7" fmla="*/ 6079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G1 h 21600"/>
              <a:gd name="T14" fmla="*/ G8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close/>
              </a:path>
            </a:pathLst>
          </a:custGeom>
          <a:gradFill rotWithShape="1">
            <a:gsLst>
              <a:gs pos="0">
                <a:srgbClr val="FF0000"/>
              </a:gs>
              <a:gs pos="100000">
                <a:srgbClr val="FF0000">
                  <a:gamma/>
                  <a:shade val="0"/>
                  <a:invGamma/>
                  <a:alpha val="0"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182447" y="3573767"/>
            <a:ext cx="2390398" cy="923330"/>
          </a:xfrm>
          <a:prstGeom prst="rect">
            <a:avLst/>
          </a:prstGeom>
          <a:gradFill rotWithShape="1">
            <a:gsLst>
              <a:gs pos="0">
                <a:schemeClr val="bg1">
                  <a:alpha val="55000"/>
                </a:schemeClr>
              </a:gs>
              <a:gs pos="100000">
                <a:schemeClr val="bg1">
                  <a:alpha val="55000"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b="1">
                <a:solidFill>
                  <a:srgbClr val="FF0000"/>
                </a:solidFill>
              </a:rPr>
              <a:t>2</a:t>
            </a:r>
            <a:r>
              <a:rPr lang="de-DE">
                <a:solidFill>
                  <a:srgbClr val="FF0000"/>
                </a:solidFill>
              </a:rPr>
              <a:t> – square indicates</a:t>
            </a:r>
          </a:p>
          <a:p>
            <a:r>
              <a:rPr lang="de-DE">
                <a:solidFill>
                  <a:srgbClr val="FF0000"/>
                </a:solidFill>
              </a:rPr>
              <a:t>“resources available“ </a:t>
            </a:r>
          </a:p>
          <a:p>
            <a:r>
              <a:rPr lang="de-DE">
                <a:solidFill>
                  <a:srgbClr val="FF0000"/>
                </a:solidFill>
              </a:rPr>
              <a:t>double-click to view</a:t>
            </a:r>
            <a:endParaRPr lang="de-DE" dirty="0">
              <a:solidFill>
                <a:srgbClr val="FF0000"/>
              </a:solidFill>
            </a:endParaRPr>
          </a:p>
        </p:txBody>
      </p:sp>
      <p:sp>
        <p:nvSpPr>
          <p:cNvPr id="9" name="AutoShape 8"/>
          <p:cNvSpPr>
            <a:spLocks noChangeArrowheads="1"/>
          </p:cNvSpPr>
          <p:nvPr/>
        </p:nvSpPr>
        <p:spPr bwMode="auto">
          <a:xfrm rot="5400000">
            <a:off x="2551664" y="3520492"/>
            <a:ext cx="395288" cy="1044575"/>
          </a:xfrm>
          <a:prstGeom prst="upArrow">
            <a:avLst>
              <a:gd name="adj1" fmla="val 50000"/>
              <a:gd name="adj2" fmla="val 66064"/>
            </a:avLst>
          </a:prstGeom>
          <a:gradFill rotWithShape="1">
            <a:gsLst>
              <a:gs pos="0">
                <a:srgbClr val="FF0000"/>
              </a:gs>
              <a:gs pos="100000">
                <a:srgbClr val="FF0000">
                  <a:gamma/>
                  <a:shade val="43137"/>
                  <a:invGamma/>
                  <a:alpha val="0"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11" name="Text Box 7"/>
          <p:cNvSpPr txBox="1">
            <a:spLocks noChangeArrowheads="1"/>
          </p:cNvSpPr>
          <p:nvPr/>
        </p:nvSpPr>
        <p:spPr bwMode="auto">
          <a:xfrm>
            <a:off x="2749308" y="5492098"/>
            <a:ext cx="2133918" cy="646331"/>
          </a:xfrm>
          <a:prstGeom prst="rect">
            <a:avLst/>
          </a:prstGeom>
          <a:gradFill rotWithShape="1">
            <a:gsLst>
              <a:gs pos="0">
                <a:schemeClr val="bg1">
                  <a:alpha val="55000"/>
                </a:schemeClr>
              </a:gs>
              <a:gs pos="100000">
                <a:schemeClr val="bg1">
                  <a:alpha val="55000"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b="1">
                <a:solidFill>
                  <a:srgbClr val="FF0000"/>
                </a:solidFill>
              </a:rPr>
              <a:t>3</a:t>
            </a:r>
            <a:r>
              <a:rPr lang="de-DE">
                <a:solidFill>
                  <a:srgbClr val="FF0000"/>
                </a:solidFill>
              </a:rPr>
              <a:t> – set data status </a:t>
            </a:r>
          </a:p>
          <a:p>
            <a:r>
              <a:rPr lang="de-DE">
                <a:solidFill>
                  <a:srgbClr val="FF0000"/>
                </a:solidFill>
              </a:rPr>
              <a:t>“Data unavailable“ </a:t>
            </a:r>
          </a:p>
        </p:txBody>
      </p:sp>
      <p:sp>
        <p:nvSpPr>
          <p:cNvPr id="12" name="AutoShape 8"/>
          <p:cNvSpPr>
            <a:spLocks noChangeArrowheads="1"/>
          </p:cNvSpPr>
          <p:nvPr/>
        </p:nvSpPr>
        <p:spPr bwMode="auto">
          <a:xfrm rot="5400000">
            <a:off x="5118525" y="5292977"/>
            <a:ext cx="395288" cy="1044575"/>
          </a:xfrm>
          <a:prstGeom prst="upArrow">
            <a:avLst>
              <a:gd name="adj1" fmla="val 50000"/>
              <a:gd name="adj2" fmla="val 66064"/>
            </a:avLst>
          </a:prstGeom>
          <a:gradFill rotWithShape="1">
            <a:gsLst>
              <a:gs pos="0">
                <a:srgbClr val="FF0000"/>
              </a:gs>
              <a:gs pos="100000">
                <a:srgbClr val="FF0000">
                  <a:gamma/>
                  <a:shade val="43137"/>
                  <a:invGamma/>
                  <a:alpha val="0"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6259341"/>
      </p:ext>
    </p:extLst>
  </p:cSld>
  <p:clrMapOvr>
    <a:masterClrMapping/>
  </p:clrMapOvr>
  <p:transition>
    <p:fad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677400" cy="713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AutoShape 7"/>
          <p:cNvSpPr>
            <a:spLocks noChangeArrowheads="1"/>
          </p:cNvSpPr>
          <p:nvPr/>
        </p:nvSpPr>
        <p:spPr bwMode="auto">
          <a:xfrm rot="10800000" flipH="1" flipV="1">
            <a:off x="7385253" y="1719845"/>
            <a:ext cx="657225" cy="723900"/>
          </a:xfrm>
          <a:custGeom>
            <a:avLst/>
            <a:gdLst>
              <a:gd name="G0" fmla="+- 15126 0 0"/>
              <a:gd name="G1" fmla="+- 2912 0 0"/>
              <a:gd name="G2" fmla="+- 12158 0 2912"/>
              <a:gd name="G3" fmla="+- G2 0 2912"/>
              <a:gd name="G4" fmla="*/ G3 32768 32059"/>
              <a:gd name="G5" fmla="*/ G4 1 2"/>
              <a:gd name="G6" fmla="+- 21600 0 15126"/>
              <a:gd name="G7" fmla="*/ G6 2912 6079"/>
              <a:gd name="G8" fmla="+- G7 15126 0"/>
              <a:gd name="T0" fmla="*/ 15126 w 21600"/>
              <a:gd name="T1" fmla="*/ 0 h 21600"/>
              <a:gd name="T2" fmla="*/ 15126 w 21600"/>
              <a:gd name="T3" fmla="*/ 12158 h 21600"/>
              <a:gd name="T4" fmla="*/ 3237 w 21600"/>
              <a:gd name="T5" fmla="*/ 21600 h 21600"/>
              <a:gd name="T6" fmla="*/ 21600 w 21600"/>
              <a:gd name="T7" fmla="*/ 6079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G1 h 21600"/>
              <a:gd name="T14" fmla="*/ G8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close/>
              </a:path>
            </a:pathLst>
          </a:custGeom>
          <a:gradFill rotWithShape="1">
            <a:gsLst>
              <a:gs pos="0">
                <a:srgbClr val="FF0000"/>
              </a:gs>
              <a:gs pos="100000">
                <a:srgbClr val="FF0000">
                  <a:gamma/>
                  <a:shade val="0"/>
                  <a:invGamma/>
                  <a:alpha val="0"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7264214" y="669891"/>
            <a:ext cx="1300356" cy="646331"/>
          </a:xfrm>
          <a:prstGeom prst="rect">
            <a:avLst/>
          </a:prstGeom>
          <a:gradFill rotWithShape="1">
            <a:gsLst>
              <a:gs pos="0">
                <a:schemeClr val="bg1">
                  <a:alpha val="55000"/>
                </a:schemeClr>
              </a:gs>
              <a:gs pos="100000">
                <a:schemeClr val="bg1">
                  <a:alpha val="55000"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b="1">
                <a:solidFill>
                  <a:srgbClr val="FF0000"/>
                </a:solidFill>
              </a:rPr>
              <a:t>2</a:t>
            </a:r>
            <a:r>
              <a:rPr lang="de-DE">
                <a:solidFill>
                  <a:srgbClr val="FF0000"/>
                </a:solidFill>
              </a:rPr>
              <a:t> </a:t>
            </a:r>
            <a:r>
              <a:rPr lang="de-DE" dirty="0">
                <a:solidFill>
                  <a:srgbClr val="FF0000"/>
                </a:solidFill>
              </a:rPr>
              <a:t>– </a:t>
            </a:r>
            <a:r>
              <a:rPr lang="de-DE">
                <a:solidFill>
                  <a:srgbClr val="FF0000"/>
                </a:solidFill>
              </a:rPr>
              <a:t>save </a:t>
            </a:r>
            <a:br>
              <a:rPr lang="de-DE">
                <a:solidFill>
                  <a:srgbClr val="FF0000"/>
                </a:solidFill>
              </a:rPr>
            </a:br>
            <a:r>
              <a:rPr lang="de-DE">
                <a:solidFill>
                  <a:srgbClr val="FF0000"/>
                </a:solidFill>
              </a:rPr>
              <a:t>description</a:t>
            </a:r>
            <a:endParaRPr lang="de-DE" dirty="0">
              <a:solidFill>
                <a:srgbClr val="FF0000"/>
              </a:solidFill>
            </a:endParaRPr>
          </a:p>
        </p:txBody>
      </p:sp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6797248" y="2586253"/>
            <a:ext cx="1954381" cy="1200329"/>
          </a:xfrm>
          <a:prstGeom prst="rect">
            <a:avLst/>
          </a:prstGeom>
          <a:gradFill rotWithShape="1">
            <a:gsLst>
              <a:gs pos="0">
                <a:schemeClr val="bg1">
                  <a:alpha val="55000"/>
                </a:schemeClr>
              </a:gs>
              <a:gs pos="100000">
                <a:schemeClr val="bg1">
                  <a:alpha val="55000"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b="1">
                <a:solidFill>
                  <a:srgbClr val="FF0000"/>
                </a:solidFill>
              </a:rPr>
              <a:t>1</a:t>
            </a:r>
            <a:r>
              <a:rPr lang="de-DE">
                <a:solidFill>
                  <a:srgbClr val="FF0000"/>
                </a:solidFill>
              </a:rPr>
              <a:t> – enter “5“ for </a:t>
            </a:r>
          </a:p>
          <a:p>
            <a:r>
              <a:rPr lang="de-DE">
                <a:solidFill>
                  <a:srgbClr val="FF0000"/>
                </a:solidFill>
              </a:rPr>
              <a:t>“Minimum value“ </a:t>
            </a:r>
          </a:p>
          <a:p>
            <a:r>
              <a:rPr lang="de-DE">
                <a:solidFill>
                  <a:srgbClr val="FF0000"/>
                </a:solidFill>
              </a:rPr>
              <a:t>and “10“ for </a:t>
            </a:r>
          </a:p>
          <a:p>
            <a:r>
              <a:rPr lang="de-DE">
                <a:solidFill>
                  <a:srgbClr val="FF0000"/>
                </a:solidFill>
              </a:rPr>
              <a:t>“Maximum value“</a:t>
            </a:r>
            <a:endParaRPr lang="de-DE" dirty="0">
              <a:solidFill>
                <a:srgbClr val="FF0000"/>
              </a:solidFill>
            </a:endParaRPr>
          </a:p>
        </p:txBody>
      </p:sp>
      <p:sp>
        <p:nvSpPr>
          <p:cNvPr id="11" name="AutoShape 7"/>
          <p:cNvSpPr>
            <a:spLocks noChangeArrowheads="1"/>
          </p:cNvSpPr>
          <p:nvPr/>
        </p:nvSpPr>
        <p:spPr bwMode="auto">
          <a:xfrm rot="10800000" flipH="1" flipV="1">
            <a:off x="7385253" y="1964621"/>
            <a:ext cx="657225" cy="723900"/>
          </a:xfrm>
          <a:custGeom>
            <a:avLst/>
            <a:gdLst>
              <a:gd name="G0" fmla="+- 15126 0 0"/>
              <a:gd name="G1" fmla="+- 2912 0 0"/>
              <a:gd name="G2" fmla="+- 12158 0 2912"/>
              <a:gd name="G3" fmla="+- G2 0 2912"/>
              <a:gd name="G4" fmla="*/ G3 32768 32059"/>
              <a:gd name="G5" fmla="*/ G4 1 2"/>
              <a:gd name="G6" fmla="+- 21600 0 15126"/>
              <a:gd name="G7" fmla="*/ G6 2912 6079"/>
              <a:gd name="G8" fmla="+- G7 15126 0"/>
              <a:gd name="T0" fmla="*/ 15126 w 21600"/>
              <a:gd name="T1" fmla="*/ 0 h 21600"/>
              <a:gd name="T2" fmla="*/ 15126 w 21600"/>
              <a:gd name="T3" fmla="*/ 12158 h 21600"/>
              <a:gd name="T4" fmla="*/ 3237 w 21600"/>
              <a:gd name="T5" fmla="*/ 21600 h 21600"/>
              <a:gd name="T6" fmla="*/ 21600 w 21600"/>
              <a:gd name="T7" fmla="*/ 6079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G1 h 21600"/>
              <a:gd name="T14" fmla="*/ G8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close/>
              </a:path>
            </a:pathLst>
          </a:custGeom>
          <a:gradFill rotWithShape="1">
            <a:gsLst>
              <a:gs pos="0">
                <a:srgbClr val="FF0000"/>
              </a:gs>
              <a:gs pos="100000">
                <a:srgbClr val="FF0000">
                  <a:gamma/>
                  <a:shade val="0"/>
                  <a:invGamma/>
                  <a:alpha val="0"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12" name="AutoShape 8"/>
          <p:cNvSpPr>
            <a:spLocks noChangeArrowheads="1"/>
          </p:cNvSpPr>
          <p:nvPr/>
        </p:nvSpPr>
        <p:spPr bwMode="auto">
          <a:xfrm rot="5400000">
            <a:off x="8754512" y="470770"/>
            <a:ext cx="395288" cy="1044575"/>
          </a:xfrm>
          <a:prstGeom prst="upArrow">
            <a:avLst>
              <a:gd name="adj1" fmla="val 50000"/>
              <a:gd name="adj2" fmla="val 66064"/>
            </a:avLst>
          </a:prstGeom>
          <a:gradFill rotWithShape="1">
            <a:gsLst>
              <a:gs pos="0">
                <a:srgbClr val="FF0000"/>
              </a:gs>
              <a:gs pos="100000">
                <a:srgbClr val="FF0000">
                  <a:gamma/>
                  <a:shade val="43137"/>
                  <a:invGamma/>
                  <a:alpha val="0"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61585597"/>
      </p:ext>
    </p:extLst>
  </p:cSld>
  <p:clrMapOvr>
    <a:masterClrMapping/>
  </p:clrMapOvr>
  <p:transition>
    <p:fad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08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677400" cy="714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7"/>
          <p:cNvSpPr txBox="1">
            <a:spLocks noChangeArrowheads="1"/>
          </p:cNvSpPr>
          <p:nvPr/>
        </p:nvSpPr>
        <p:spPr bwMode="auto">
          <a:xfrm>
            <a:off x="7248173" y="669891"/>
            <a:ext cx="1300356" cy="646331"/>
          </a:xfrm>
          <a:prstGeom prst="rect">
            <a:avLst/>
          </a:prstGeom>
          <a:gradFill rotWithShape="1">
            <a:gsLst>
              <a:gs pos="0">
                <a:schemeClr val="bg1">
                  <a:alpha val="55000"/>
                </a:schemeClr>
              </a:gs>
              <a:gs pos="100000">
                <a:schemeClr val="bg1">
                  <a:alpha val="55000"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b="1">
                <a:solidFill>
                  <a:srgbClr val="FF0000"/>
                </a:solidFill>
              </a:rPr>
              <a:t>5</a:t>
            </a:r>
            <a:r>
              <a:rPr lang="de-DE">
                <a:solidFill>
                  <a:srgbClr val="FF0000"/>
                </a:solidFill>
              </a:rPr>
              <a:t> </a:t>
            </a:r>
            <a:r>
              <a:rPr lang="de-DE" dirty="0">
                <a:solidFill>
                  <a:srgbClr val="FF0000"/>
                </a:solidFill>
              </a:rPr>
              <a:t>– </a:t>
            </a:r>
            <a:r>
              <a:rPr lang="de-DE">
                <a:solidFill>
                  <a:srgbClr val="FF0000"/>
                </a:solidFill>
              </a:rPr>
              <a:t>save </a:t>
            </a:r>
            <a:br>
              <a:rPr lang="de-DE">
                <a:solidFill>
                  <a:srgbClr val="FF0000"/>
                </a:solidFill>
              </a:rPr>
            </a:br>
            <a:r>
              <a:rPr lang="de-DE">
                <a:solidFill>
                  <a:srgbClr val="FF0000"/>
                </a:solidFill>
              </a:rPr>
              <a:t>description</a:t>
            </a:r>
            <a:endParaRPr lang="de-DE" dirty="0">
              <a:solidFill>
                <a:srgbClr val="FF0000"/>
              </a:solidFill>
            </a:endParaRPr>
          </a:p>
        </p:txBody>
      </p:sp>
      <p:sp>
        <p:nvSpPr>
          <p:cNvPr id="4" name="Text Box 7"/>
          <p:cNvSpPr txBox="1">
            <a:spLocks noChangeArrowheads="1"/>
          </p:cNvSpPr>
          <p:nvPr/>
        </p:nvSpPr>
        <p:spPr bwMode="auto">
          <a:xfrm>
            <a:off x="2484657" y="1746855"/>
            <a:ext cx="2544286" cy="369332"/>
          </a:xfrm>
          <a:prstGeom prst="rect">
            <a:avLst/>
          </a:prstGeom>
          <a:gradFill rotWithShape="1">
            <a:gsLst>
              <a:gs pos="0">
                <a:schemeClr val="bg1">
                  <a:alpha val="55000"/>
                </a:schemeClr>
              </a:gs>
              <a:gs pos="100000">
                <a:schemeClr val="bg1">
                  <a:alpha val="55000"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b="1">
                <a:solidFill>
                  <a:srgbClr val="FF0000"/>
                </a:solidFill>
              </a:rPr>
              <a:t>2</a:t>
            </a:r>
            <a:r>
              <a:rPr lang="de-DE">
                <a:solidFill>
                  <a:srgbClr val="FF0000"/>
                </a:solidFill>
              </a:rPr>
              <a:t> – select state “green“</a:t>
            </a:r>
            <a:endParaRPr lang="de-DE" dirty="0">
              <a:solidFill>
                <a:srgbClr val="FF0000"/>
              </a:solidFill>
            </a:endParaRPr>
          </a:p>
        </p:txBody>
      </p:sp>
      <p:sp>
        <p:nvSpPr>
          <p:cNvPr id="5" name="AutoShape 7"/>
          <p:cNvSpPr>
            <a:spLocks noChangeArrowheads="1"/>
          </p:cNvSpPr>
          <p:nvPr/>
        </p:nvSpPr>
        <p:spPr bwMode="auto">
          <a:xfrm rot="10800000" flipH="1" flipV="1">
            <a:off x="1457697" y="2205253"/>
            <a:ext cx="657225" cy="723900"/>
          </a:xfrm>
          <a:custGeom>
            <a:avLst/>
            <a:gdLst>
              <a:gd name="G0" fmla="+- 15126 0 0"/>
              <a:gd name="G1" fmla="+- 2912 0 0"/>
              <a:gd name="G2" fmla="+- 12158 0 2912"/>
              <a:gd name="G3" fmla="+- G2 0 2912"/>
              <a:gd name="G4" fmla="*/ G3 32768 32059"/>
              <a:gd name="G5" fmla="*/ G4 1 2"/>
              <a:gd name="G6" fmla="+- 21600 0 15126"/>
              <a:gd name="G7" fmla="*/ G6 2912 6079"/>
              <a:gd name="G8" fmla="+- G7 15126 0"/>
              <a:gd name="T0" fmla="*/ 15126 w 21600"/>
              <a:gd name="T1" fmla="*/ 0 h 21600"/>
              <a:gd name="T2" fmla="*/ 15126 w 21600"/>
              <a:gd name="T3" fmla="*/ 12158 h 21600"/>
              <a:gd name="T4" fmla="*/ 3237 w 21600"/>
              <a:gd name="T5" fmla="*/ 21600 h 21600"/>
              <a:gd name="T6" fmla="*/ 21600 w 21600"/>
              <a:gd name="T7" fmla="*/ 6079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G1 h 21600"/>
              <a:gd name="T14" fmla="*/ G8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close/>
              </a:path>
            </a:pathLst>
          </a:custGeom>
          <a:gradFill rotWithShape="1">
            <a:gsLst>
              <a:gs pos="0">
                <a:srgbClr val="FF0000"/>
              </a:gs>
              <a:gs pos="100000">
                <a:srgbClr val="FF0000">
                  <a:gamma/>
                  <a:shade val="0"/>
                  <a:invGamma/>
                  <a:alpha val="0"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6" name="AutoShape 8"/>
          <p:cNvSpPr>
            <a:spLocks noChangeArrowheads="1"/>
          </p:cNvSpPr>
          <p:nvPr/>
        </p:nvSpPr>
        <p:spPr bwMode="auto">
          <a:xfrm rot="5400000">
            <a:off x="8738471" y="470770"/>
            <a:ext cx="395288" cy="1044575"/>
          </a:xfrm>
          <a:prstGeom prst="upArrow">
            <a:avLst>
              <a:gd name="adj1" fmla="val 50000"/>
              <a:gd name="adj2" fmla="val 66064"/>
            </a:avLst>
          </a:prstGeom>
          <a:gradFill rotWithShape="1">
            <a:gsLst>
              <a:gs pos="0">
                <a:srgbClr val="FF0000"/>
              </a:gs>
              <a:gs pos="100000">
                <a:srgbClr val="FF0000">
                  <a:gamma/>
                  <a:shade val="43137"/>
                  <a:invGamma/>
                  <a:alpha val="0"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11" name="Text Box 7"/>
          <p:cNvSpPr txBox="1">
            <a:spLocks noChangeArrowheads="1"/>
          </p:cNvSpPr>
          <p:nvPr/>
        </p:nvSpPr>
        <p:spPr bwMode="auto">
          <a:xfrm>
            <a:off x="788281" y="2929154"/>
            <a:ext cx="1646605" cy="923330"/>
          </a:xfrm>
          <a:prstGeom prst="rect">
            <a:avLst/>
          </a:prstGeom>
          <a:gradFill rotWithShape="1">
            <a:gsLst>
              <a:gs pos="0">
                <a:schemeClr val="bg1">
                  <a:alpha val="55000"/>
                </a:schemeClr>
              </a:gs>
              <a:gs pos="100000">
                <a:schemeClr val="bg1">
                  <a:alpha val="55000"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b="1">
                <a:solidFill>
                  <a:srgbClr val="FF0000"/>
                </a:solidFill>
              </a:rPr>
              <a:t>1</a:t>
            </a:r>
            <a:r>
              <a:rPr lang="de-DE">
                <a:solidFill>
                  <a:srgbClr val="FF0000"/>
                </a:solidFill>
              </a:rPr>
              <a:t> – select </a:t>
            </a:r>
          </a:p>
          <a:p>
            <a:r>
              <a:rPr lang="de-DE">
                <a:solidFill>
                  <a:srgbClr val="FF0000"/>
                </a:solidFill>
              </a:rPr>
              <a:t>the descriptor </a:t>
            </a:r>
          </a:p>
          <a:p>
            <a:r>
              <a:rPr lang="de-DE">
                <a:solidFill>
                  <a:srgbClr val="FF0000"/>
                </a:solidFill>
              </a:rPr>
              <a:t>“Leaf color“</a:t>
            </a:r>
            <a:endParaRPr lang="de-DE" dirty="0">
              <a:solidFill>
                <a:srgbClr val="FF0000"/>
              </a:solidFill>
            </a:endParaRPr>
          </a:p>
        </p:txBody>
      </p:sp>
      <p:sp>
        <p:nvSpPr>
          <p:cNvPr id="12" name="AutoShape 8"/>
          <p:cNvSpPr>
            <a:spLocks noChangeArrowheads="1"/>
          </p:cNvSpPr>
          <p:nvPr/>
        </p:nvSpPr>
        <p:spPr bwMode="auto">
          <a:xfrm rot="5400000">
            <a:off x="5353587" y="1409234"/>
            <a:ext cx="395288" cy="1044575"/>
          </a:xfrm>
          <a:prstGeom prst="upArrow">
            <a:avLst>
              <a:gd name="adj1" fmla="val 50000"/>
              <a:gd name="adj2" fmla="val 66064"/>
            </a:avLst>
          </a:prstGeom>
          <a:gradFill rotWithShape="1">
            <a:gsLst>
              <a:gs pos="0">
                <a:srgbClr val="FF0000"/>
              </a:gs>
              <a:gs pos="100000">
                <a:srgbClr val="FF0000">
                  <a:gamma/>
                  <a:shade val="43137"/>
                  <a:invGamma/>
                  <a:alpha val="0"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13" name="AutoShape 7"/>
          <p:cNvSpPr>
            <a:spLocks noChangeArrowheads="1"/>
          </p:cNvSpPr>
          <p:nvPr/>
        </p:nvSpPr>
        <p:spPr bwMode="auto">
          <a:xfrm rot="10800000" flipV="1">
            <a:off x="6491558" y="1746855"/>
            <a:ext cx="756615" cy="723900"/>
          </a:xfrm>
          <a:custGeom>
            <a:avLst/>
            <a:gdLst>
              <a:gd name="G0" fmla="+- 15126 0 0"/>
              <a:gd name="G1" fmla="+- 2912 0 0"/>
              <a:gd name="G2" fmla="+- 12158 0 2912"/>
              <a:gd name="G3" fmla="+- G2 0 2912"/>
              <a:gd name="G4" fmla="*/ G3 32768 32059"/>
              <a:gd name="G5" fmla="*/ G4 1 2"/>
              <a:gd name="G6" fmla="+- 21600 0 15126"/>
              <a:gd name="G7" fmla="*/ G6 2912 6079"/>
              <a:gd name="G8" fmla="+- G7 15126 0"/>
              <a:gd name="T0" fmla="*/ 15126 w 21600"/>
              <a:gd name="T1" fmla="*/ 0 h 21600"/>
              <a:gd name="T2" fmla="*/ 15126 w 21600"/>
              <a:gd name="T3" fmla="*/ 12158 h 21600"/>
              <a:gd name="T4" fmla="*/ 3237 w 21600"/>
              <a:gd name="T5" fmla="*/ 21600 h 21600"/>
              <a:gd name="T6" fmla="*/ 21600 w 21600"/>
              <a:gd name="T7" fmla="*/ 6079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G1 h 21600"/>
              <a:gd name="T14" fmla="*/ G8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close/>
              </a:path>
            </a:pathLst>
          </a:custGeom>
          <a:gradFill rotWithShape="1">
            <a:gsLst>
              <a:gs pos="0">
                <a:srgbClr val="FF0000"/>
              </a:gs>
              <a:gs pos="100000">
                <a:srgbClr val="FF0000">
                  <a:gamma/>
                  <a:shade val="0"/>
                  <a:invGamma/>
                  <a:alpha val="0"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14" name="Text Box 7"/>
          <p:cNvSpPr txBox="1">
            <a:spLocks noChangeArrowheads="1"/>
          </p:cNvSpPr>
          <p:nvPr/>
        </p:nvSpPr>
        <p:spPr bwMode="auto">
          <a:xfrm>
            <a:off x="6891542" y="2420591"/>
            <a:ext cx="2390398" cy="923330"/>
          </a:xfrm>
          <a:prstGeom prst="rect">
            <a:avLst/>
          </a:prstGeom>
          <a:gradFill rotWithShape="1">
            <a:gsLst>
              <a:gs pos="0">
                <a:schemeClr val="bg1">
                  <a:alpha val="55000"/>
                </a:schemeClr>
              </a:gs>
              <a:gs pos="100000">
                <a:schemeClr val="bg1">
                  <a:alpha val="55000"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b="1">
                <a:solidFill>
                  <a:srgbClr val="FF0000"/>
                </a:solidFill>
              </a:rPr>
              <a:t>3</a:t>
            </a:r>
            <a:r>
              <a:rPr lang="de-DE">
                <a:solidFill>
                  <a:srgbClr val="FF0000"/>
                </a:solidFill>
              </a:rPr>
              <a:t> – square indicates</a:t>
            </a:r>
          </a:p>
          <a:p>
            <a:r>
              <a:rPr lang="de-DE">
                <a:solidFill>
                  <a:srgbClr val="FF0000"/>
                </a:solidFill>
              </a:rPr>
              <a:t>“resources available“ </a:t>
            </a:r>
          </a:p>
          <a:p>
            <a:r>
              <a:rPr lang="de-DE">
                <a:solidFill>
                  <a:srgbClr val="FF0000"/>
                </a:solidFill>
              </a:rPr>
              <a:t>double-click to view</a:t>
            </a:r>
            <a:endParaRPr lang="de-DE" dirty="0">
              <a:solidFill>
                <a:srgbClr val="FF0000"/>
              </a:solidFill>
            </a:endParaRPr>
          </a:p>
        </p:txBody>
      </p:sp>
      <p:sp>
        <p:nvSpPr>
          <p:cNvPr id="15" name="AutoShape 8"/>
          <p:cNvSpPr>
            <a:spLocks noChangeArrowheads="1"/>
          </p:cNvSpPr>
          <p:nvPr/>
        </p:nvSpPr>
        <p:spPr bwMode="auto">
          <a:xfrm rot="16200000">
            <a:off x="6293914" y="2623989"/>
            <a:ext cx="395288" cy="1044575"/>
          </a:xfrm>
          <a:prstGeom prst="upArrow">
            <a:avLst>
              <a:gd name="adj1" fmla="val 50000"/>
              <a:gd name="adj2" fmla="val 66064"/>
            </a:avLst>
          </a:prstGeom>
          <a:gradFill rotWithShape="1">
            <a:gsLst>
              <a:gs pos="0">
                <a:srgbClr val="FF0000"/>
              </a:gs>
              <a:gs pos="100000">
                <a:srgbClr val="FF0000">
                  <a:gamma/>
                  <a:shade val="43137"/>
                  <a:invGamma/>
                  <a:alpha val="0"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16" name="AutoShape 7"/>
          <p:cNvSpPr>
            <a:spLocks noChangeArrowheads="1"/>
          </p:cNvSpPr>
          <p:nvPr/>
        </p:nvSpPr>
        <p:spPr bwMode="auto">
          <a:xfrm rot="10800000" flipH="1" flipV="1">
            <a:off x="2843779" y="4651674"/>
            <a:ext cx="657225" cy="723900"/>
          </a:xfrm>
          <a:custGeom>
            <a:avLst/>
            <a:gdLst>
              <a:gd name="G0" fmla="+- 15126 0 0"/>
              <a:gd name="G1" fmla="+- 2912 0 0"/>
              <a:gd name="G2" fmla="+- 12158 0 2912"/>
              <a:gd name="G3" fmla="+- G2 0 2912"/>
              <a:gd name="G4" fmla="*/ G3 32768 32059"/>
              <a:gd name="G5" fmla="*/ G4 1 2"/>
              <a:gd name="G6" fmla="+- 21600 0 15126"/>
              <a:gd name="G7" fmla="*/ G6 2912 6079"/>
              <a:gd name="G8" fmla="+- G7 15126 0"/>
              <a:gd name="T0" fmla="*/ 15126 w 21600"/>
              <a:gd name="T1" fmla="*/ 0 h 21600"/>
              <a:gd name="T2" fmla="*/ 15126 w 21600"/>
              <a:gd name="T3" fmla="*/ 12158 h 21600"/>
              <a:gd name="T4" fmla="*/ 3237 w 21600"/>
              <a:gd name="T5" fmla="*/ 21600 h 21600"/>
              <a:gd name="T6" fmla="*/ 21600 w 21600"/>
              <a:gd name="T7" fmla="*/ 6079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G1 h 21600"/>
              <a:gd name="T14" fmla="*/ G8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close/>
              </a:path>
            </a:pathLst>
          </a:custGeom>
          <a:gradFill rotWithShape="1">
            <a:gsLst>
              <a:gs pos="0">
                <a:srgbClr val="FF0000"/>
              </a:gs>
              <a:gs pos="100000">
                <a:srgbClr val="FF0000">
                  <a:gamma/>
                  <a:shade val="0"/>
                  <a:invGamma/>
                  <a:alpha val="0"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17" name="Text Box 7"/>
          <p:cNvSpPr txBox="1">
            <a:spLocks noChangeArrowheads="1"/>
          </p:cNvSpPr>
          <p:nvPr/>
        </p:nvSpPr>
        <p:spPr bwMode="auto">
          <a:xfrm>
            <a:off x="2174363" y="5375575"/>
            <a:ext cx="3852337" cy="646331"/>
          </a:xfrm>
          <a:prstGeom prst="rect">
            <a:avLst/>
          </a:prstGeom>
          <a:gradFill rotWithShape="1">
            <a:gsLst>
              <a:gs pos="0">
                <a:schemeClr val="bg1">
                  <a:alpha val="55000"/>
                </a:schemeClr>
              </a:gs>
              <a:gs pos="100000">
                <a:schemeClr val="bg1">
                  <a:alpha val="55000"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b="1">
                <a:solidFill>
                  <a:srgbClr val="FF0000"/>
                </a:solidFill>
              </a:rPr>
              <a:t>4</a:t>
            </a:r>
            <a:r>
              <a:rPr lang="de-DE">
                <a:solidFill>
                  <a:srgbClr val="FF0000"/>
                </a:solidFill>
              </a:rPr>
              <a:t> – use arrow keys “&lt;“ and “&gt;“ on </a:t>
            </a:r>
          </a:p>
          <a:p>
            <a:r>
              <a:rPr lang="de-DE">
                <a:solidFill>
                  <a:srgbClr val="FF0000"/>
                </a:solidFill>
              </a:rPr>
              <a:t>keyboard to view multiple resources</a:t>
            </a:r>
            <a:endParaRPr lang="de-DE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4374081"/>
      </p:ext>
    </p:extLst>
  </p:cSld>
  <p:clrMapOvr>
    <a:masterClrMapping/>
  </p:clrMapOvr>
  <p:transition>
    <p:fade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29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677400" cy="713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728014" y="5012801"/>
            <a:ext cx="2095510" cy="646331"/>
          </a:xfrm>
          <a:prstGeom prst="rect">
            <a:avLst/>
          </a:prstGeom>
          <a:gradFill rotWithShape="1">
            <a:gsLst>
              <a:gs pos="0">
                <a:schemeClr val="bg1">
                  <a:alpha val="55000"/>
                </a:schemeClr>
              </a:gs>
              <a:gs pos="100000">
                <a:schemeClr val="bg1">
                  <a:alpha val="55000"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b="1">
                <a:solidFill>
                  <a:srgbClr val="FF0000"/>
                </a:solidFill>
              </a:rPr>
              <a:t>3</a:t>
            </a:r>
            <a:r>
              <a:rPr lang="de-DE">
                <a:solidFill>
                  <a:srgbClr val="FF0000"/>
                </a:solidFill>
              </a:rPr>
              <a:t> – select scope </a:t>
            </a:r>
          </a:p>
          <a:p>
            <a:r>
              <a:rPr lang="de-DE">
                <a:solidFill>
                  <a:srgbClr val="FF0000"/>
                </a:solidFill>
              </a:rPr>
              <a:t>type “Taxon name“</a:t>
            </a:r>
            <a:endParaRPr lang="de-DE" dirty="0">
              <a:solidFill>
                <a:srgbClr val="FF0000"/>
              </a:solidFill>
            </a:endParaRPr>
          </a:p>
        </p:txBody>
      </p:sp>
      <p:sp>
        <p:nvSpPr>
          <p:cNvPr id="6" name="AutoShape 7"/>
          <p:cNvSpPr>
            <a:spLocks noChangeArrowheads="1"/>
          </p:cNvSpPr>
          <p:nvPr/>
        </p:nvSpPr>
        <p:spPr bwMode="auto">
          <a:xfrm rot="10800000" flipH="1" flipV="1">
            <a:off x="8806131" y="826711"/>
            <a:ext cx="657225" cy="723900"/>
          </a:xfrm>
          <a:custGeom>
            <a:avLst/>
            <a:gdLst>
              <a:gd name="G0" fmla="+- 15126 0 0"/>
              <a:gd name="G1" fmla="+- 2912 0 0"/>
              <a:gd name="G2" fmla="+- 12158 0 2912"/>
              <a:gd name="G3" fmla="+- G2 0 2912"/>
              <a:gd name="G4" fmla="*/ G3 32768 32059"/>
              <a:gd name="G5" fmla="*/ G4 1 2"/>
              <a:gd name="G6" fmla="+- 21600 0 15126"/>
              <a:gd name="G7" fmla="*/ G6 2912 6079"/>
              <a:gd name="G8" fmla="+- G7 15126 0"/>
              <a:gd name="T0" fmla="*/ 15126 w 21600"/>
              <a:gd name="T1" fmla="*/ 0 h 21600"/>
              <a:gd name="T2" fmla="*/ 15126 w 21600"/>
              <a:gd name="T3" fmla="*/ 12158 h 21600"/>
              <a:gd name="T4" fmla="*/ 3237 w 21600"/>
              <a:gd name="T5" fmla="*/ 21600 h 21600"/>
              <a:gd name="T6" fmla="*/ 21600 w 21600"/>
              <a:gd name="T7" fmla="*/ 6079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G1 h 21600"/>
              <a:gd name="T14" fmla="*/ G8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close/>
              </a:path>
            </a:pathLst>
          </a:custGeom>
          <a:gradFill rotWithShape="1">
            <a:gsLst>
              <a:gs pos="0">
                <a:srgbClr val="FF0000"/>
              </a:gs>
              <a:gs pos="100000">
                <a:srgbClr val="FF0000">
                  <a:gamma/>
                  <a:shade val="0"/>
                  <a:invGamma/>
                  <a:alpha val="0"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8297922" y="1621600"/>
            <a:ext cx="1300356" cy="646331"/>
          </a:xfrm>
          <a:prstGeom prst="rect">
            <a:avLst/>
          </a:prstGeom>
          <a:gradFill rotWithShape="1">
            <a:gsLst>
              <a:gs pos="0">
                <a:schemeClr val="bg1">
                  <a:alpha val="55000"/>
                </a:schemeClr>
              </a:gs>
              <a:gs pos="100000">
                <a:schemeClr val="bg1">
                  <a:alpha val="55000"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>
                <a:solidFill>
                  <a:srgbClr val="FF0000"/>
                </a:solidFill>
              </a:rPr>
              <a:t>5 </a:t>
            </a:r>
            <a:r>
              <a:rPr lang="de-DE" dirty="0">
                <a:solidFill>
                  <a:srgbClr val="FF0000"/>
                </a:solidFill>
              </a:rPr>
              <a:t>– </a:t>
            </a:r>
            <a:r>
              <a:rPr lang="de-DE">
                <a:solidFill>
                  <a:srgbClr val="FF0000"/>
                </a:solidFill>
              </a:rPr>
              <a:t>save </a:t>
            </a:r>
            <a:br>
              <a:rPr lang="de-DE">
                <a:solidFill>
                  <a:srgbClr val="FF0000"/>
                </a:solidFill>
              </a:rPr>
            </a:br>
            <a:r>
              <a:rPr lang="de-DE">
                <a:solidFill>
                  <a:srgbClr val="FF0000"/>
                </a:solidFill>
              </a:rPr>
              <a:t>description</a:t>
            </a:r>
            <a:endParaRPr lang="de-DE" dirty="0">
              <a:solidFill>
                <a:srgbClr val="FF0000"/>
              </a:solidFill>
            </a:endParaRPr>
          </a:p>
        </p:txBody>
      </p:sp>
      <p:sp>
        <p:nvSpPr>
          <p:cNvPr id="8" name="AutoShape 8"/>
          <p:cNvSpPr>
            <a:spLocks noChangeArrowheads="1"/>
          </p:cNvSpPr>
          <p:nvPr/>
        </p:nvSpPr>
        <p:spPr bwMode="auto">
          <a:xfrm rot="16200000">
            <a:off x="3221593" y="864017"/>
            <a:ext cx="395288" cy="1044575"/>
          </a:xfrm>
          <a:prstGeom prst="upArrow">
            <a:avLst>
              <a:gd name="adj1" fmla="val 50000"/>
              <a:gd name="adj2" fmla="val 66064"/>
            </a:avLst>
          </a:prstGeom>
          <a:gradFill rotWithShape="1">
            <a:gsLst>
              <a:gs pos="0">
                <a:srgbClr val="FF0000"/>
              </a:gs>
              <a:gs pos="100000">
                <a:srgbClr val="FF0000">
                  <a:gamma/>
                  <a:shade val="43137"/>
                  <a:invGamma/>
                  <a:alpha val="0"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3941524" y="1195284"/>
            <a:ext cx="2121093" cy="369332"/>
          </a:xfrm>
          <a:prstGeom prst="rect">
            <a:avLst/>
          </a:prstGeom>
          <a:gradFill rotWithShape="1">
            <a:gsLst>
              <a:gs pos="0">
                <a:schemeClr val="bg1">
                  <a:alpha val="55000"/>
                </a:schemeClr>
              </a:gs>
              <a:gs pos="100000">
                <a:schemeClr val="bg1">
                  <a:alpha val="55000"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b="1">
                <a:solidFill>
                  <a:srgbClr val="FF0000"/>
                </a:solidFill>
              </a:rPr>
              <a:t>1</a:t>
            </a:r>
            <a:r>
              <a:rPr lang="de-DE">
                <a:solidFill>
                  <a:srgbClr val="FF0000"/>
                </a:solidFill>
              </a:rPr>
              <a:t> – select main tab</a:t>
            </a:r>
            <a:endParaRPr lang="de-DE" dirty="0">
              <a:solidFill>
                <a:srgbClr val="FF0000"/>
              </a:solidFill>
            </a:endParaRPr>
          </a:p>
        </p:txBody>
      </p:sp>
      <p:sp>
        <p:nvSpPr>
          <p:cNvPr id="11" name="AutoShape 8"/>
          <p:cNvSpPr>
            <a:spLocks noChangeArrowheads="1"/>
          </p:cNvSpPr>
          <p:nvPr/>
        </p:nvSpPr>
        <p:spPr bwMode="auto">
          <a:xfrm>
            <a:off x="8925319" y="4605310"/>
            <a:ext cx="395288" cy="1044575"/>
          </a:xfrm>
          <a:prstGeom prst="upArrow">
            <a:avLst>
              <a:gd name="adj1" fmla="val 50000"/>
              <a:gd name="adj2" fmla="val 66064"/>
            </a:avLst>
          </a:prstGeom>
          <a:gradFill rotWithShape="1">
            <a:gsLst>
              <a:gs pos="0">
                <a:srgbClr val="FF0000"/>
              </a:gs>
              <a:gs pos="100000">
                <a:srgbClr val="FF0000">
                  <a:gamma/>
                  <a:shade val="43137"/>
                  <a:invGamma/>
                  <a:alpha val="0"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12" name="Text Box 7"/>
          <p:cNvSpPr txBox="1">
            <a:spLocks noChangeArrowheads="1"/>
          </p:cNvSpPr>
          <p:nvPr/>
        </p:nvSpPr>
        <p:spPr bwMode="auto">
          <a:xfrm>
            <a:off x="8479192" y="5649885"/>
            <a:ext cx="1313185" cy="923330"/>
          </a:xfrm>
          <a:prstGeom prst="rect">
            <a:avLst/>
          </a:prstGeom>
          <a:gradFill rotWithShape="1">
            <a:gsLst>
              <a:gs pos="0">
                <a:schemeClr val="bg1">
                  <a:alpha val="55000"/>
                </a:schemeClr>
              </a:gs>
              <a:gs pos="100000">
                <a:schemeClr val="bg1">
                  <a:alpha val="55000"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de-DE" b="1">
                <a:solidFill>
                  <a:srgbClr val="FF0000"/>
                </a:solidFill>
              </a:rPr>
              <a:t>2</a:t>
            </a:r>
            <a:r>
              <a:rPr lang="de-DE">
                <a:solidFill>
                  <a:srgbClr val="FF0000"/>
                </a:solidFill>
              </a:rPr>
              <a:t> – insert </a:t>
            </a:r>
          </a:p>
          <a:p>
            <a:r>
              <a:rPr lang="de-DE">
                <a:solidFill>
                  <a:srgbClr val="FF0000"/>
                </a:solidFill>
              </a:rPr>
              <a:t>new scope</a:t>
            </a:r>
            <a:br>
              <a:rPr lang="de-DE">
                <a:solidFill>
                  <a:srgbClr val="FF0000"/>
                </a:solidFill>
              </a:rPr>
            </a:br>
            <a:r>
              <a:rPr lang="de-DE">
                <a:solidFill>
                  <a:srgbClr val="FF0000"/>
                </a:solidFill>
              </a:rPr>
              <a:t>(if visible)</a:t>
            </a:r>
            <a:endParaRPr lang="de-DE" dirty="0">
              <a:solidFill>
                <a:srgbClr val="FF0000"/>
              </a:solidFill>
            </a:endParaRPr>
          </a:p>
        </p:txBody>
      </p:sp>
      <p:sp>
        <p:nvSpPr>
          <p:cNvPr id="13" name="AutoShape 7"/>
          <p:cNvSpPr>
            <a:spLocks noChangeArrowheads="1"/>
          </p:cNvSpPr>
          <p:nvPr/>
        </p:nvSpPr>
        <p:spPr bwMode="auto">
          <a:xfrm rot="10800000" flipH="1" flipV="1">
            <a:off x="1585948" y="4280764"/>
            <a:ext cx="657225" cy="723900"/>
          </a:xfrm>
          <a:custGeom>
            <a:avLst/>
            <a:gdLst>
              <a:gd name="G0" fmla="+- 15126 0 0"/>
              <a:gd name="G1" fmla="+- 2912 0 0"/>
              <a:gd name="G2" fmla="+- 12158 0 2912"/>
              <a:gd name="G3" fmla="+- G2 0 2912"/>
              <a:gd name="G4" fmla="*/ G3 32768 32059"/>
              <a:gd name="G5" fmla="*/ G4 1 2"/>
              <a:gd name="G6" fmla="+- 21600 0 15126"/>
              <a:gd name="G7" fmla="*/ G6 2912 6079"/>
              <a:gd name="G8" fmla="+- G7 15126 0"/>
              <a:gd name="T0" fmla="*/ 15126 w 21600"/>
              <a:gd name="T1" fmla="*/ 0 h 21600"/>
              <a:gd name="T2" fmla="*/ 15126 w 21600"/>
              <a:gd name="T3" fmla="*/ 12158 h 21600"/>
              <a:gd name="T4" fmla="*/ 3237 w 21600"/>
              <a:gd name="T5" fmla="*/ 21600 h 21600"/>
              <a:gd name="T6" fmla="*/ 21600 w 21600"/>
              <a:gd name="T7" fmla="*/ 6079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G1 h 21600"/>
              <a:gd name="T14" fmla="*/ G8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close/>
              </a:path>
            </a:pathLst>
          </a:custGeom>
          <a:gradFill rotWithShape="1">
            <a:gsLst>
              <a:gs pos="0">
                <a:srgbClr val="FF0000"/>
              </a:gs>
              <a:gs pos="100000">
                <a:srgbClr val="FF0000">
                  <a:gamma/>
                  <a:shade val="0"/>
                  <a:invGamma/>
                  <a:alpha val="0"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14" name="Text Box 7"/>
          <p:cNvSpPr txBox="1">
            <a:spLocks noChangeArrowheads="1"/>
          </p:cNvSpPr>
          <p:nvPr/>
        </p:nvSpPr>
        <p:spPr bwMode="auto">
          <a:xfrm>
            <a:off x="4855681" y="4327969"/>
            <a:ext cx="2941831" cy="369332"/>
          </a:xfrm>
          <a:prstGeom prst="rect">
            <a:avLst/>
          </a:prstGeom>
          <a:gradFill rotWithShape="1">
            <a:gsLst>
              <a:gs pos="0">
                <a:schemeClr val="bg1">
                  <a:alpha val="55000"/>
                </a:schemeClr>
              </a:gs>
              <a:gs pos="100000">
                <a:schemeClr val="bg1">
                  <a:alpha val="55000"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b="1">
                <a:solidFill>
                  <a:srgbClr val="FF0000"/>
                </a:solidFill>
              </a:rPr>
              <a:t>4</a:t>
            </a:r>
            <a:r>
              <a:rPr lang="de-DE">
                <a:solidFill>
                  <a:srgbClr val="FF0000"/>
                </a:solidFill>
              </a:rPr>
              <a:t> – click to set external link</a:t>
            </a:r>
            <a:endParaRPr lang="de-DE" dirty="0">
              <a:solidFill>
                <a:srgbClr val="FF0000"/>
              </a:solidFill>
            </a:endParaRPr>
          </a:p>
        </p:txBody>
      </p:sp>
      <p:sp>
        <p:nvSpPr>
          <p:cNvPr id="16" name="AutoShape 8"/>
          <p:cNvSpPr>
            <a:spLocks noChangeArrowheads="1"/>
          </p:cNvSpPr>
          <p:nvPr/>
        </p:nvSpPr>
        <p:spPr bwMode="auto">
          <a:xfrm rot="5400000">
            <a:off x="8036233" y="3957067"/>
            <a:ext cx="395288" cy="1044575"/>
          </a:xfrm>
          <a:prstGeom prst="upArrow">
            <a:avLst>
              <a:gd name="adj1" fmla="val 50000"/>
              <a:gd name="adj2" fmla="val 66064"/>
            </a:avLst>
          </a:prstGeom>
          <a:gradFill rotWithShape="1">
            <a:gsLst>
              <a:gs pos="0">
                <a:srgbClr val="FF0000"/>
              </a:gs>
              <a:gs pos="100000">
                <a:srgbClr val="FF0000">
                  <a:gamma/>
                  <a:shade val="43137"/>
                  <a:invGamma/>
                  <a:alpha val="0"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26055950"/>
      </p:ext>
    </p:extLst>
  </p:cSld>
  <p:clrMapOvr>
    <a:masterClrMapping/>
  </p:clrMapOvr>
  <p:transition>
    <p:fade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18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0"/>
            <a:ext cx="7772400" cy="721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7"/>
          <p:cNvSpPr txBox="1">
            <a:spLocks noChangeArrowheads="1"/>
          </p:cNvSpPr>
          <p:nvPr/>
        </p:nvSpPr>
        <p:spPr bwMode="auto">
          <a:xfrm>
            <a:off x="5580529" y="5879534"/>
            <a:ext cx="1569660" cy="369332"/>
          </a:xfrm>
          <a:prstGeom prst="rect">
            <a:avLst/>
          </a:prstGeom>
          <a:gradFill rotWithShape="1">
            <a:gsLst>
              <a:gs pos="0">
                <a:schemeClr val="bg1">
                  <a:alpha val="55000"/>
                </a:schemeClr>
              </a:gs>
              <a:gs pos="100000">
                <a:schemeClr val="bg1">
                  <a:alpha val="55000"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b="1">
                <a:solidFill>
                  <a:srgbClr val="FF0000"/>
                </a:solidFill>
              </a:rPr>
              <a:t>5</a:t>
            </a:r>
            <a:r>
              <a:rPr lang="de-DE">
                <a:solidFill>
                  <a:srgbClr val="FF0000"/>
                </a:solidFill>
              </a:rPr>
              <a:t> – click “OK“</a:t>
            </a:r>
            <a:endParaRPr lang="de-DE" dirty="0">
              <a:solidFill>
                <a:srgbClr val="FF0000"/>
              </a:solidFill>
            </a:endParaRPr>
          </a:p>
        </p:txBody>
      </p:sp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2640166" y="4412616"/>
            <a:ext cx="2480166" cy="646331"/>
          </a:xfrm>
          <a:prstGeom prst="rect">
            <a:avLst/>
          </a:prstGeom>
          <a:gradFill rotWithShape="1">
            <a:gsLst>
              <a:gs pos="0">
                <a:schemeClr val="bg1">
                  <a:alpha val="55000"/>
                </a:schemeClr>
              </a:gs>
              <a:gs pos="100000">
                <a:schemeClr val="bg1">
                  <a:alpha val="55000"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b="1">
                <a:solidFill>
                  <a:srgbClr val="FF0000"/>
                </a:solidFill>
              </a:rPr>
              <a:t>2</a:t>
            </a:r>
            <a:r>
              <a:rPr lang="de-DE">
                <a:solidFill>
                  <a:srgbClr val="FF0000"/>
                </a:solidFill>
              </a:rPr>
              <a:t> – enter search string</a:t>
            </a:r>
          </a:p>
          <a:p>
            <a:r>
              <a:rPr lang="de-DE">
                <a:solidFill>
                  <a:srgbClr val="FF0000"/>
                </a:solidFill>
              </a:rPr>
              <a:t>“ulmus camp“</a:t>
            </a:r>
            <a:endParaRPr lang="de-DE" dirty="0">
              <a:solidFill>
                <a:srgbClr val="FF0000"/>
              </a:solidFill>
            </a:endParaRPr>
          </a:p>
        </p:txBody>
      </p:sp>
      <p:sp>
        <p:nvSpPr>
          <p:cNvPr id="6" name="AutoShape 8"/>
          <p:cNvSpPr>
            <a:spLocks noChangeArrowheads="1"/>
          </p:cNvSpPr>
          <p:nvPr/>
        </p:nvSpPr>
        <p:spPr bwMode="auto">
          <a:xfrm rot="16200000">
            <a:off x="2062132" y="4226472"/>
            <a:ext cx="395288" cy="1044575"/>
          </a:xfrm>
          <a:prstGeom prst="upArrow">
            <a:avLst>
              <a:gd name="adj1" fmla="val 50000"/>
              <a:gd name="adj2" fmla="val 66064"/>
            </a:avLst>
          </a:prstGeom>
          <a:gradFill rotWithShape="1">
            <a:gsLst>
              <a:gs pos="0">
                <a:srgbClr val="FF0000"/>
              </a:gs>
              <a:gs pos="100000">
                <a:srgbClr val="FF0000">
                  <a:gamma/>
                  <a:shade val="43137"/>
                  <a:invGamma/>
                  <a:alpha val="0"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6210454" y="4168804"/>
            <a:ext cx="1774845" cy="369332"/>
          </a:xfrm>
          <a:prstGeom prst="rect">
            <a:avLst/>
          </a:prstGeom>
          <a:gradFill rotWithShape="1">
            <a:gsLst>
              <a:gs pos="0">
                <a:schemeClr val="bg1">
                  <a:alpha val="55000"/>
                </a:schemeClr>
              </a:gs>
              <a:gs pos="100000">
                <a:schemeClr val="bg1">
                  <a:alpha val="55000"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b="1">
                <a:solidFill>
                  <a:srgbClr val="FF0000"/>
                </a:solidFill>
              </a:rPr>
              <a:t>3</a:t>
            </a:r>
            <a:r>
              <a:rPr lang="de-DE">
                <a:solidFill>
                  <a:srgbClr val="FF0000"/>
                </a:solidFill>
              </a:rPr>
              <a:t> – start search</a:t>
            </a:r>
            <a:endParaRPr lang="de-DE" dirty="0">
              <a:solidFill>
                <a:srgbClr val="FF0000"/>
              </a:solidFill>
            </a:endParaRPr>
          </a:p>
        </p:txBody>
      </p:sp>
      <p:sp>
        <p:nvSpPr>
          <p:cNvPr id="10" name="AutoShape 8"/>
          <p:cNvSpPr>
            <a:spLocks noChangeArrowheads="1"/>
          </p:cNvSpPr>
          <p:nvPr/>
        </p:nvSpPr>
        <p:spPr bwMode="auto">
          <a:xfrm rot="16200000">
            <a:off x="5632420" y="3831183"/>
            <a:ext cx="395288" cy="1044575"/>
          </a:xfrm>
          <a:prstGeom prst="upArrow">
            <a:avLst>
              <a:gd name="adj1" fmla="val 50000"/>
              <a:gd name="adj2" fmla="val 66064"/>
            </a:avLst>
          </a:prstGeom>
          <a:gradFill rotWithShape="1">
            <a:gsLst>
              <a:gs pos="0">
                <a:srgbClr val="FF0000"/>
              </a:gs>
              <a:gs pos="100000">
                <a:srgbClr val="FF0000">
                  <a:gamma/>
                  <a:shade val="43137"/>
                  <a:invGamma/>
                  <a:alpha val="0"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11" name="Text Box 7"/>
          <p:cNvSpPr txBox="1">
            <a:spLocks noChangeArrowheads="1"/>
          </p:cNvSpPr>
          <p:nvPr/>
        </p:nvSpPr>
        <p:spPr bwMode="auto">
          <a:xfrm>
            <a:off x="3684741" y="1027974"/>
            <a:ext cx="2800767" cy="369332"/>
          </a:xfrm>
          <a:prstGeom prst="rect">
            <a:avLst/>
          </a:prstGeom>
          <a:gradFill rotWithShape="1">
            <a:gsLst>
              <a:gs pos="0">
                <a:schemeClr val="bg1">
                  <a:alpha val="55000"/>
                </a:schemeClr>
              </a:gs>
              <a:gs pos="100000">
                <a:schemeClr val="bg1">
                  <a:alpha val="55000"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b="1">
                <a:solidFill>
                  <a:srgbClr val="FF0000"/>
                </a:solidFill>
              </a:rPr>
              <a:t>4</a:t>
            </a:r>
            <a:r>
              <a:rPr lang="de-DE">
                <a:solidFill>
                  <a:srgbClr val="FF0000"/>
                </a:solidFill>
              </a:rPr>
              <a:t> – select matching result</a:t>
            </a:r>
            <a:endParaRPr lang="de-DE" dirty="0">
              <a:solidFill>
                <a:srgbClr val="FF0000"/>
              </a:solidFill>
            </a:endParaRPr>
          </a:p>
        </p:txBody>
      </p:sp>
      <p:sp>
        <p:nvSpPr>
          <p:cNvPr id="12" name="AutoShape 8"/>
          <p:cNvSpPr>
            <a:spLocks noChangeArrowheads="1"/>
          </p:cNvSpPr>
          <p:nvPr/>
        </p:nvSpPr>
        <p:spPr bwMode="auto">
          <a:xfrm rot="16200000">
            <a:off x="3106707" y="690353"/>
            <a:ext cx="395288" cy="1044575"/>
          </a:xfrm>
          <a:prstGeom prst="upArrow">
            <a:avLst>
              <a:gd name="adj1" fmla="val 50000"/>
              <a:gd name="adj2" fmla="val 66064"/>
            </a:avLst>
          </a:prstGeom>
          <a:gradFill rotWithShape="1">
            <a:gsLst>
              <a:gs pos="0">
                <a:srgbClr val="FF0000"/>
              </a:gs>
              <a:gs pos="100000">
                <a:srgbClr val="FF0000">
                  <a:gamma/>
                  <a:shade val="43137"/>
                  <a:invGamma/>
                  <a:alpha val="0"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13" name="AutoShape 7"/>
          <p:cNvSpPr>
            <a:spLocks noChangeArrowheads="1"/>
          </p:cNvSpPr>
          <p:nvPr/>
        </p:nvSpPr>
        <p:spPr bwMode="auto">
          <a:xfrm rot="16200000" flipH="1" flipV="1">
            <a:off x="7183527" y="5886916"/>
            <a:ext cx="657225" cy="723900"/>
          </a:xfrm>
          <a:custGeom>
            <a:avLst/>
            <a:gdLst>
              <a:gd name="G0" fmla="+- 15126 0 0"/>
              <a:gd name="G1" fmla="+- 2912 0 0"/>
              <a:gd name="G2" fmla="+- 12158 0 2912"/>
              <a:gd name="G3" fmla="+- G2 0 2912"/>
              <a:gd name="G4" fmla="*/ G3 32768 32059"/>
              <a:gd name="G5" fmla="*/ G4 1 2"/>
              <a:gd name="G6" fmla="+- 21600 0 15126"/>
              <a:gd name="G7" fmla="*/ G6 2912 6079"/>
              <a:gd name="G8" fmla="+- G7 15126 0"/>
              <a:gd name="T0" fmla="*/ 15126 w 21600"/>
              <a:gd name="T1" fmla="*/ 0 h 21600"/>
              <a:gd name="T2" fmla="*/ 15126 w 21600"/>
              <a:gd name="T3" fmla="*/ 12158 h 21600"/>
              <a:gd name="T4" fmla="*/ 3237 w 21600"/>
              <a:gd name="T5" fmla="*/ 21600 h 21600"/>
              <a:gd name="T6" fmla="*/ 21600 w 21600"/>
              <a:gd name="T7" fmla="*/ 6079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G1 h 21600"/>
              <a:gd name="T14" fmla="*/ G8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close/>
              </a:path>
            </a:pathLst>
          </a:custGeom>
          <a:gradFill rotWithShape="1">
            <a:gsLst>
              <a:gs pos="0">
                <a:srgbClr val="FF0000"/>
              </a:gs>
              <a:gs pos="100000">
                <a:srgbClr val="FF0000">
                  <a:gamma/>
                  <a:shade val="0"/>
                  <a:invGamma/>
                  <a:alpha val="0"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14" name="Text Box 7"/>
          <p:cNvSpPr txBox="1">
            <a:spLocks noChangeArrowheads="1"/>
          </p:cNvSpPr>
          <p:nvPr/>
        </p:nvSpPr>
        <p:spPr bwMode="auto">
          <a:xfrm>
            <a:off x="5960919" y="58478"/>
            <a:ext cx="2005677" cy="646331"/>
          </a:xfrm>
          <a:prstGeom prst="rect">
            <a:avLst/>
          </a:prstGeom>
          <a:gradFill rotWithShape="1">
            <a:gsLst>
              <a:gs pos="0">
                <a:schemeClr val="bg1">
                  <a:alpha val="55000"/>
                </a:schemeClr>
              </a:gs>
              <a:gs pos="100000">
                <a:schemeClr val="bg1">
                  <a:alpha val="55000"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b="1">
                <a:solidFill>
                  <a:srgbClr val="FF0000"/>
                </a:solidFill>
              </a:rPr>
              <a:t>1</a:t>
            </a:r>
            <a:r>
              <a:rPr lang="de-DE">
                <a:solidFill>
                  <a:srgbClr val="FF0000"/>
                </a:solidFill>
              </a:rPr>
              <a:t> – select</a:t>
            </a:r>
          </a:p>
          <a:p>
            <a:r>
              <a:rPr lang="de-DE">
                <a:solidFill>
                  <a:srgbClr val="FF0000"/>
                </a:solidFill>
              </a:rPr>
              <a:t>“CatalogueOfLife“</a:t>
            </a:r>
            <a:endParaRPr lang="de-DE" dirty="0">
              <a:solidFill>
                <a:srgbClr val="FF0000"/>
              </a:solidFill>
            </a:endParaRPr>
          </a:p>
        </p:txBody>
      </p:sp>
      <p:sp>
        <p:nvSpPr>
          <p:cNvPr id="15" name="AutoShape 8"/>
          <p:cNvSpPr>
            <a:spLocks noChangeArrowheads="1"/>
          </p:cNvSpPr>
          <p:nvPr/>
        </p:nvSpPr>
        <p:spPr bwMode="auto">
          <a:xfrm rot="16200000">
            <a:off x="5382885" y="-127666"/>
            <a:ext cx="395288" cy="1044575"/>
          </a:xfrm>
          <a:prstGeom prst="upArrow">
            <a:avLst>
              <a:gd name="adj1" fmla="val 50000"/>
              <a:gd name="adj2" fmla="val 66064"/>
            </a:avLst>
          </a:prstGeom>
          <a:gradFill rotWithShape="1">
            <a:gsLst>
              <a:gs pos="0">
                <a:srgbClr val="FF0000"/>
              </a:gs>
              <a:gs pos="100000">
                <a:srgbClr val="FF0000">
                  <a:gamma/>
                  <a:shade val="43137"/>
                  <a:invGamma/>
                  <a:alpha val="0"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11827912"/>
      </p:ext>
    </p:extLst>
  </p:cSld>
  <p:clrMapOvr>
    <a:masterClrMapping/>
  </p:clrMapOvr>
  <p:transition>
    <p:fade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39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677400" cy="713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AutoShape 7"/>
          <p:cNvSpPr>
            <a:spLocks noChangeArrowheads="1"/>
          </p:cNvSpPr>
          <p:nvPr/>
        </p:nvSpPr>
        <p:spPr bwMode="auto">
          <a:xfrm rot="16200000" flipH="1">
            <a:off x="589796" y="6134923"/>
            <a:ext cx="657225" cy="713877"/>
          </a:xfrm>
          <a:custGeom>
            <a:avLst/>
            <a:gdLst>
              <a:gd name="G0" fmla="+- 15126 0 0"/>
              <a:gd name="G1" fmla="+- 2912 0 0"/>
              <a:gd name="G2" fmla="+- 12158 0 2912"/>
              <a:gd name="G3" fmla="+- G2 0 2912"/>
              <a:gd name="G4" fmla="*/ G3 32768 32059"/>
              <a:gd name="G5" fmla="*/ G4 1 2"/>
              <a:gd name="G6" fmla="+- 21600 0 15126"/>
              <a:gd name="G7" fmla="*/ G6 2912 6079"/>
              <a:gd name="G8" fmla="+- G7 15126 0"/>
              <a:gd name="T0" fmla="*/ 15126 w 21600"/>
              <a:gd name="T1" fmla="*/ 0 h 21600"/>
              <a:gd name="T2" fmla="*/ 15126 w 21600"/>
              <a:gd name="T3" fmla="*/ 12158 h 21600"/>
              <a:gd name="T4" fmla="*/ 3237 w 21600"/>
              <a:gd name="T5" fmla="*/ 21600 h 21600"/>
              <a:gd name="T6" fmla="*/ 21600 w 21600"/>
              <a:gd name="T7" fmla="*/ 6079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G1 h 21600"/>
              <a:gd name="T14" fmla="*/ G8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close/>
              </a:path>
            </a:pathLst>
          </a:custGeom>
          <a:gradFill rotWithShape="1">
            <a:gsLst>
              <a:gs pos="0">
                <a:srgbClr val="FF0000"/>
              </a:gs>
              <a:gs pos="100000">
                <a:srgbClr val="FF0000">
                  <a:gamma/>
                  <a:shade val="0"/>
                  <a:invGamma/>
                  <a:alpha val="0"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4" name="AutoShape 8"/>
          <p:cNvSpPr>
            <a:spLocks noChangeArrowheads="1"/>
          </p:cNvSpPr>
          <p:nvPr/>
        </p:nvSpPr>
        <p:spPr bwMode="auto">
          <a:xfrm rot="15538415">
            <a:off x="3457909" y="6335712"/>
            <a:ext cx="395288" cy="1044575"/>
          </a:xfrm>
          <a:prstGeom prst="upArrow">
            <a:avLst>
              <a:gd name="adj1" fmla="val 50000"/>
              <a:gd name="adj2" fmla="val 66064"/>
            </a:avLst>
          </a:prstGeom>
          <a:gradFill rotWithShape="1">
            <a:gsLst>
              <a:gs pos="0">
                <a:srgbClr val="FF0000"/>
              </a:gs>
              <a:gs pos="100000">
                <a:srgbClr val="FF0000">
                  <a:gamma/>
                  <a:shade val="43137"/>
                  <a:invGamma/>
                  <a:alpha val="0"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4159322" y="6564110"/>
            <a:ext cx="2767104" cy="369332"/>
          </a:xfrm>
          <a:prstGeom prst="rect">
            <a:avLst/>
          </a:prstGeom>
          <a:gradFill rotWithShape="1">
            <a:gsLst>
              <a:gs pos="0">
                <a:schemeClr val="bg1">
                  <a:alpha val="55000"/>
                </a:schemeClr>
              </a:gs>
              <a:gs pos="100000">
                <a:schemeClr val="bg1">
                  <a:alpha val="55000"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b="1">
                <a:solidFill>
                  <a:srgbClr val="FF0000"/>
                </a:solidFill>
              </a:rPr>
              <a:t>1</a:t>
            </a:r>
            <a:r>
              <a:rPr lang="de-DE">
                <a:solidFill>
                  <a:srgbClr val="FF0000"/>
                </a:solidFill>
              </a:rPr>
              <a:t> – set “Edit descriptors“</a:t>
            </a:r>
            <a:endParaRPr lang="de-DE" dirty="0">
              <a:solidFill>
                <a:srgbClr val="FF0000"/>
              </a:solidFill>
            </a:endParaRPr>
          </a:p>
        </p:txBody>
      </p:sp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1275346" y="6033014"/>
            <a:ext cx="5943599" cy="369332"/>
          </a:xfrm>
          <a:prstGeom prst="rect">
            <a:avLst/>
          </a:prstGeom>
          <a:gradFill rotWithShape="1">
            <a:gsLst>
              <a:gs pos="0">
                <a:schemeClr val="bg1">
                  <a:alpha val="55000"/>
                </a:schemeClr>
              </a:gs>
              <a:gs pos="100000">
                <a:schemeClr val="bg1">
                  <a:alpha val="55000"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de-DE" b="1">
                <a:solidFill>
                  <a:srgbClr val="FF0000"/>
                </a:solidFill>
              </a:rPr>
              <a:t>2</a:t>
            </a:r>
            <a:r>
              <a:rPr lang="de-DE">
                <a:solidFill>
                  <a:srgbClr val="FF0000"/>
                </a:solidFill>
              </a:rPr>
              <a:t> – set “Descriptor tree - Assignement“ to “missing“ (Ø)  </a:t>
            </a:r>
            <a:endParaRPr lang="de-DE" dirty="0">
              <a:solidFill>
                <a:srgbClr val="FF0000"/>
              </a:solidFill>
            </a:endParaRPr>
          </a:p>
        </p:txBody>
      </p:sp>
      <p:sp>
        <p:nvSpPr>
          <p:cNvPr id="7" name="AutoShape 8"/>
          <p:cNvSpPr>
            <a:spLocks noChangeArrowheads="1"/>
          </p:cNvSpPr>
          <p:nvPr/>
        </p:nvSpPr>
        <p:spPr bwMode="auto">
          <a:xfrm rot="16200000">
            <a:off x="1243053" y="3586838"/>
            <a:ext cx="395288" cy="1044575"/>
          </a:xfrm>
          <a:prstGeom prst="upArrow">
            <a:avLst>
              <a:gd name="adj1" fmla="val 50000"/>
              <a:gd name="adj2" fmla="val 66064"/>
            </a:avLst>
          </a:prstGeom>
          <a:gradFill rotWithShape="1">
            <a:gsLst>
              <a:gs pos="0">
                <a:srgbClr val="FF0000"/>
              </a:gs>
              <a:gs pos="100000">
                <a:srgbClr val="FF0000">
                  <a:gamma/>
                  <a:shade val="43137"/>
                  <a:invGamma/>
                  <a:alpha val="0"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1962984" y="3918105"/>
            <a:ext cx="1774845" cy="369332"/>
          </a:xfrm>
          <a:prstGeom prst="rect">
            <a:avLst/>
          </a:prstGeom>
          <a:gradFill rotWithShape="1">
            <a:gsLst>
              <a:gs pos="0">
                <a:schemeClr val="bg1">
                  <a:alpha val="55000"/>
                </a:schemeClr>
              </a:gs>
              <a:gs pos="100000">
                <a:schemeClr val="bg1">
                  <a:alpha val="55000"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b="1">
                <a:solidFill>
                  <a:srgbClr val="FF0000"/>
                </a:solidFill>
              </a:rPr>
              <a:t>3</a:t>
            </a:r>
            <a:r>
              <a:rPr lang="de-DE">
                <a:solidFill>
                  <a:srgbClr val="FF0000"/>
                </a:solidFill>
              </a:rPr>
              <a:t> – start search</a:t>
            </a:r>
            <a:endParaRPr lang="de-DE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1176862"/>
      </p:ext>
    </p:extLst>
  </p:cSld>
  <p:clrMapOvr>
    <a:masterClrMapping/>
  </p:clrMapOvr>
  <p:transition>
    <p:fade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49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582150" cy="703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7026" name="Text Box 2"/>
          <p:cNvSpPr txBox="1">
            <a:spLocks noChangeArrowheads="1"/>
          </p:cNvSpPr>
          <p:nvPr/>
        </p:nvSpPr>
        <p:spPr bwMode="auto">
          <a:xfrm>
            <a:off x="621129" y="1386472"/>
            <a:ext cx="1849355" cy="646331"/>
          </a:xfrm>
          <a:prstGeom prst="rect">
            <a:avLst/>
          </a:prstGeom>
          <a:gradFill rotWithShape="1">
            <a:gsLst>
              <a:gs pos="0">
                <a:schemeClr val="bg1">
                  <a:alpha val="80000"/>
                </a:schemeClr>
              </a:gs>
              <a:gs pos="100000">
                <a:schemeClr val="bg1">
                  <a:alpha val="50000"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de-DE" b="1">
                <a:solidFill>
                  <a:srgbClr val="FF0000"/>
                </a:solidFill>
              </a:rPr>
              <a:t>1</a:t>
            </a:r>
            <a:r>
              <a:rPr lang="de-DE">
                <a:solidFill>
                  <a:srgbClr val="FF0000"/>
                </a:solidFill>
              </a:rPr>
              <a:t> – select the description</a:t>
            </a:r>
          </a:p>
        </p:txBody>
      </p:sp>
      <p:sp>
        <p:nvSpPr>
          <p:cNvPr id="257027" name="AutoShape 3"/>
          <p:cNvSpPr>
            <a:spLocks noChangeArrowheads="1"/>
          </p:cNvSpPr>
          <p:nvPr/>
        </p:nvSpPr>
        <p:spPr bwMode="auto">
          <a:xfrm rot="5400000" flipH="1" flipV="1">
            <a:off x="33339" y="1106487"/>
            <a:ext cx="657225" cy="723900"/>
          </a:xfrm>
          <a:custGeom>
            <a:avLst/>
            <a:gdLst>
              <a:gd name="G0" fmla="+- 15126 0 0"/>
              <a:gd name="G1" fmla="+- 2912 0 0"/>
              <a:gd name="G2" fmla="+- 12158 0 2912"/>
              <a:gd name="G3" fmla="+- G2 0 2912"/>
              <a:gd name="G4" fmla="*/ G3 32768 32059"/>
              <a:gd name="G5" fmla="*/ G4 1 2"/>
              <a:gd name="G6" fmla="+- 21600 0 15126"/>
              <a:gd name="G7" fmla="*/ G6 2912 6079"/>
              <a:gd name="G8" fmla="+- G7 15126 0"/>
              <a:gd name="T0" fmla="*/ 15126 w 21600"/>
              <a:gd name="T1" fmla="*/ 0 h 21600"/>
              <a:gd name="T2" fmla="*/ 15126 w 21600"/>
              <a:gd name="T3" fmla="*/ 12158 h 21600"/>
              <a:gd name="T4" fmla="*/ 3237 w 21600"/>
              <a:gd name="T5" fmla="*/ 21600 h 21600"/>
              <a:gd name="T6" fmla="*/ 21600 w 21600"/>
              <a:gd name="T7" fmla="*/ 6079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G1 h 21600"/>
              <a:gd name="T14" fmla="*/ G8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close/>
              </a:path>
            </a:pathLst>
          </a:custGeom>
          <a:gradFill rotWithShape="1">
            <a:gsLst>
              <a:gs pos="0">
                <a:srgbClr val="FF0000"/>
              </a:gs>
              <a:gs pos="100000">
                <a:srgbClr val="FF0000">
                  <a:gamma/>
                  <a:shade val="0"/>
                  <a:invGamma/>
                  <a:alpha val="0"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257030" name="Text Box 6"/>
          <p:cNvSpPr txBox="1">
            <a:spLocks noChangeArrowheads="1"/>
          </p:cNvSpPr>
          <p:nvPr/>
        </p:nvSpPr>
        <p:spPr bwMode="auto">
          <a:xfrm>
            <a:off x="5660525" y="4913324"/>
            <a:ext cx="2286000" cy="923330"/>
          </a:xfrm>
          <a:prstGeom prst="rect">
            <a:avLst/>
          </a:prstGeom>
          <a:gradFill rotWithShape="1">
            <a:gsLst>
              <a:gs pos="0">
                <a:schemeClr val="bg1">
                  <a:alpha val="80000"/>
                </a:schemeClr>
              </a:gs>
              <a:gs pos="100000">
                <a:schemeClr val="bg1">
                  <a:alpha val="80000"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de-DE" b="1">
                <a:solidFill>
                  <a:srgbClr val="FF0000"/>
                </a:solidFill>
              </a:rPr>
              <a:t>2</a:t>
            </a:r>
            <a:r>
              <a:rPr lang="de-DE">
                <a:solidFill>
                  <a:srgbClr val="FF0000"/>
                </a:solidFill>
              </a:rPr>
              <a:t> – select options:</a:t>
            </a:r>
          </a:p>
          <a:p>
            <a:r>
              <a:rPr lang="de-DE">
                <a:solidFill>
                  <a:srgbClr val="FF0000"/>
                </a:solidFill>
              </a:rPr>
              <a:t>“Include resources“</a:t>
            </a:r>
          </a:p>
          <a:p>
            <a:r>
              <a:rPr lang="de-DE">
                <a:solidFill>
                  <a:srgbClr val="FF0000"/>
                </a:solidFill>
              </a:rPr>
              <a:t>“Include descriptors“</a:t>
            </a:r>
          </a:p>
        </p:txBody>
      </p:sp>
      <p:sp>
        <p:nvSpPr>
          <p:cNvPr id="257031" name="AutoShape 7"/>
          <p:cNvSpPr>
            <a:spLocks noChangeArrowheads="1"/>
          </p:cNvSpPr>
          <p:nvPr/>
        </p:nvSpPr>
        <p:spPr bwMode="auto">
          <a:xfrm rot="16200000" flipH="1" flipV="1">
            <a:off x="7674060" y="5234323"/>
            <a:ext cx="657225" cy="723900"/>
          </a:xfrm>
          <a:custGeom>
            <a:avLst/>
            <a:gdLst>
              <a:gd name="G0" fmla="+- 15126 0 0"/>
              <a:gd name="G1" fmla="+- 2912 0 0"/>
              <a:gd name="G2" fmla="+- 12158 0 2912"/>
              <a:gd name="G3" fmla="+- G2 0 2912"/>
              <a:gd name="G4" fmla="*/ G3 32768 32059"/>
              <a:gd name="G5" fmla="*/ G4 1 2"/>
              <a:gd name="G6" fmla="+- 21600 0 15126"/>
              <a:gd name="G7" fmla="*/ G6 2912 6079"/>
              <a:gd name="G8" fmla="+- G7 15126 0"/>
              <a:gd name="T0" fmla="*/ 15126 w 21600"/>
              <a:gd name="T1" fmla="*/ 0 h 21600"/>
              <a:gd name="T2" fmla="*/ 15126 w 21600"/>
              <a:gd name="T3" fmla="*/ 12158 h 21600"/>
              <a:gd name="T4" fmla="*/ 3237 w 21600"/>
              <a:gd name="T5" fmla="*/ 21600 h 21600"/>
              <a:gd name="T6" fmla="*/ 21600 w 21600"/>
              <a:gd name="T7" fmla="*/ 6079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G1 h 21600"/>
              <a:gd name="T14" fmla="*/ G8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close/>
              </a:path>
            </a:pathLst>
          </a:custGeom>
          <a:gradFill rotWithShape="1">
            <a:gsLst>
              <a:gs pos="0">
                <a:srgbClr val="FF0000"/>
              </a:gs>
              <a:gs pos="100000">
                <a:srgbClr val="FF0000">
                  <a:gamma/>
                  <a:shade val="0"/>
                  <a:invGamma/>
                  <a:alpha val="0"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257034" name="Text Box 10"/>
          <p:cNvSpPr txBox="1">
            <a:spLocks noChangeArrowheads="1"/>
          </p:cNvSpPr>
          <p:nvPr/>
        </p:nvSpPr>
        <p:spPr bwMode="auto">
          <a:xfrm>
            <a:off x="1376195" y="5029721"/>
            <a:ext cx="1278773" cy="646331"/>
          </a:xfrm>
          <a:prstGeom prst="rect">
            <a:avLst/>
          </a:prstGeom>
          <a:gradFill rotWithShape="1">
            <a:gsLst>
              <a:gs pos="0">
                <a:schemeClr val="bg1">
                  <a:alpha val="55000"/>
                </a:schemeClr>
              </a:gs>
              <a:gs pos="100000">
                <a:schemeClr val="bg1">
                  <a:alpha val="55000"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de-DE" b="1">
                <a:solidFill>
                  <a:srgbClr val="FF0000"/>
                </a:solidFill>
              </a:rPr>
              <a:t>3</a:t>
            </a:r>
            <a:r>
              <a:rPr lang="de-DE">
                <a:solidFill>
                  <a:srgbClr val="FF0000"/>
                </a:solidFill>
              </a:rPr>
              <a:t> – create document </a:t>
            </a:r>
          </a:p>
        </p:txBody>
      </p:sp>
      <p:sp>
        <p:nvSpPr>
          <p:cNvPr id="13" name="AutoShape 7"/>
          <p:cNvSpPr>
            <a:spLocks noChangeArrowheads="1"/>
          </p:cNvSpPr>
          <p:nvPr/>
        </p:nvSpPr>
        <p:spPr bwMode="auto">
          <a:xfrm rot="16200000" flipH="1">
            <a:off x="5147850" y="5222165"/>
            <a:ext cx="657225" cy="748216"/>
          </a:xfrm>
          <a:custGeom>
            <a:avLst/>
            <a:gdLst>
              <a:gd name="G0" fmla="+- 15126 0 0"/>
              <a:gd name="G1" fmla="+- 2912 0 0"/>
              <a:gd name="G2" fmla="+- 12158 0 2912"/>
              <a:gd name="G3" fmla="+- G2 0 2912"/>
              <a:gd name="G4" fmla="*/ G3 32768 32059"/>
              <a:gd name="G5" fmla="*/ G4 1 2"/>
              <a:gd name="G6" fmla="+- 21600 0 15126"/>
              <a:gd name="G7" fmla="*/ G6 2912 6079"/>
              <a:gd name="G8" fmla="+- G7 15126 0"/>
              <a:gd name="T0" fmla="*/ 15126 w 21600"/>
              <a:gd name="T1" fmla="*/ 0 h 21600"/>
              <a:gd name="T2" fmla="*/ 15126 w 21600"/>
              <a:gd name="T3" fmla="*/ 12158 h 21600"/>
              <a:gd name="T4" fmla="*/ 3237 w 21600"/>
              <a:gd name="T5" fmla="*/ 21600 h 21600"/>
              <a:gd name="T6" fmla="*/ 21600 w 21600"/>
              <a:gd name="T7" fmla="*/ 6079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G1 h 21600"/>
              <a:gd name="T14" fmla="*/ G8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close/>
              </a:path>
            </a:pathLst>
          </a:custGeom>
          <a:gradFill rotWithShape="1">
            <a:gsLst>
              <a:gs pos="0">
                <a:srgbClr val="FF0000"/>
              </a:gs>
              <a:gs pos="100000">
                <a:srgbClr val="FF0000">
                  <a:gamma/>
                  <a:shade val="0"/>
                  <a:invGamma/>
                  <a:alpha val="0"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14" name="AutoShape 7"/>
          <p:cNvSpPr>
            <a:spLocks noChangeArrowheads="1"/>
          </p:cNvSpPr>
          <p:nvPr/>
        </p:nvSpPr>
        <p:spPr bwMode="auto">
          <a:xfrm rot="16200000" flipH="1" flipV="1">
            <a:off x="2628816" y="5245217"/>
            <a:ext cx="657225" cy="723900"/>
          </a:xfrm>
          <a:custGeom>
            <a:avLst/>
            <a:gdLst>
              <a:gd name="G0" fmla="+- 15126 0 0"/>
              <a:gd name="G1" fmla="+- 2912 0 0"/>
              <a:gd name="G2" fmla="+- 12158 0 2912"/>
              <a:gd name="G3" fmla="+- G2 0 2912"/>
              <a:gd name="G4" fmla="*/ G3 32768 32059"/>
              <a:gd name="G5" fmla="*/ G4 1 2"/>
              <a:gd name="G6" fmla="+- 21600 0 15126"/>
              <a:gd name="G7" fmla="*/ G6 2912 6079"/>
              <a:gd name="G8" fmla="+- G7 15126 0"/>
              <a:gd name="T0" fmla="*/ 15126 w 21600"/>
              <a:gd name="T1" fmla="*/ 0 h 21600"/>
              <a:gd name="T2" fmla="*/ 15126 w 21600"/>
              <a:gd name="T3" fmla="*/ 12158 h 21600"/>
              <a:gd name="T4" fmla="*/ 3237 w 21600"/>
              <a:gd name="T5" fmla="*/ 21600 h 21600"/>
              <a:gd name="T6" fmla="*/ 21600 w 21600"/>
              <a:gd name="T7" fmla="*/ 6079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G1 h 21600"/>
              <a:gd name="T14" fmla="*/ G8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close/>
              </a:path>
            </a:pathLst>
          </a:custGeom>
          <a:gradFill rotWithShape="1">
            <a:gsLst>
              <a:gs pos="0">
                <a:srgbClr val="FF0000"/>
              </a:gs>
              <a:gs pos="100000">
                <a:srgbClr val="FF0000">
                  <a:gamma/>
                  <a:shade val="0"/>
                  <a:invGamma/>
                  <a:alpha val="0"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</p:spTree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AutoShape 22"/>
          <p:cNvSpPr>
            <a:spLocks noChangeArrowheads="1"/>
          </p:cNvSpPr>
          <p:nvPr/>
        </p:nvSpPr>
        <p:spPr bwMode="auto">
          <a:xfrm>
            <a:off x="4659376" y="286956"/>
            <a:ext cx="2439416" cy="4576873"/>
          </a:xfrm>
          <a:prstGeom prst="can">
            <a:avLst>
              <a:gd name="adj" fmla="val 0"/>
            </a:avLst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de-DE" b="1"/>
          </a:p>
        </p:txBody>
      </p:sp>
      <p:sp>
        <p:nvSpPr>
          <p:cNvPr id="59" name="AutoShape 22"/>
          <p:cNvSpPr>
            <a:spLocks noChangeArrowheads="1"/>
          </p:cNvSpPr>
          <p:nvPr/>
        </p:nvSpPr>
        <p:spPr bwMode="auto">
          <a:xfrm>
            <a:off x="4897121" y="437745"/>
            <a:ext cx="1988311" cy="4270442"/>
          </a:xfrm>
          <a:prstGeom prst="can">
            <a:avLst>
              <a:gd name="adj" fmla="val 14146"/>
            </a:avLst>
          </a:prstGeom>
          <a:gradFill flip="none" rotWithShape="1">
            <a:gsLst>
              <a:gs pos="0">
                <a:srgbClr val="990099"/>
              </a:gs>
              <a:gs pos="50000">
                <a:schemeClr val="bg1"/>
              </a:gs>
              <a:gs pos="100000">
                <a:srgbClr val="990099"/>
              </a:gs>
            </a:gsLst>
            <a:lin ang="0" scaled="1"/>
            <a:tileRect/>
          </a:gradFill>
          <a:ln w="9525">
            <a:solidFill>
              <a:srgbClr val="7030A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de-DE" b="1"/>
          </a:p>
        </p:txBody>
      </p:sp>
      <p:sp>
        <p:nvSpPr>
          <p:cNvPr id="64" name="AutoShape 22"/>
          <p:cNvSpPr>
            <a:spLocks noChangeArrowheads="1"/>
          </p:cNvSpPr>
          <p:nvPr/>
        </p:nvSpPr>
        <p:spPr bwMode="auto">
          <a:xfrm>
            <a:off x="4900036" y="435766"/>
            <a:ext cx="1988311" cy="2283683"/>
          </a:xfrm>
          <a:prstGeom prst="can">
            <a:avLst>
              <a:gd name="adj" fmla="val 14146"/>
            </a:avLst>
          </a:prstGeom>
          <a:gradFill flip="none" rotWithShape="1">
            <a:gsLst>
              <a:gs pos="0">
                <a:srgbClr val="990099"/>
              </a:gs>
              <a:gs pos="50000">
                <a:schemeClr val="bg1"/>
              </a:gs>
              <a:gs pos="100000">
                <a:srgbClr val="990099"/>
              </a:gs>
            </a:gsLst>
            <a:lin ang="0" scaled="1"/>
            <a:tileRect/>
          </a:gradFill>
          <a:ln w="9525">
            <a:solidFill>
              <a:srgbClr val="7030A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de-DE" b="1"/>
          </a:p>
        </p:txBody>
      </p:sp>
      <p:sp>
        <p:nvSpPr>
          <p:cNvPr id="66" name="AutoShape 22"/>
          <p:cNvSpPr>
            <a:spLocks noChangeArrowheads="1"/>
          </p:cNvSpPr>
          <p:nvPr/>
        </p:nvSpPr>
        <p:spPr bwMode="auto">
          <a:xfrm>
            <a:off x="4898057" y="433788"/>
            <a:ext cx="1988311" cy="2238160"/>
          </a:xfrm>
          <a:prstGeom prst="can">
            <a:avLst>
              <a:gd name="adj" fmla="val 14146"/>
            </a:avLst>
          </a:prstGeom>
          <a:gradFill flip="none" rotWithShape="1">
            <a:gsLst>
              <a:gs pos="0">
                <a:srgbClr val="990099"/>
              </a:gs>
              <a:gs pos="50000">
                <a:schemeClr val="bg1"/>
              </a:gs>
              <a:gs pos="100000">
                <a:srgbClr val="990099"/>
              </a:gs>
            </a:gsLst>
            <a:lin ang="0" scaled="1"/>
            <a:tileRect/>
          </a:gradFill>
          <a:ln w="9525">
            <a:solidFill>
              <a:srgbClr val="7030A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de-DE" b="1"/>
          </a:p>
        </p:txBody>
      </p:sp>
      <p:sp>
        <p:nvSpPr>
          <p:cNvPr id="153" name="Flussdiagramm: Manuelle Verarbeitung 152"/>
          <p:cNvSpPr/>
          <p:nvPr/>
        </p:nvSpPr>
        <p:spPr>
          <a:xfrm rot="16200000">
            <a:off x="2590800" y="3068233"/>
            <a:ext cx="655320" cy="448056"/>
          </a:xfrm>
          <a:prstGeom prst="flowChartManualOperation">
            <a:avLst/>
          </a:prstGeom>
          <a:gradFill>
            <a:gsLst>
              <a:gs pos="0">
                <a:srgbClr val="C0C0C0"/>
              </a:gs>
              <a:gs pos="100000">
                <a:srgbClr val="C0C0C0">
                  <a:gamma/>
                  <a:shade val="3922"/>
                  <a:invGamma/>
                  <a:alpha val="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4" name="Flussdiagramm: Manuelle Verarbeitung 153"/>
          <p:cNvSpPr/>
          <p:nvPr/>
        </p:nvSpPr>
        <p:spPr>
          <a:xfrm rot="16200000">
            <a:off x="2578608" y="4162465"/>
            <a:ext cx="655320" cy="448056"/>
          </a:xfrm>
          <a:prstGeom prst="flowChartManualOperation">
            <a:avLst/>
          </a:prstGeom>
          <a:gradFill>
            <a:gsLst>
              <a:gs pos="0">
                <a:srgbClr val="C0C0C0"/>
              </a:gs>
              <a:gs pos="100000">
                <a:srgbClr val="C0C0C0">
                  <a:gamma/>
                  <a:shade val="3922"/>
                  <a:invGamma/>
                  <a:alpha val="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9" name="Flussdiagramm: Manuelle Verarbeitung 148"/>
          <p:cNvSpPr/>
          <p:nvPr/>
        </p:nvSpPr>
        <p:spPr>
          <a:xfrm rot="16200000">
            <a:off x="2558860" y="1262164"/>
            <a:ext cx="704672" cy="448056"/>
          </a:xfrm>
          <a:prstGeom prst="flowChartManualOperation">
            <a:avLst/>
          </a:prstGeom>
          <a:gradFill>
            <a:gsLst>
              <a:gs pos="0">
                <a:srgbClr val="C0C0C0"/>
              </a:gs>
              <a:gs pos="100000">
                <a:srgbClr val="C0C0C0">
                  <a:gamma/>
                  <a:shade val="3922"/>
                  <a:invGamma/>
                  <a:alpha val="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9" name="AutoShape 22"/>
          <p:cNvSpPr>
            <a:spLocks noChangeArrowheads="1"/>
          </p:cNvSpPr>
          <p:nvPr/>
        </p:nvSpPr>
        <p:spPr bwMode="auto">
          <a:xfrm>
            <a:off x="251968" y="3946501"/>
            <a:ext cx="2439416" cy="917004"/>
          </a:xfrm>
          <a:prstGeom prst="can">
            <a:avLst>
              <a:gd name="adj" fmla="val 0"/>
            </a:avLst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de-DE" b="1"/>
          </a:p>
        </p:txBody>
      </p:sp>
      <p:sp>
        <p:nvSpPr>
          <p:cNvPr id="61" name="AutoShape 22"/>
          <p:cNvSpPr>
            <a:spLocks noChangeArrowheads="1"/>
          </p:cNvSpPr>
          <p:nvPr/>
        </p:nvSpPr>
        <p:spPr bwMode="auto">
          <a:xfrm>
            <a:off x="255016" y="2824837"/>
            <a:ext cx="2439416" cy="917004"/>
          </a:xfrm>
          <a:prstGeom prst="can">
            <a:avLst>
              <a:gd name="adj" fmla="val 0"/>
            </a:avLst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de-DE" b="1"/>
          </a:p>
        </p:txBody>
      </p:sp>
      <p:sp>
        <p:nvSpPr>
          <p:cNvPr id="51" name="AutoShape 22"/>
          <p:cNvSpPr>
            <a:spLocks noChangeArrowheads="1"/>
          </p:cNvSpPr>
          <p:nvPr/>
        </p:nvSpPr>
        <p:spPr bwMode="auto">
          <a:xfrm>
            <a:off x="250224" y="293052"/>
            <a:ext cx="2439416" cy="2333416"/>
          </a:xfrm>
          <a:prstGeom prst="can">
            <a:avLst>
              <a:gd name="adj" fmla="val 0"/>
            </a:avLst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de-DE" b="1"/>
          </a:p>
        </p:txBody>
      </p:sp>
      <p:sp>
        <p:nvSpPr>
          <p:cNvPr id="273414" name="AutoShape 6"/>
          <p:cNvSpPr>
            <a:spLocks noChangeArrowheads="1"/>
          </p:cNvSpPr>
          <p:nvPr/>
        </p:nvSpPr>
        <p:spPr bwMode="auto">
          <a:xfrm rot="5400000">
            <a:off x="3280029" y="511905"/>
            <a:ext cx="798354" cy="1963452"/>
          </a:xfrm>
          <a:prstGeom prst="upArrow">
            <a:avLst>
              <a:gd name="adj1" fmla="val 56537"/>
              <a:gd name="adj2" fmla="val 56190"/>
            </a:avLst>
          </a:prstGeom>
          <a:gradFill rotWithShape="1">
            <a:gsLst>
              <a:gs pos="0">
                <a:srgbClr val="C0C0C0"/>
              </a:gs>
              <a:gs pos="100000">
                <a:srgbClr val="C0C0C0">
                  <a:gamma/>
                  <a:shade val="3922"/>
                  <a:invGamma/>
                  <a:alpha val="0"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vert="vert270" wrap="none" anchor="ctr"/>
          <a:lstStyle/>
          <a:p>
            <a:pPr algn="ctr"/>
            <a:r>
              <a:rPr lang="de-DE" sz="2800" b="1"/>
              <a:t>Sp</a:t>
            </a:r>
            <a:r>
              <a:rPr lang="de-DE" b="1"/>
              <a:t>ecim</a:t>
            </a:r>
            <a:r>
              <a:rPr lang="de-DE"/>
              <a:t>e</a:t>
            </a:r>
            <a:r>
              <a:rPr lang="de-DE" sz="1400"/>
              <a:t>n data</a:t>
            </a:r>
            <a:endParaRPr lang="de-DE"/>
          </a:p>
        </p:txBody>
      </p:sp>
      <p:sp>
        <p:nvSpPr>
          <p:cNvPr id="273431" name="WordArt 23"/>
          <p:cNvSpPr>
            <a:spLocks noChangeArrowheads="1" noChangeShapeType="1" noTextEdit="1"/>
          </p:cNvSpPr>
          <p:nvPr/>
        </p:nvSpPr>
        <p:spPr bwMode="auto">
          <a:xfrm>
            <a:off x="4992624" y="719294"/>
            <a:ext cx="1883664" cy="317500"/>
          </a:xfrm>
          <a:prstGeom prst="rect">
            <a:avLst/>
          </a:prstGeom>
        </p:spPr>
        <p:txBody>
          <a:bodyPr wrap="none" fromWordArt="1">
            <a:prstTxWarp prst="textCanDown">
              <a:avLst>
                <a:gd name="adj" fmla="val 24903"/>
              </a:avLst>
            </a:prstTxWarp>
          </a:bodyPr>
          <a:lstStyle/>
          <a:p>
            <a:pPr algn="ctr"/>
            <a:r>
              <a:rPr lang="de-DE" sz="1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ahoma"/>
                <a:ea typeface="Tahoma"/>
                <a:cs typeface="Tahoma"/>
              </a:rPr>
              <a:t> DiversityCollectionCache  </a:t>
            </a:r>
          </a:p>
        </p:txBody>
      </p:sp>
      <p:grpSp>
        <p:nvGrpSpPr>
          <p:cNvPr id="2" name="Group 43"/>
          <p:cNvGrpSpPr>
            <a:grpSpLocks/>
          </p:cNvGrpSpPr>
          <p:nvPr/>
        </p:nvGrpSpPr>
        <p:grpSpPr bwMode="auto">
          <a:xfrm>
            <a:off x="306896" y="5862574"/>
            <a:ext cx="2339975" cy="793750"/>
            <a:chOff x="249" y="2228"/>
            <a:chExt cx="1474" cy="500"/>
          </a:xfrm>
        </p:grpSpPr>
        <p:sp>
          <p:nvSpPr>
            <p:cNvPr id="47" name="AutoShape 44"/>
            <p:cNvSpPr>
              <a:spLocks noChangeArrowheads="1"/>
            </p:cNvSpPr>
            <p:nvPr/>
          </p:nvSpPr>
          <p:spPr bwMode="auto">
            <a:xfrm>
              <a:off x="249" y="2228"/>
              <a:ext cx="1474" cy="500"/>
            </a:xfrm>
            <a:prstGeom prst="can">
              <a:avLst>
                <a:gd name="adj" fmla="val 39398"/>
              </a:avLst>
            </a:prstGeom>
            <a:gradFill rotWithShape="1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de-DE" b="1"/>
            </a:p>
          </p:txBody>
        </p:sp>
        <p:sp>
          <p:nvSpPr>
            <p:cNvPr id="48" name="WordArt 45"/>
            <p:cNvSpPr>
              <a:spLocks noChangeArrowheads="1" noChangeShapeType="1" noTextEdit="1"/>
            </p:cNvSpPr>
            <p:nvPr/>
          </p:nvSpPr>
          <p:spPr bwMode="auto">
            <a:xfrm>
              <a:off x="385" y="2482"/>
              <a:ext cx="1188" cy="200"/>
            </a:xfrm>
            <a:prstGeom prst="rect">
              <a:avLst/>
            </a:prstGeom>
          </p:spPr>
          <p:txBody>
            <a:bodyPr wrap="none" fromWordArt="1">
              <a:prstTxWarp prst="textCanDown">
                <a:avLst>
                  <a:gd name="adj" fmla="val 24903"/>
                </a:avLst>
              </a:prstTxWarp>
            </a:bodyPr>
            <a:lstStyle/>
            <a:p>
              <a:pPr algn="ctr"/>
              <a:r>
                <a:rPr lang="de-DE" sz="16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ahoma"/>
                  <a:ea typeface="Tahoma"/>
                  <a:cs typeface="Tahoma"/>
                </a:rPr>
                <a:t> DiversityTaxonNames </a:t>
              </a:r>
            </a:p>
          </p:txBody>
        </p:sp>
      </p:grpSp>
      <p:sp>
        <p:nvSpPr>
          <p:cNvPr id="49" name="AutoShape 22"/>
          <p:cNvSpPr>
            <a:spLocks noChangeArrowheads="1"/>
          </p:cNvSpPr>
          <p:nvPr/>
        </p:nvSpPr>
        <p:spPr bwMode="auto">
          <a:xfrm>
            <a:off x="489713" y="1243583"/>
            <a:ext cx="1988311" cy="1266153"/>
          </a:xfrm>
          <a:prstGeom prst="can">
            <a:avLst>
              <a:gd name="adj" fmla="val 20191"/>
            </a:avLst>
          </a:prstGeom>
          <a:gradFill flip="none" rotWithShape="1">
            <a:gsLst>
              <a:gs pos="0">
                <a:srgbClr val="FF9900"/>
              </a:gs>
              <a:gs pos="50000">
                <a:srgbClr val="FFC000">
                  <a:alpha val="80000"/>
                </a:srgbClr>
              </a:gs>
              <a:gs pos="100000">
                <a:srgbClr val="FF9900"/>
              </a:gs>
            </a:gsLst>
            <a:lin ang="0" scaled="1"/>
            <a:tileRect/>
          </a:gradFill>
          <a:ln w="9525">
            <a:solidFill>
              <a:srgbClr val="FF99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de-DE" b="1"/>
          </a:p>
        </p:txBody>
      </p:sp>
      <p:sp>
        <p:nvSpPr>
          <p:cNvPr id="50" name="WordArt 23"/>
          <p:cNvSpPr>
            <a:spLocks noChangeArrowheads="1" noChangeShapeType="1" noTextEdit="1"/>
          </p:cNvSpPr>
          <p:nvPr/>
        </p:nvSpPr>
        <p:spPr bwMode="auto">
          <a:xfrm>
            <a:off x="600456" y="1464374"/>
            <a:ext cx="1911096" cy="317500"/>
          </a:xfrm>
          <a:prstGeom prst="rect">
            <a:avLst/>
          </a:prstGeom>
        </p:spPr>
        <p:txBody>
          <a:bodyPr wrap="none" fromWordArt="1">
            <a:prstTxWarp prst="textCanDown">
              <a:avLst>
                <a:gd name="adj" fmla="val 24903"/>
              </a:avLst>
            </a:prstTxWarp>
          </a:bodyPr>
          <a:lstStyle/>
          <a:p>
            <a:pPr algn="ctr"/>
            <a:r>
              <a:rPr lang="de-DE" sz="1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ahoma"/>
                <a:ea typeface="Tahoma"/>
                <a:cs typeface="Tahoma"/>
              </a:rPr>
              <a:t> DiversityCollection </a:t>
            </a:r>
          </a:p>
        </p:txBody>
      </p:sp>
      <p:sp>
        <p:nvSpPr>
          <p:cNvPr id="55" name="Textfeld 54"/>
          <p:cNvSpPr txBox="1"/>
          <p:nvPr/>
        </p:nvSpPr>
        <p:spPr>
          <a:xfrm>
            <a:off x="630936" y="1243584"/>
            <a:ext cx="2953512" cy="27699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perspectiveRelaxed" fov="7200000">
                <a:rot lat="18600000" lon="0" rev="0"/>
              </a:camera>
              <a:lightRig rig="threePt" dir="t"/>
            </a:scene3d>
            <a:sp3d/>
          </a:bodyPr>
          <a:lstStyle/>
          <a:p>
            <a:r>
              <a:rPr lang="de-DE" sz="1200"/>
              <a:t>Primary source of data</a:t>
            </a:r>
          </a:p>
        </p:txBody>
      </p:sp>
      <p:grpSp>
        <p:nvGrpSpPr>
          <p:cNvPr id="3" name="Gruppieren 116"/>
          <p:cNvGrpSpPr/>
          <p:nvPr/>
        </p:nvGrpSpPr>
        <p:grpSpPr>
          <a:xfrm>
            <a:off x="491885" y="454151"/>
            <a:ext cx="3250183" cy="632651"/>
            <a:chOff x="477521" y="1194815"/>
            <a:chExt cx="3250183" cy="632651"/>
          </a:xfrm>
        </p:grpSpPr>
        <p:sp>
          <p:nvSpPr>
            <p:cNvPr id="52" name="AutoShape 22"/>
            <p:cNvSpPr>
              <a:spLocks noChangeArrowheads="1"/>
            </p:cNvSpPr>
            <p:nvPr/>
          </p:nvSpPr>
          <p:spPr bwMode="auto">
            <a:xfrm>
              <a:off x="477521" y="1194815"/>
              <a:ext cx="1988311" cy="632651"/>
            </a:xfrm>
            <a:prstGeom prst="can">
              <a:avLst>
                <a:gd name="adj" fmla="val 39398"/>
              </a:avLst>
            </a:prstGeom>
            <a:gradFill flip="none" rotWithShape="1">
              <a:gsLst>
                <a:gs pos="0">
                  <a:srgbClr val="FF9900"/>
                </a:gs>
                <a:gs pos="50000">
                  <a:srgbClr val="FFC000">
                    <a:alpha val="80000"/>
                  </a:srgbClr>
                </a:gs>
                <a:gs pos="100000">
                  <a:srgbClr val="FF9900"/>
                </a:gs>
              </a:gsLst>
              <a:lin ang="0" scaled="1"/>
              <a:tileRect/>
            </a:gradFill>
            <a:ln w="9525">
              <a:solidFill>
                <a:srgbClr val="FF99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de-DE" b="1"/>
            </a:p>
          </p:txBody>
        </p:sp>
        <p:sp>
          <p:nvSpPr>
            <p:cNvPr id="53" name="WordArt 55"/>
            <p:cNvSpPr>
              <a:spLocks noChangeArrowheads="1" noChangeShapeType="1" noTextEdit="1"/>
            </p:cNvSpPr>
            <p:nvPr/>
          </p:nvSpPr>
          <p:spPr bwMode="auto">
            <a:xfrm>
              <a:off x="622110" y="1457389"/>
              <a:ext cx="1600200" cy="317500"/>
            </a:xfrm>
            <a:prstGeom prst="rect">
              <a:avLst/>
            </a:prstGeom>
          </p:spPr>
          <p:txBody>
            <a:bodyPr wrap="none" fromWordArt="1">
              <a:prstTxWarp prst="textCanDown">
                <a:avLst>
                  <a:gd name="adj" fmla="val 24903"/>
                </a:avLst>
              </a:prstTxWarp>
            </a:bodyPr>
            <a:lstStyle/>
            <a:p>
              <a:pPr algn="ctr"/>
              <a:r>
                <a:rPr lang="de-DE" sz="16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ahoma"/>
                  <a:ea typeface="Tahoma"/>
                  <a:cs typeface="Tahoma"/>
                </a:rPr>
                <a:t>  DiversityProjects  </a:t>
              </a:r>
            </a:p>
          </p:txBody>
        </p:sp>
        <p:sp>
          <p:nvSpPr>
            <p:cNvPr id="56" name="Textfeld 55"/>
            <p:cNvSpPr txBox="1"/>
            <p:nvPr/>
          </p:nvSpPr>
          <p:spPr>
            <a:xfrm>
              <a:off x="774192" y="1194816"/>
              <a:ext cx="295351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perspectiveRelaxed" fov="7200000">
                  <a:rot lat="18600000" lon="0" rev="0"/>
                </a:camera>
                <a:lightRig rig="threePt" dir="t"/>
              </a:scene3d>
              <a:sp3d/>
            </a:bodyPr>
            <a:lstStyle/>
            <a:p>
              <a:r>
                <a:rPr lang="de-DE" sz="1200"/>
                <a:t>Project definitions</a:t>
              </a:r>
            </a:p>
          </p:txBody>
        </p:sp>
      </p:grpSp>
      <p:grpSp>
        <p:nvGrpSpPr>
          <p:cNvPr id="4" name="Gruppieren 67"/>
          <p:cNvGrpSpPr/>
          <p:nvPr/>
        </p:nvGrpSpPr>
        <p:grpSpPr>
          <a:xfrm>
            <a:off x="464025" y="2961553"/>
            <a:ext cx="2232151" cy="638746"/>
            <a:chOff x="3190241" y="3681984"/>
            <a:chExt cx="2232151" cy="638746"/>
          </a:xfrm>
        </p:grpSpPr>
        <p:sp>
          <p:nvSpPr>
            <p:cNvPr id="54" name="AutoShape 22"/>
            <p:cNvSpPr>
              <a:spLocks noChangeArrowheads="1"/>
            </p:cNvSpPr>
            <p:nvPr/>
          </p:nvSpPr>
          <p:spPr bwMode="auto">
            <a:xfrm>
              <a:off x="3190241" y="3688079"/>
              <a:ext cx="1988311" cy="632651"/>
            </a:xfrm>
            <a:prstGeom prst="can">
              <a:avLst>
                <a:gd name="adj" fmla="val 39398"/>
              </a:avLst>
            </a:prstGeom>
            <a:gradFill flip="none" rotWithShape="1">
              <a:gsLst>
                <a:gs pos="0">
                  <a:srgbClr val="FF9900"/>
                </a:gs>
                <a:gs pos="50000">
                  <a:srgbClr val="FFC000">
                    <a:alpha val="80000"/>
                  </a:srgbClr>
                </a:gs>
                <a:gs pos="100000">
                  <a:srgbClr val="FF9900"/>
                </a:gs>
              </a:gsLst>
              <a:lin ang="0" scaled="1"/>
              <a:tileRect/>
            </a:gradFill>
            <a:ln w="9525">
              <a:solidFill>
                <a:srgbClr val="FF99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de-DE" b="1"/>
            </a:p>
          </p:txBody>
        </p:sp>
        <p:sp>
          <p:nvSpPr>
            <p:cNvPr id="57" name="Textfeld 56"/>
            <p:cNvSpPr txBox="1"/>
            <p:nvPr/>
          </p:nvSpPr>
          <p:spPr>
            <a:xfrm>
              <a:off x="3572256" y="3681984"/>
              <a:ext cx="185013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perspectiveRelaxed" fov="7200000">
                  <a:rot lat="18600000" lon="0" rev="0"/>
                </a:camera>
                <a:lightRig rig="threePt" dir="t"/>
              </a:scene3d>
              <a:sp3d/>
            </a:bodyPr>
            <a:lstStyle/>
            <a:p>
              <a:r>
                <a:rPr lang="de-DE" sz="1200"/>
                <a:t>Source for taxa</a:t>
              </a:r>
            </a:p>
          </p:txBody>
        </p:sp>
        <p:sp>
          <p:nvSpPr>
            <p:cNvPr id="58" name="WordArt 45"/>
            <p:cNvSpPr>
              <a:spLocks noChangeArrowheads="1" noChangeShapeType="1" noTextEdit="1"/>
            </p:cNvSpPr>
            <p:nvPr/>
          </p:nvSpPr>
          <p:spPr bwMode="auto">
            <a:xfrm>
              <a:off x="3278188" y="3937127"/>
              <a:ext cx="1885950" cy="317500"/>
            </a:xfrm>
            <a:prstGeom prst="rect">
              <a:avLst/>
            </a:prstGeom>
          </p:spPr>
          <p:txBody>
            <a:bodyPr wrap="none" fromWordArt="1">
              <a:prstTxWarp prst="textCanDown">
                <a:avLst>
                  <a:gd name="adj" fmla="val 24903"/>
                </a:avLst>
              </a:prstTxWarp>
            </a:bodyPr>
            <a:lstStyle/>
            <a:p>
              <a:pPr algn="ctr"/>
              <a:r>
                <a:rPr lang="de-DE" sz="16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ahoma"/>
                  <a:ea typeface="Tahoma"/>
                  <a:cs typeface="Tahoma"/>
                </a:rPr>
                <a:t> DiversityTaxonNames </a:t>
              </a:r>
            </a:p>
          </p:txBody>
        </p:sp>
      </p:grpSp>
      <p:sp>
        <p:nvSpPr>
          <p:cNvPr id="60" name="Textfeld 59"/>
          <p:cNvSpPr txBox="1"/>
          <p:nvPr/>
        </p:nvSpPr>
        <p:spPr>
          <a:xfrm>
            <a:off x="5319928" y="472824"/>
            <a:ext cx="1210056" cy="27699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perspectiveRelaxed" fov="7200000">
                <a:rot lat="18600000" lon="0" rev="0"/>
              </a:camera>
              <a:lightRig rig="threePt" dir="t"/>
            </a:scene3d>
            <a:sp3d/>
          </a:bodyPr>
          <a:lstStyle/>
          <a:p>
            <a:r>
              <a:rPr lang="de-DE" sz="1200"/>
              <a:t>Cached data</a:t>
            </a:r>
          </a:p>
        </p:txBody>
      </p:sp>
      <p:grpSp>
        <p:nvGrpSpPr>
          <p:cNvPr id="5" name="Gruppieren 68"/>
          <p:cNvGrpSpPr/>
          <p:nvPr/>
        </p:nvGrpSpPr>
        <p:grpSpPr>
          <a:xfrm>
            <a:off x="5564633" y="5870368"/>
            <a:ext cx="2232151" cy="638746"/>
            <a:chOff x="3190241" y="3681984"/>
            <a:chExt cx="2232151" cy="638746"/>
          </a:xfrm>
        </p:grpSpPr>
        <p:sp>
          <p:nvSpPr>
            <p:cNvPr id="70" name="AutoShape 22"/>
            <p:cNvSpPr>
              <a:spLocks noChangeArrowheads="1"/>
            </p:cNvSpPr>
            <p:nvPr/>
          </p:nvSpPr>
          <p:spPr bwMode="auto">
            <a:xfrm>
              <a:off x="3190241" y="3688079"/>
              <a:ext cx="1988311" cy="632651"/>
            </a:xfrm>
            <a:prstGeom prst="can">
              <a:avLst>
                <a:gd name="adj" fmla="val 39398"/>
              </a:avLst>
            </a:prstGeom>
            <a:gradFill flip="none" rotWithShape="1">
              <a:gsLst>
                <a:gs pos="0">
                  <a:srgbClr val="FF9900"/>
                </a:gs>
                <a:gs pos="50000">
                  <a:srgbClr val="FFC000">
                    <a:alpha val="80000"/>
                  </a:srgbClr>
                </a:gs>
                <a:gs pos="100000">
                  <a:srgbClr val="FF9900"/>
                </a:gs>
              </a:gsLst>
              <a:lin ang="0" scaled="1"/>
              <a:tileRect/>
            </a:gradFill>
            <a:ln w="9525">
              <a:solidFill>
                <a:srgbClr val="FF99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de-DE" b="1"/>
            </a:p>
          </p:txBody>
        </p:sp>
        <p:sp>
          <p:nvSpPr>
            <p:cNvPr id="71" name="Textfeld 70"/>
            <p:cNvSpPr txBox="1"/>
            <p:nvPr/>
          </p:nvSpPr>
          <p:spPr>
            <a:xfrm>
              <a:off x="3572256" y="3681984"/>
              <a:ext cx="185013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perspectiveRelaxed" fov="7200000">
                  <a:rot lat="18600000" lon="0" rev="0"/>
                </a:camera>
                <a:lightRig rig="threePt" dir="t"/>
              </a:scene3d>
              <a:sp3d/>
            </a:bodyPr>
            <a:lstStyle/>
            <a:p>
              <a:r>
                <a:rPr lang="de-DE" sz="1200"/>
                <a:t>Source for taxa</a:t>
              </a:r>
            </a:p>
          </p:txBody>
        </p:sp>
        <p:sp>
          <p:nvSpPr>
            <p:cNvPr id="72" name="WordArt 45"/>
            <p:cNvSpPr>
              <a:spLocks noChangeArrowheads="1" noChangeShapeType="1" noTextEdit="1"/>
            </p:cNvSpPr>
            <p:nvPr/>
          </p:nvSpPr>
          <p:spPr bwMode="auto">
            <a:xfrm>
              <a:off x="3278188" y="3937127"/>
              <a:ext cx="1885950" cy="317500"/>
            </a:xfrm>
            <a:prstGeom prst="rect">
              <a:avLst/>
            </a:prstGeom>
          </p:spPr>
          <p:txBody>
            <a:bodyPr wrap="none" fromWordArt="1">
              <a:prstTxWarp prst="textCanDown">
                <a:avLst>
                  <a:gd name="adj" fmla="val 24903"/>
                </a:avLst>
              </a:prstTxWarp>
            </a:bodyPr>
            <a:lstStyle/>
            <a:p>
              <a:pPr algn="ctr"/>
              <a:r>
                <a:rPr lang="de-DE" sz="16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ahoma"/>
                  <a:ea typeface="Tahoma"/>
                  <a:cs typeface="Tahoma"/>
                </a:rPr>
                <a:t> DiversityTaxonNames </a:t>
              </a:r>
            </a:p>
          </p:txBody>
        </p:sp>
      </p:grpSp>
      <p:grpSp>
        <p:nvGrpSpPr>
          <p:cNvPr id="6" name="Gruppieren 72"/>
          <p:cNvGrpSpPr/>
          <p:nvPr/>
        </p:nvGrpSpPr>
        <p:grpSpPr>
          <a:xfrm>
            <a:off x="456625" y="4107601"/>
            <a:ext cx="2232151" cy="638746"/>
            <a:chOff x="3190241" y="3681984"/>
            <a:chExt cx="2232151" cy="638746"/>
          </a:xfrm>
        </p:grpSpPr>
        <p:sp>
          <p:nvSpPr>
            <p:cNvPr id="74" name="AutoShape 22"/>
            <p:cNvSpPr>
              <a:spLocks noChangeArrowheads="1"/>
            </p:cNvSpPr>
            <p:nvPr/>
          </p:nvSpPr>
          <p:spPr bwMode="auto">
            <a:xfrm>
              <a:off x="3190241" y="3688079"/>
              <a:ext cx="1988311" cy="632651"/>
            </a:xfrm>
            <a:prstGeom prst="can">
              <a:avLst>
                <a:gd name="adj" fmla="val 39398"/>
              </a:avLst>
            </a:prstGeom>
            <a:gradFill flip="none" rotWithShape="1">
              <a:gsLst>
                <a:gs pos="0">
                  <a:srgbClr val="FF9900"/>
                </a:gs>
                <a:gs pos="50000">
                  <a:srgbClr val="FFC000">
                    <a:alpha val="80000"/>
                  </a:srgbClr>
                </a:gs>
                <a:gs pos="100000">
                  <a:srgbClr val="FF9900"/>
                </a:gs>
              </a:gsLst>
              <a:lin ang="0" scaled="1"/>
              <a:tileRect/>
            </a:gradFill>
            <a:ln w="9525">
              <a:solidFill>
                <a:srgbClr val="FF99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de-DE" b="1"/>
            </a:p>
          </p:txBody>
        </p:sp>
        <p:sp>
          <p:nvSpPr>
            <p:cNvPr id="75" name="Textfeld 74"/>
            <p:cNvSpPr txBox="1"/>
            <p:nvPr/>
          </p:nvSpPr>
          <p:spPr>
            <a:xfrm>
              <a:off x="3572256" y="3681984"/>
              <a:ext cx="185013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perspectiveRelaxed" fov="7200000">
                  <a:rot lat="18600000" lon="0" rev="0"/>
                </a:camera>
                <a:lightRig rig="threePt" dir="t"/>
              </a:scene3d>
              <a:sp3d/>
            </a:bodyPr>
            <a:lstStyle/>
            <a:p>
              <a:r>
                <a:rPr lang="de-DE" sz="1200"/>
                <a:t>Source for taxa</a:t>
              </a:r>
            </a:p>
          </p:txBody>
        </p:sp>
        <p:sp>
          <p:nvSpPr>
            <p:cNvPr id="76" name="WordArt 45"/>
            <p:cNvSpPr>
              <a:spLocks noChangeArrowheads="1" noChangeShapeType="1" noTextEdit="1"/>
            </p:cNvSpPr>
            <p:nvPr/>
          </p:nvSpPr>
          <p:spPr bwMode="auto">
            <a:xfrm>
              <a:off x="3278188" y="3937127"/>
              <a:ext cx="1885950" cy="317500"/>
            </a:xfrm>
            <a:prstGeom prst="rect">
              <a:avLst/>
            </a:prstGeom>
          </p:spPr>
          <p:txBody>
            <a:bodyPr wrap="none" fromWordArt="1">
              <a:prstTxWarp prst="textCanDown">
                <a:avLst>
                  <a:gd name="adj" fmla="val 24903"/>
                </a:avLst>
              </a:prstTxWarp>
            </a:bodyPr>
            <a:lstStyle/>
            <a:p>
              <a:pPr algn="ctr"/>
              <a:r>
                <a:rPr lang="de-DE" sz="16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ahoma"/>
                  <a:ea typeface="Tahoma"/>
                  <a:cs typeface="Tahoma"/>
                </a:rPr>
                <a:t> DiversityTaxonNames </a:t>
              </a:r>
            </a:p>
          </p:txBody>
        </p:sp>
      </p:grpSp>
      <p:sp>
        <p:nvSpPr>
          <p:cNvPr id="78" name="AutoShape 21"/>
          <p:cNvSpPr>
            <a:spLocks noChangeArrowheads="1"/>
          </p:cNvSpPr>
          <p:nvPr/>
        </p:nvSpPr>
        <p:spPr bwMode="auto">
          <a:xfrm rot="16200000">
            <a:off x="3563304" y="5643736"/>
            <a:ext cx="360362" cy="1052512"/>
          </a:xfrm>
          <a:prstGeom prst="downArrow">
            <a:avLst>
              <a:gd name="adj1" fmla="val 50000"/>
              <a:gd name="adj2" fmla="val 73018"/>
            </a:avLst>
          </a:prstGeom>
          <a:gradFill rotWithShape="1">
            <a:gsLst>
              <a:gs pos="0">
                <a:schemeClr val="accent2">
                  <a:gamma/>
                  <a:tint val="13725"/>
                  <a:invGamma/>
                  <a:alpha val="41000"/>
                </a:schemeClr>
              </a:gs>
              <a:gs pos="100000">
                <a:schemeClr val="accent2">
                  <a:alpha val="94000"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80" name="AutoShape 6"/>
          <p:cNvSpPr>
            <a:spLocks noChangeArrowheads="1"/>
          </p:cNvSpPr>
          <p:nvPr/>
        </p:nvSpPr>
        <p:spPr bwMode="auto">
          <a:xfrm rot="5400000">
            <a:off x="3421761" y="-202851"/>
            <a:ext cx="508794" cy="1963452"/>
          </a:xfrm>
          <a:prstGeom prst="upArrow">
            <a:avLst>
              <a:gd name="adj1" fmla="val 56537"/>
              <a:gd name="adj2" fmla="val 56190"/>
            </a:avLst>
          </a:prstGeom>
          <a:gradFill rotWithShape="1">
            <a:gsLst>
              <a:gs pos="0">
                <a:srgbClr val="C0C0C0"/>
              </a:gs>
              <a:gs pos="100000">
                <a:srgbClr val="C0C0C0">
                  <a:gamma/>
                  <a:shade val="3922"/>
                  <a:invGamma/>
                  <a:alpha val="0"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vert="vert270" wrap="none" anchor="ctr"/>
          <a:lstStyle/>
          <a:p>
            <a:pPr algn="ctr"/>
            <a:r>
              <a:rPr lang="de-DE" sz="1400"/>
              <a:t>Metadata</a:t>
            </a:r>
            <a:endParaRPr lang="de-DE"/>
          </a:p>
        </p:txBody>
      </p:sp>
      <p:sp>
        <p:nvSpPr>
          <p:cNvPr id="81" name="AutoShape 6"/>
          <p:cNvSpPr>
            <a:spLocks noChangeArrowheads="1"/>
          </p:cNvSpPr>
          <p:nvPr/>
        </p:nvSpPr>
        <p:spPr bwMode="auto">
          <a:xfrm rot="5400000">
            <a:off x="3267837" y="2312170"/>
            <a:ext cx="798354" cy="1963452"/>
          </a:xfrm>
          <a:prstGeom prst="upArrow">
            <a:avLst>
              <a:gd name="adj1" fmla="val 56537"/>
              <a:gd name="adj2" fmla="val 56190"/>
            </a:avLst>
          </a:prstGeom>
          <a:gradFill rotWithShape="1">
            <a:gsLst>
              <a:gs pos="0">
                <a:srgbClr val="C0C0C0"/>
              </a:gs>
              <a:gs pos="100000">
                <a:srgbClr val="C0C0C0">
                  <a:gamma/>
                  <a:shade val="3922"/>
                  <a:invGamma/>
                  <a:alpha val="0"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vert="vert270" wrap="none" anchor="ctr"/>
          <a:lstStyle/>
          <a:p>
            <a:pPr algn="ctr"/>
            <a:r>
              <a:rPr lang="de-DE"/>
              <a:t>Taxon data</a:t>
            </a:r>
          </a:p>
        </p:txBody>
      </p:sp>
      <p:sp>
        <p:nvSpPr>
          <p:cNvPr id="82" name="AutoShape 6"/>
          <p:cNvSpPr>
            <a:spLocks noChangeArrowheads="1"/>
          </p:cNvSpPr>
          <p:nvPr/>
        </p:nvSpPr>
        <p:spPr bwMode="auto">
          <a:xfrm rot="5400000">
            <a:off x="3264789" y="3406402"/>
            <a:ext cx="798354" cy="1963452"/>
          </a:xfrm>
          <a:prstGeom prst="upArrow">
            <a:avLst>
              <a:gd name="adj1" fmla="val 56537"/>
              <a:gd name="adj2" fmla="val 56190"/>
            </a:avLst>
          </a:prstGeom>
          <a:gradFill rotWithShape="1">
            <a:gsLst>
              <a:gs pos="0">
                <a:srgbClr val="C0C0C0"/>
              </a:gs>
              <a:gs pos="100000">
                <a:srgbClr val="C0C0C0">
                  <a:gamma/>
                  <a:shade val="3922"/>
                  <a:invGamma/>
                  <a:alpha val="0"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vert="vert270" wrap="none" anchor="ctr"/>
          <a:lstStyle/>
          <a:p>
            <a:pPr algn="ctr"/>
            <a:r>
              <a:rPr lang="de-DE"/>
              <a:t>Taxon data</a:t>
            </a:r>
          </a:p>
        </p:txBody>
      </p:sp>
      <p:sp>
        <p:nvSpPr>
          <p:cNvPr id="83" name="Rechteck 82"/>
          <p:cNvSpPr/>
          <p:nvPr/>
        </p:nvSpPr>
        <p:spPr>
          <a:xfrm>
            <a:off x="5070764" y="3752603"/>
            <a:ext cx="1674420" cy="42814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>
                <a:solidFill>
                  <a:schemeClr val="tx1"/>
                </a:solidFill>
              </a:rPr>
              <a:t>Sources for taxa</a:t>
            </a:r>
          </a:p>
          <a:p>
            <a:pPr algn="ctr"/>
            <a:r>
              <a:rPr lang="de-DE" sz="1100">
                <a:solidFill>
                  <a:schemeClr val="tx1"/>
                </a:solidFill>
              </a:rPr>
              <a:t>&amp; sequence of retrieval</a:t>
            </a:r>
          </a:p>
        </p:txBody>
      </p:sp>
      <p:cxnSp>
        <p:nvCxnSpPr>
          <p:cNvPr id="85" name="Gekrümmte Verbindung 84"/>
          <p:cNvCxnSpPr>
            <a:stCxn id="83" idx="1"/>
            <a:endCxn id="74" idx="4"/>
          </p:cNvCxnSpPr>
          <p:nvPr/>
        </p:nvCxnSpPr>
        <p:spPr>
          <a:xfrm rot="10800000" flipV="1">
            <a:off x="2444936" y="3966678"/>
            <a:ext cx="2625828" cy="463344"/>
          </a:xfrm>
          <a:prstGeom prst="curvedConnector3">
            <a:avLst>
              <a:gd name="adj1" fmla="val 79396"/>
            </a:avLst>
          </a:prstGeom>
          <a:ln w="25400">
            <a:solidFill>
              <a:srgbClr val="C0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Gekrümmte Verbindung 84"/>
          <p:cNvCxnSpPr>
            <a:stCxn id="83" idx="1"/>
            <a:endCxn id="58" idx="3"/>
          </p:cNvCxnSpPr>
          <p:nvPr/>
        </p:nvCxnSpPr>
        <p:spPr>
          <a:xfrm rot="10800000">
            <a:off x="2437922" y="3375446"/>
            <a:ext cx="2632842" cy="591232"/>
          </a:xfrm>
          <a:prstGeom prst="curvedConnector3">
            <a:avLst>
              <a:gd name="adj1" fmla="val 77964"/>
            </a:avLst>
          </a:prstGeom>
          <a:ln w="25400">
            <a:solidFill>
              <a:srgbClr val="C0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3" name="Rechteck 112"/>
          <p:cNvSpPr/>
          <p:nvPr/>
        </p:nvSpPr>
        <p:spPr>
          <a:xfrm>
            <a:off x="5162385" y="2790701"/>
            <a:ext cx="1535297" cy="7837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>
                <a:solidFill>
                  <a:schemeClr val="tx1"/>
                </a:solidFill>
              </a:rPr>
              <a:t>Restrictions to:</a:t>
            </a:r>
          </a:p>
          <a:p>
            <a:pPr algn="ctr"/>
            <a:r>
              <a:rPr lang="de-DE" sz="1100">
                <a:solidFill>
                  <a:schemeClr val="tx1"/>
                </a:solidFill>
              </a:rPr>
              <a:t>Taxonomoc groups</a:t>
            </a:r>
          </a:p>
          <a:p>
            <a:pPr algn="ctr"/>
            <a:r>
              <a:rPr lang="de-DE" sz="1100">
                <a:solidFill>
                  <a:schemeClr val="tx1"/>
                </a:solidFill>
              </a:rPr>
              <a:t>Material categories</a:t>
            </a:r>
          </a:p>
          <a:p>
            <a:pPr algn="ctr"/>
            <a:r>
              <a:rPr lang="de-DE" sz="1100">
                <a:solidFill>
                  <a:schemeClr val="tx1"/>
                </a:solidFill>
              </a:rPr>
              <a:t>Localisations</a:t>
            </a:r>
          </a:p>
        </p:txBody>
      </p:sp>
      <p:cxnSp>
        <p:nvCxnSpPr>
          <p:cNvPr id="114" name="Gekrümmte Verbindung 84"/>
          <p:cNvCxnSpPr>
            <a:stCxn id="113" idx="1"/>
            <a:endCxn id="139" idx="2"/>
          </p:cNvCxnSpPr>
          <p:nvPr/>
        </p:nvCxnSpPr>
        <p:spPr>
          <a:xfrm rot="10800000">
            <a:off x="3863439" y="1920241"/>
            <a:ext cx="1298947" cy="1262347"/>
          </a:xfrm>
          <a:prstGeom prst="curvedConnector2">
            <a:avLst/>
          </a:prstGeom>
          <a:ln w="25400">
            <a:solidFill>
              <a:srgbClr val="C0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9" name="Rechteck 138"/>
          <p:cNvSpPr/>
          <p:nvPr/>
        </p:nvSpPr>
        <p:spPr>
          <a:xfrm>
            <a:off x="3726278" y="1115568"/>
            <a:ext cx="274320" cy="804672"/>
          </a:xfrm>
          <a:prstGeom prst="rect">
            <a:avLst/>
          </a:prstGeom>
          <a:solidFill>
            <a:schemeClr val="accent1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2" name="Rechteck 61"/>
          <p:cNvSpPr/>
          <p:nvPr/>
        </p:nvSpPr>
        <p:spPr>
          <a:xfrm>
            <a:off x="812972" y="1805049"/>
            <a:ext cx="1344168" cy="62939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>
                <a:solidFill>
                  <a:schemeClr val="tx1"/>
                </a:solidFill>
              </a:rPr>
              <a:t>Project selection</a:t>
            </a:r>
          </a:p>
          <a:p>
            <a:pPr algn="ctr"/>
            <a:r>
              <a:rPr lang="de-DE" sz="1100">
                <a:solidFill>
                  <a:schemeClr val="tx1"/>
                </a:solidFill>
              </a:rPr>
              <a:t>Data withholding</a:t>
            </a:r>
          </a:p>
          <a:p>
            <a:pPr algn="ctr"/>
            <a:r>
              <a:rPr lang="de-DE" sz="1100">
                <a:solidFill>
                  <a:schemeClr val="tx1"/>
                </a:solidFill>
              </a:rPr>
              <a:t>Embargos</a:t>
            </a:r>
          </a:p>
        </p:txBody>
      </p:sp>
      <p:sp>
        <p:nvSpPr>
          <p:cNvPr id="63" name="Rechteck 62"/>
          <p:cNvSpPr/>
          <p:nvPr/>
        </p:nvSpPr>
        <p:spPr>
          <a:xfrm>
            <a:off x="2935095" y="1102597"/>
            <a:ext cx="274320" cy="804672"/>
          </a:xfrm>
          <a:prstGeom prst="rect">
            <a:avLst/>
          </a:prstGeom>
          <a:solidFill>
            <a:schemeClr val="accent1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65" name="Gekrümmte Verbindung 84"/>
          <p:cNvCxnSpPr>
            <a:stCxn id="62" idx="3"/>
            <a:endCxn id="63" idx="2"/>
          </p:cNvCxnSpPr>
          <p:nvPr/>
        </p:nvCxnSpPr>
        <p:spPr>
          <a:xfrm flipV="1">
            <a:off x="2157140" y="1907269"/>
            <a:ext cx="915115" cy="212477"/>
          </a:xfrm>
          <a:prstGeom prst="curvedConnector2">
            <a:avLst/>
          </a:prstGeom>
          <a:ln w="25400">
            <a:solidFill>
              <a:srgbClr val="C0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Gekrümmte Verbindung 84"/>
          <p:cNvCxnSpPr>
            <a:stCxn id="49" idx="2"/>
            <a:endCxn id="56" idx="1"/>
          </p:cNvCxnSpPr>
          <p:nvPr/>
        </p:nvCxnSpPr>
        <p:spPr>
          <a:xfrm rot="10800000" flipH="1">
            <a:off x="489712" y="592652"/>
            <a:ext cx="298843" cy="1284008"/>
          </a:xfrm>
          <a:prstGeom prst="curvedConnector3">
            <a:avLst>
              <a:gd name="adj1" fmla="val -76495"/>
            </a:avLst>
          </a:prstGeom>
          <a:ln w="25400">
            <a:solidFill>
              <a:srgbClr val="C0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Flussdiagramm: Zentralspeicher 88"/>
          <p:cNvSpPr/>
          <p:nvPr/>
        </p:nvSpPr>
        <p:spPr>
          <a:xfrm>
            <a:off x="5454869" y="4255386"/>
            <a:ext cx="813183" cy="347241"/>
          </a:xfrm>
          <a:prstGeom prst="flowChartInternalStorage">
            <a:avLst/>
          </a:prstGeom>
          <a:solidFill>
            <a:schemeClr val="bg1"/>
          </a:solidFill>
          <a:ln w="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800">
                <a:solidFill>
                  <a:schemeClr val="tx1"/>
                </a:solidFill>
              </a:rPr>
              <a:t>Taxon</a:t>
            </a:r>
          </a:p>
          <a:p>
            <a:pPr algn="ctr"/>
            <a:r>
              <a:rPr lang="de-DE" sz="800">
                <a:solidFill>
                  <a:schemeClr val="tx1"/>
                </a:solidFill>
              </a:rPr>
              <a:t>Synonymy</a:t>
            </a:r>
          </a:p>
        </p:txBody>
      </p:sp>
      <p:sp>
        <p:nvSpPr>
          <p:cNvPr id="91" name="Flussdiagramm: Zentralspeicher 90"/>
          <p:cNvSpPr/>
          <p:nvPr/>
        </p:nvSpPr>
        <p:spPr>
          <a:xfrm>
            <a:off x="5405074" y="1193111"/>
            <a:ext cx="857553" cy="347241"/>
          </a:xfrm>
          <a:prstGeom prst="flowChartInternalStorage">
            <a:avLst/>
          </a:prstGeom>
          <a:solidFill>
            <a:schemeClr val="bg1"/>
          </a:solidFill>
          <a:ln w="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800">
                <a:solidFill>
                  <a:schemeClr val="tx1"/>
                </a:solidFill>
              </a:rPr>
              <a:t>Copies of original data</a:t>
            </a:r>
          </a:p>
        </p:txBody>
      </p:sp>
      <p:sp>
        <p:nvSpPr>
          <p:cNvPr id="92" name="Flussdiagramm: Zentralspeicher 91"/>
          <p:cNvSpPr/>
          <p:nvPr/>
        </p:nvSpPr>
        <p:spPr>
          <a:xfrm>
            <a:off x="5213489" y="1340760"/>
            <a:ext cx="857553" cy="347241"/>
          </a:xfrm>
          <a:prstGeom prst="flowChartInternalStorage">
            <a:avLst/>
          </a:prstGeom>
          <a:solidFill>
            <a:schemeClr val="bg1"/>
          </a:solidFill>
          <a:ln w="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800">
                <a:solidFill>
                  <a:schemeClr val="tx1"/>
                </a:solidFill>
              </a:rPr>
              <a:t>Copies of original data</a:t>
            </a:r>
          </a:p>
        </p:txBody>
      </p:sp>
      <p:sp>
        <p:nvSpPr>
          <p:cNvPr id="94" name="Flussdiagramm: Zentralspeicher 93"/>
          <p:cNvSpPr/>
          <p:nvPr/>
        </p:nvSpPr>
        <p:spPr>
          <a:xfrm>
            <a:off x="5884700" y="2073800"/>
            <a:ext cx="857553" cy="495780"/>
          </a:xfrm>
          <a:prstGeom prst="flowChartInternalStorage">
            <a:avLst/>
          </a:prstGeom>
          <a:solidFill>
            <a:schemeClr val="bg1"/>
          </a:solidFill>
          <a:ln w="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800">
                <a:solidFill>
                  <a:schemeClr val="tx1"/>
                </a:solidFill>
              </a:rPr>
              <a:t>Converted data for publication</a:t>
            </a:r>
          </a:p>
        </p:txBody>
      </p:sp>
      <p:sp>
        <p:nvSpPr>
          <p:cNvPr id="405506" name="AutoShape 2" descr="https://encrypted-tbn0.gstatic.com/images?q=tbn:ANd9GcTzwTgapsANkSWQBW53szkJODzmHTb2GPManxWcCiYs9I5jusb7"/>
          <p:cNvSpPr>
            <a:spLocks noChangeAspect="1" noChangeArrowheads="1"/>
          </p:cNvSpPr>
          <p:nvPr/>
        </p:nvSpPr>
        <p:spPr bwMode="auto">
          <a:xfrm>
            <a:off x="155575" y="-1004888"/>
            <a:ext cx="2171700" cy="210502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pic>
        <p:nvPicPr>
          <p:cNvPr id="40550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16421" y="1787860"/>
            <a:ext cx="1145691" cy="11105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7" name="Gebogener Pfeil 96"/>
          <p:cNvSpPr/>
          <p:nvPr/>
        </p:nvSpPr>
        <p:spPr>
          <a:xfrm rot="16200000" flipH="1">
            <a:off x="5082939" y="880423"/>
            <a:ext cx="1692322" cy="1705970"/>
          </a:xfrm>
          <a:prstGeom prst="circularArrow">
            <a:avLst>
              <a:gd name="adj1" fmla="val 12500"/>
              <a:gd name="adj2" fmla="val 1142319"/>
              <a:gd name="adj3" fmla="val 20457681"/>
              <a:gd name="adj4" fmla="val 16219771"/>
              <a:gd name="adj5" fmla="val 125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95" name="AutoShape 6"/>
          <p:cNvSpPr>
            <a:spLocks noChangeArrowheads="1"/>
          </p:cNvSpPr>
          <p:nvPr/>
        </p:nvSpPr>
        <p:spPr bwMode="auto">
          <a:xfrm rot="5400000">
            <a:off x="6900939" y="1687172"/>
            <a:ext cx="798354" cy="1225427"/>
          </a:xfrm>
          <a:prstGeom prst="upArrow">
            <a:avLst>
              <a:gd name="adj1" fmla="val 56537"/>
              <a:gd name="adj2" fmla="val 56190"/>
            </a:avLst>
          </a:prstGeom>
          <a:gradFill rotWithShape="1">
            <a:gsLst>
              <a:gs pos="0">
                <a:srgbClr val="C0C0C0"/>
              </a:gs>
              <a:gs pos="100000">
                <a:srgbClr val="C0C0C0">
                  <a:gamma/>
                  <a:shade val="3922"/>
                  <a:invGamma/>
                  <a:alpha val="0"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vert="vert270" wrap="none" anchor="ctr"/>
          <a:lstStyle/>
          <a:p>
            <a:pPr algn="ctr"/>
            <a:endParaRPr lang="de-DE"/>
          </a:p>
        </p:txBody>
      </p:sp>
      <p:sp>
        <p:nvSpPr>
          <p:cNvPr id="93" name="Flussdiagramm: Zentralspeicher 92"/>
          <p:cNvSpPr/>
          <p:nvPr/>
        </p:nvSpPr>
        <p:spPr>
          <a:xfrm>
            <a:off x="4991100" y="1475773"/>
            <a:ext cx="895350" cy="476851"/>
          </a:xfrm>
          <a:prstGeom prst="flowChartInternalStorage">
            <a:avLst/>
          </a:prstGeom>
          <a:solidFill>
            <a:schemeClr val="bg1"/>
          </a:solidFill>
          <a:ln w="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800">
                <a:solidFill>
                  <a:schemeClr val="tx1"/>
                </a:solidFill>
              </a:rPr>
              <a:t>Copies of original data</a:t>
            </a:r>
          </a:p>
          <a:p>
            <a:pPr algn="ctr"/>
            <a:r>
              <a:rPr lang="de-DE" sz="800">
                <a:solidFill>
                  <a:schemeClr val="tx1"/>
                </a:solidFill>
              </a:rPr>
              <a:t>(+ ProjectID)</a:t>
            </a:r>
          </a:p>
        </p:txBody>
      </p:sp>
    </p:spTree>
  </p:cSld>
  <p:clrMapOvr>
    <a:masterClrMapping/>
  </p:clrMapOvr>
  <p:transition>
    <p:fade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70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677400" cy="713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AutoShape 7"/>
          <p:cNvSpPr>
            <a:spLocks noChangeArrowheads="1"/>
          </p:cNvSpPr>
          <p:nvPr/>
        </p:nvSpPr>
        <p:spPr bwMode="auto">
          <a:xfrm>
            <a:off x="5257291" y="2077386"/>
            <a:ext cx="626864" cy="713877"/>
          </a:xfrm>
          <a:custGeom>
            <a:avLst/>
            <a:gdLst>
              <a:gd name="G0" fmla="+- 15126 0 0"/>
              <a:gd name="G1" fmla="+- 2912 0 0"/>
              <a:gd name="G2" fmla="+- 12158 0 2912"/>
              <a:gd name="G3" fmla="+- G2 0 2912"/>
              <a:gd name="G4" fmla="*/ G3 32768 32059"/>
              <a:gd name="G5" fmla="*/ G4 1 2"/>
              <a:gd name="G6" fmla="+- 21600 0 15126"/>
              <a:gd name="G7" fmla="*/ G6 2912 6079"/>
              <a:gd name="G8" fmla="+- G7 15126 0"/>
              <a:gd name="T0" fmla="*/ 15126 w 21600"/>
              <a:gd name="T1" fmla="*/ 0 h 21600"/>
              <a:gd name="T2" fmla="*/ 15126 w 21600"/>
              <a:gd name="T3" fmla="*/ 12158 h 21600"/>
              <a:gd name="T4" fmla="*/ 3237 w 21600"/>
              <a:gd name="T5" fmla="*/ 21600 h 21600"/>
              <a:gd name="T6" fmla="*/ 21600 w 21600"/>
              <a:gd name="T7" fmla="*/ 6079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G1 h 21600"/>
              <a:gd name="T14" fmla="*/ G8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close/>
              </a:path>
            </a:pathLst>
          </a:custGeom>
          <a:gradFill rotWithShape="1">
            <a:gsLst>
              <a:gs pos="0">
                <a:srgbClr val="FF0000"/>
              </a:gs>
              <a:gs pos="100000">
                <a:srgbClr val="FF0000">
                  <a:gamma/>
                  <a:shade val="0"/>
                  <a:invGamma/>
                  <a:alpha val="0"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4" name="AutoShape 8"/>
          <p:cNvSpPr>
            <a:spLocks noChangeArrowheads="1"/>
          </p:cNvSpPr>
          <p:nvPr/>
        </p:nvSpPr>
        <p:spPr bwMode="auto">
          <a:xfrm rot="15480395">
            <a:off x="3265343" y="6335712"/>
            <a:ext cx="395288" cy="1044575"/>
          </a:xfrm>
          <a:prstGeom prst="upArrow">
            <a:avLst>
              <a:gd name="adj1" fmla="val 50000"/>
              <a:gd name="adj2" fmla="val 66064"/>
            </a:avLst>
          </a:prstGeom>
          <a:gradFill rotWithShape="1">
            <a:gsLst>
              <a:gs pos="0">
                <a:srgbClr val="FF0000"/>
              </a:gs>
              <a:gs pos="100000">
                <a:srgbClr val="FF0000">
                  <a:gamma/>
                  <a:shade val="43137"/>
                  <a:invGamma/>
                  <a:alpha val="0"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3950775" y="6556138"/>
            <a:ext cx="2441694" cy="369332"/>
          </a:xfrm>
          <a:prstGeom prst="rect">
            <a:avLst/>
          </a:prstGeom>
          <a:gradFill rotWithShape="1">
            <a:gsLst>
              <a:gs pos="0">
                <a:schemeClr val="bg1">
                  <a:alpha val="55000"/>
                </a:schemeClr>
              </a:gs>
              <a:gs pos="100000">
                <a:schemeClr val="bg1">
                  <a:alpha val="55000"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b="1">
                <a:solidFill>
                  <a:srgbClr val="FF0000"/>
                </a:solidFill>
              </a:rPr>
              <a:t>1</a:t>
            </a:r>
            <a:r>
              <a:rPr lang="de-DE">
                <a:solidFill>
                  <a:srgbClr val="FF0000"/>
                </a:solidFill>
              </a:rPr>
              <a:t> – set “Edit projects“</a:t>
            </a:r>
            <a:endParaRPr lang="de-DE" dirty="0">
              <a:solidFill>
                <a:srgbClr val="FF0000"/>
              </a:solidFill>
            </a:endParaRPr>
          </a:p>
        </p:txBody>
      </p:sp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251231" y="2669658"/>
            <a:ext cx="2950594" cy="369332"/>
          </a:xfrm>
          <a:prstGeom prst="rect">
            <a:avLst/>
          </a:prstGeom>
          <a:gradFill rotWithShape="1">
            <a:gsLst>
              <a:gs pos="0">
                <a:schemeClr val="bg1">
                  <a:alpha val="55000"/>
                </a:schemeClr>
              </a:gs>
              <a:gs pos="100000">
                <a:schemeClr val="bg1">
                  <a:alpha val="55000"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de-DE" b="1">
                <a:solidFill>
                  <a:srgbClr val="FF0000"/>
                </a:solidFill>
              </a:rPr>
              <a:t>3</a:t>
            </a:r>
            <a:r>
              <a:rPr lang="de-DE">
                <a:solidFill>
                  <a:srgbClr val="FF0000"/>
                </a:solidFill>
              </a:rPr>
              <a:t> – select project “Tutorial“ </a:t>
            </a:r>
            <a:endParaRPr lang="de-DE" dirty="0">
              <a:solidFill>
                <a:srgbClr val="FF0000"/>
              </a:solidFill>
            </a:endParaRPr>
          </a:p>
        </p:txBody>
      </p:sp>
      <p:sp>
        <p:nvSpPr>
          <p:cNvPr id="7" name="AutoShape 8"/>
          <p:cNvSpPr>
            <a:spLocks noChangeArrowheads="1"/>
          </p:cNvSpPr>
          <p:nvPr/>
        </p:nvSpPr>
        <p:spPr bwMode="auto">
          <a:xfrm rot="16200000">
            <a:off x="1142943" y="4411517"/>
            <a:ext cx="395288" cy="1044577"/>
          </a:xfrm>
          <a:prstGeom prst="upArrow">
            <a:avLst>
              <a:gd name="adj1" fmla="val 50000"/>
              <a:gd name="adj2" fmla="val 66064"/>
            </a:avLst>
          </a:prstGeom>
          <a:gradFill rotWithShape="1">
            <a:gsLst>
              <a:gs pos="0">
                <a:srgbClr val="FF0000"/>
              </a:gs>
              <a:gs pos="100000">
                <a:srgbClr val="FF0000">
                  <a:gamma/>
                  <a:shade val="43137"/>
                  <a:invGamma/>
                  <a:alpha val="0"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1862872" y="4742785"/>
            <a:ext cx="1774847" cy="369332"/>
          </a:xfrm>
          <a:prstGeom prst="rect">
            <a:avLst/>
          </a:prstGeom>
          <a:gradFill rotWithShape="1">
            <a:gsLst>
              <a:gs pos="0">
                <a:schemeClr val="bg1">
                  <a:alpha val="55000"/>
                </a:schemeClr>
              </a:gs>
              <a:gs pos="100000">
                <a:schemeClr val="bg1">
                  <a:alpha val="55000"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de-DE" b="1">
                <a:solidFill>
                  <a:srgbClr val="FF0000"/>
                </a:solidFill>
              </a:rPr>
              <a:t>2</a:t>
            </a:r>
            <a:r>
              <a:rPr lang="de-DE">
                <a:solidFill>
                  <a:srgbClr val="FF0000"/>
                </a:solidFill>
              </a:rPr>
              <a:t> – start search</a:t>
            </a:r>
            <a:endParaRPr lang="de-DE" dirty="0">
              <a:solidFill>
                <a:srgbClr val="FF0000"/>
              </a:solidFill>
            </a:endParaRPr>
          </a:p>
        </p:txBody>
      </p:sp>
      <p:sp>
        <p:nvSpPr>
          <p:cNvPr id="9" name="AutoShape 8"/>
          <p:cNvSpPr>
            <a:spLocks noChangeArrowheads="1"/>
          </p:cNvSpPr>
          <p:nvPr/>
        </p:nvSpPr>
        <p:spPr bwMode="auto">
          <a:xfrm rot="16200000">
            <a:off x="5059647" y="816601"/>
            <a:ext cx="395288" cy="1044577"/>
          </a:xfrm>
          <a:prstGeom prst="upArrow">
            <a:avLst>
              <a:gd name="adj1" fmla="val 50000"/>
              <a:gd name="adj2" fmla="val 66064"/>
            </a:avLst>
          </a:prstGeom>
          <a:gradFill rotWithShape="1">
            <a:gsLst>
              <a:gs pos="0">
                <a:srgbClr val="FF0000"/>
              </a:gs>
              <a:gs pos="100000">
                <a:srgbClr val="FF0000">
                  <a:gamma/>
                  <a:shade val="43137"/>
                  <a:invGamma/>
                  <a:alpha val="0"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5779575" y="1147869"/>
            <a:ext cx="3300258" cy="369332"/>
          </a:xfrm>
          <a:prstGeom prst="rect">
            <a:avLst/>
          </a:prstGeom>
          <a:gradFill rotWithShape="1">
            <a:gsLst>
              <a:gs pos="0">
                <a:schemeClr val="bg1">
                  <a:alpha val="55000"/>
                </a:schemeClr>
              </a:gs>
              <a:gs pos="100000">
                <a:schemeClr val="bg1">
                  <a:alpha val="55000"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de-DE" b="1">
                <a:solidFill>
                  <a:srgbClr val="FF0000"/>
                </a:solidFill>
              </a:rPr>
              <a:t>4</a:t>
            </a:r>
            <a:r>
              <a:rPr lang="de-DE">
                <a:solidFill>
                  <a:srgbClr val="FF0000"/>
                </a:solidFill>
              </a:rPr>
              <a:t> – select “Descriptor tree“ tab</a:t>
            </a:r>
            <a:endParaRPr lang="de-DE" dirty="0">
              <a:solidFill>
                <a:srgbClr val="FF0000"/>
              </a:solidFill>
            </a:endParaRPr>
          </a:p>
        </p:txBody>
      </p:sp>
      <p:sp>
        <p:nvSpPr>
          <p:cNvPr id="16" name="AutoShape 8"/>
          <p:cNvSpPr>
            <a:spLocks noChangeArrowheads="1"/>
          </p:cNvSpPr>
          <p:nvPr/>
        </p:nvSpPr>
        <p:spPr bwMode="auto">
          <a:xfrm>
            <a:off x="620653" y="1625081"/>
            <a:ext cx="395288" cy="1044577"/>
          </a:xfrm>
          <a:prstGeom prst="upArrow">
            <a:avLst>
              <a:gd name="adj1" fmla="val 50000"/>
              <a:gd name="adj2" fmla="val 66064"/>
            </a:avLst>
          </a:prstGeom>
          <a:gradFill rotWithShape="1">
            <a:gsLst>
              <a:gs pos="0">
                <a:srgbClr val="FF0000"/>
              </a:gs>
              <a:gs pos="100000">
                <a:srgbClr val="FF0000">
                  <a:gamma/>
                  <a:shade val="43137"/>
                  <a:invGamma/>
                  <a:alpha val="0"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17" name="Text Box 7"/>
          <p:cNvSpPr txBox="1">
            <a:spLocks noChangeArrowheads="1"/>
          </p:cNvSpPr>
          <p:nvPr/>
        </p:nvSpPr>
        <p:spPr bwMode="auto">
          <a:xfrm>
            <a:off x="4277823" y="2963301"/>
            <a:ext cx="2226940" cy="369332"/>
          </a:xfrm>
          <a:prstGeom prst="rect">
            <a:avLst/>
          </a:prstGeom>
          <a:gradFill rotWithShape="1">
            <a:gsLst>
              <a:gs pos="0">
                <a:schemeClr val="bg1">
                  <a:alpha val="55000"/>
                </a:schemeClr>
              </a:gs>
              <a:gs pos="100000">
                <a:schemeClr val="bg1">
                  <a:alpha val="55000"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de-DE" b="1">
                <a:solidFill>
                  <a:srgbClr val="FF0000"/>
                </a:solidFill>
              </a:rPr>
              <a:t>5</a:t>
            </a:r>
            <a:r>
              <a:rPr lang="de-DE">
                <a:solidFill>
                  <a:srgbClr val="FF0000"/>
                </a:solidFill>
              </a:rPr>
              <a:t> – expand all trees</a:t>
            </a:r>
            <a:endParaRPr lang="de-DE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7686733"/>
      </p:ext>
    </p:extLst>
  </p:cSld>
  <p:clrMapOvr>
    <a:masterClrMapping/>
  </p:clrMapOvr>
  <p:transition>
    <p:fade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598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6700" y="-138113"/>
            <a:ext cx="9677400" cy="7134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7"/>
          <p:cNvSpPr txBox="1">
            <a:spLocks noChangeArrowheads="1"/>
          </p:cNvSpPr>
          <p:nvPr/>
        </p:nvSpPr>
        <p:spPr bwMode="auto">
          <a:xfrm>
            <a:off x="2979176" y="2889068"/>
            <a:ext cx="2427799" cy="369332"/>
          </a:xfrm>
          <a:prstGeom prst="rect">
            <a:avLst/>
          </a:prstGeom>
          <a:gradFill rotWithShape="1">
            <a:gsLst>
              <a:gs pos="0">
                <a:schemeClr val="bg1">
                  <a:alpha val="55000"/>
                </a:schemeClr>
              </a:gs>
              <a:gs pos="100000">
                <a:schemeClr val="bg1">
                  <a:alpha val="55000"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de-DE" b="1">
                <a:solidFill>
                  <a:srgbClr val="FF0000"/>
                </a:solidFill>
              </a:rPr>
              <a:t>1</a:t>
            </a:r>
            <a:r>
              <a:rPr lang="de-DE">
                <a:solidFill>
                  <a:srgbClr val="FF0000"/>
                </a:solidFill>
              </a:rPr>
              <a:t> – select a descriptor  </a:t>
            </a:r>
            <a:endParaRPr lang="de-DE" dirty="0">
              <a:solidFill>
                <a:srgbClr val="FF0000"/>
              </a:solidFill>
            </a:endParaRPr>
          </a:p>
        </p:txBody>
      </p:sp>
      <p:sp>
        <p:nvSpPr>
          <p:cNvPr id="5" name="AutoShape 8"/>
          <p:cNvSpPr>
            <a:spLocks noChangeArrowheads="1"/>
          </p:cNvSpPr>
          <p:nvPr/>
        </p:nvSpPr>
        <p:spPr bwMode="auto">
          <a:xfrm rot="16200000">
            <a:off x="6178173" y="1856995"/>
            <a:ext cx="395288" cy="1044577"/>
          </a:xfrm>
          <a:prstGeom prst="upArrow">
            <a:avLst>
              <a:gd name="adj1" fmla="val 50000"/>
              <a:gd name="adj2" fmla="val 66064"/>
            </a:avLst>
          </a:prstGeom>
          <a:gradFill rotWithShape="1">
            <a:gsLst>
              <a:gs pos="0">
                <a:srgbClr val="FF0000"/>
              </a:gs>
              <a:gs pos="100000">
                <a:srgbClr val="FF0000">
                  <a:gamma/>
                  <a:shade val="43137"/>
                  <a:invGamma/>
                  <a:alpha val="0"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6634483" y="2181638"/>
            <a:ext cx="2226940" cy="646331"/>
          </a:xfrm>
          <a:prstGeom prst="rect">
            <a:avLst/>
          </a:prstGeom>
          <a:gradFill rotWithShape="1">
            <a:gsLst>
              <a:gs pos="0">
                <a:schemeClr val="bg1">
                  <a:alpha val="55000"/>
                </a:schemeClr>
              </a:gs>
              <a:gs pos="100000">
                <a:schemeClr val="bg1">
                  <a:alpha val="55000"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de-DE" b="1">
                <a:solidFill>
                  <a:srgbClr val="FF0000"/>
                </a:solidFill>
              </a:rPr>
              <a:t>2</a:t>
            </a:r>
            <a:r>
              <a:rPr lang="de-DE">
                <a:solidFill>
                  <a:srgbClr val="FF0000"/>
                </a:solidFill>
              </a:rPr>
              <a:t> – move it up or down within the tree</a:t>
            </a:r>
            <a:endParaRPr lang="de-DE" dirty="0">
              <a:solidFill>
                <a:srgbClr val="FF0000"/>
              </a:solidFill>
            </a:endParaRPr>
          </a:p>
        </p:txBody>
      </p:sp>
      <p:sp>
        <p:nvSpPr>
          <p:cNvPr id="7" name="AutoShape 7"/>
          <p:cNvSpPr>
            <a:spLocks noChangeArrowheads="1"/>
          </p:cNvSpPr>
          <p:nvPr/>
        </p:nvSpPr>
        <p:spPr bwMode="auto">
          <a:xfrm flipH="1">
            <a:off x="3535852" y="2166311"/>
            <a:ext cx="657225" cy="713877"/>
          </a:xfrm>
          <a:custGeom>
            <a:avLst/>
            <a:gdLst>
              <a:gd name="G0" fmla="+- 15126 0 0"/>
              <a:gd name="G1" fmla="+- 2912 0 0"/>
              <a:gd name="G2" fmla="+- 12158 0 2912"/>
              <a:gd name="G3" fmla="+- G2 0 2912"/>
              <a:gd name="G4" fmla="*/ G3 32768 32059"/>
              <a:gd name="G5" fmla="*/ G4 1 2"/>
              <a:gd name="G6" fmla="+- 21600 0 15126"/>
              <a:gd name="G7" fmla="*/ G6 2912 6079"/>
              <a:gd name="G8" fmla="+- G7 15126 0"/>
              <a:gd name="T0" fmla="*/ 15126 w 21600"/>
              <a:gd name="T1" fmla="*/ 0 h 21600"/>
              <a:gd name="T2" fmla="*/ 15126 w 21600"/>
              <a:gd name="T3" fmla="*/ 12158 h 21600"/>
              <a:gd name="T4" fmla="*/ 3237 w 21600"/>
              <a:gd name="T5" fmla="*/ 21600 h 21600"/>
              <a:gd name="T6" fmla="*/ 21600 w 21600"/>
              <a:gd name="T7" fmla="*/ 6079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G1 h 21600"/>
              <a:gd name="T14" fmla="*/ G8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close/>
              </a:path>
            </a:pathLst>
          </a:custGeom>
          <a:gradFill rotWithShape="1">
            <a:gsLst>
              <a:gs pos="0">
                <a:srgbClr val="FF0000"/>
              </a:gs>
              <a:gs pos="100000">
                <a:srgbClr val="FF0000">
                  <a:gamma/>
                  <a:shade val="0"/>
                  <a:invGamma/>
                  <a:alpha val="0"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8" name="AutoShape 8"/>
          <p:cNvSpPr>
            <a:spLocks noChangeArrowheads="1"/>
          </p:cNvSpPr>
          <p:nvPr/>
        </p:nvSpPr>
        <p:spPr bwMode="auto">
          <a:xfrm rot="16200000">
            <a:off x="6178173" y="2160255"/>
            <a:ext cx="395288" cy="1044577"/>
          </a:xfrm>
          <a:prstGeom prst="upArrow">
            <a:avLst>
              <a:gd name="adj1" fmla="val 50000"/>
              <a:gd name="adj2" fmla="val 66064"/>
            </a:avLst>
          </a:prstGeom>
          <a:gradFill rotWithShape="1">
            <a:gsLst>
              <a:gs pos="0">
                <a:srgbClr val="FF0000"/>
              </a:gs>
              <a:gs pos="100000">
                <a:srgbClr val="FF0000">
                  <a:gamma/>
                  <a:shade val="43137"/>
                  <a:invGamma/>
                  <a:alpha val="0"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5279887"/>
      </p:ext>
    </p:extLst>
  </p:cSld>
  <p:clrMapOvr>
    <a:masterClrMapping/>
  </p:clrMapOvr>
  <p:transition>
    <p:fade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80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677400" cy="713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AutoShape 8"/>
          <p:cNvSpPr>
            <a:spLocks noChangeArrowheads="1"/>
          </p:cNvSpPr>
          <p:nvPr/>
        </p:nvSpPr>
        <p:spPr bwMode="auto">
          <a:xfrm rot="15450977">
            <a:off x="3303034" y="6343888"/>
            <a:ext cx="395288" cy="1044575"/>
          </a:xfrm>
          <a:prstGeom prst="upArrow">
            <a:avLst>
              <a:gd name="adj1" fmla="val 50000"/>
              <a:gd name="adj2" fmla="val 66064"/>
            </a:avLst>
          </a:prstGeom>
          <a:gradFill rotWithShape="1">
            <a:gsLst>
              <a:gs pos="0">
                <a:srgbClr val="FF0000"/>
              </a:gs>
              <a:gs pos="100000">
                <a:srgbClr val="FF0000">
                  <a:gamma/>
                  <a:shade val="43137"/>
                  <a:invGamma/>
                  <a:alpha val="0"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4" name="Text Box 7"/>
          <p:cNvSpPr txBox="1">
            <a:spLocks noChangeArrowheads="1"/>
          </p:cNvSpPr>
          <p:nvPr/>
        </p:nvSpPr>
        <p:spPr bwMode="auto">
          <a:xfrm>
            <a:off x="4053341" y="6602863"/>
            <a:ext cx="2441694" cy="369332"/>
          </a:xfrm>
          <a:prstGeom prst="rect">
            <a:avLst/>
          </a:prstGeom>
          <a:gradFill rotWithShape="1">
            <a:gsLst>
              <a:gs pos="0">
                <a:schemeClr val="bg1">
                  <a:alpha val="55000"/>
                </a:schemeClr>
              </a:gs>
              <a:gs pos="100000">
                <a:schemeClr val="bg1">
                  <a:alpha val="55000"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b="1">
                <a:solidFill>
                  <a:srgbClr val="FF0000"/>
                </a:solidFill>
              </a:rPr>
              <a:t>1</a:t>
            </a:r>
            <a:r>
              <a:rPr lang="de-DE">
                <a:solidFill>
                  <a:srgbClr val="FF0000"/>
                </a:solidFill>
              </a:rPr>
              <a:t> – set “Edit projects“</a:t>
            </a:r>
            <a:endParaRPr lang="de-DE" dirty="0">
              <a:solidFill>
                <a:srgbClr val="FF0000"/>
              </a:solidFill>
            </a:endParaRPr>
          </a:p>
        </p:txBody>
      </p:sp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6642350" y="1653069"/>
            <a:ext cx="1915191" cy="646331"/>
          </a:xfrm>
          <a:prstGeom prst="rect">
            <a:avLst/>
          </a:prstGeom>
          <a:gradFill rotWithShape="1">
            <a:gsLst>
              <a:gs pos="0">
                <a:schemeClr val="bg1">
                  <a:alpha val="55000"/>
                </a:schemeClr>
              </a:gs>
              <a:gs pos="100000">
                <a:schemeClr val="bg1">
                  <a:alpha val="55000"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de-DE" b="1">
                <a:solidFill>
                  <a:srgbClr val="FF0000"/>
                </a:solidFill>
              </a:rPr>
              <a:t>3</a:t>
            </a:r>
            <a:r>
              <a:rPr lang="de-DE">
                <a:solidFill>
                  <a:srgbClr val="FF0000"/>
                </a:solidFill>
              </a:rPr>
              <a:t> – organize frequency values</a:t>
            </a:r>
            <a:endParaRPr lang="de-DE" dirty="0">
              <a:solidFill>
                <a:srgbClr val="FF0000"/>
              </a:solidFill>
            </a:endParaRPr>
          </a:p>
        </p:txBody>
      </p:sp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3050577" y="1645578"/>
            <a:ext cx="1738563" cy="646331"/>
          </a:xfrm>
          <a:prstGeom prst="rect">
            <a:avLst/>
          </a:prstGeom>
          <a:gradFill rotWithShape="1">
            <a:gsLst>
              <a:gs pos="0">
                <a:schemeClr val="bg1">
                  <a:alpha val="55000"/>
                </a:schemeClr>
              </a:gs>
              <a:gs pos="100000">
                <a:schemeClr val="bg1">
                  <a:alpha val="55000"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de-DE" b="1">
                <a:solidFill>
                  <a:srgbClr val="FF0000"/>
                </a:solidFill>
              </a:rPr>
              <a:t>2</a:t>
            </a:r>
            <a:r>
              <a:rPr lang="de-DE">
                <a:solidFill>
                  <a:srgbClr val="FF0000"/>
                </a:solidFill>
              </a:rPr>
              <a:t> – organize modifier values</a:t>
            </a:r>
            <a:endParaRPr lang="de-DE" dirty="0">
              <a:solidFill>
                <a:srgbClr val="FF0000"/>
              </a:solidFill>
            </a:endParaRPr>
          </a:p>
        </p:txBody>
      </p:sp>
      <p:sp>
        <p:nvSpPr>
          <p:cNvPr id="7" name="AutoShape 8"/>
          <p:cNvSpPr>
            <a:spLocks noChangeArrowheads="1"/>
          </p:cNvSpPr>
          <p:nvPr/>
        </p:nvSpPr>
        <p:spPr bwMode="auto">
          <a:xfrm rot="5400000">
            <a:off x="4718339" y="1453947"/>
            <a:ext cx="395288" cy="1044577"/>
          </a:xfrm>
          <a:prstGeom prst="upArrow">
            <a:avLst>
              <a:gd name="adj1" fmla="val 50000"/>
              <a:gd name="adj2" fmla="val 66064"/>
            </a:avLst>
          </a:prstGeom>
          <a:gradFill rotWithShape="1">
            <a:gsLst>
              <a:gs pos="0">
                <a:srgbClr val="FF0000"/>
              </a:gs>
              <a:gs pos="100000">
                <a:srgbClr val="FF0000">
                  <a:gamma/>
                  <a:shade val="43137"/>
                  <a:invGamma/>
                  <a:alpha val="0"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5" name="AutoShape 8"/>
          <p:cNvSpPr>
            <a:spLocks noChangeArrowheads="1"/>
          </p:cNvSpPr>
          <p:nvPr/>
        </p:nvSpPr>
        <p:spPr bwMode="auto">
          <a:xfrm rot="5400000">
            <a:off x="8359897" y="1446456"/>
            <a:ext cx="395288" cy="1044577"/>
          </a:xfrm>
          <a:prstGeom prst="upArrow">
            <a:avLst>
              <a:gd name="adj1" fmla="val 50000"/>
              <a:gd name="adj2" fmla="val 66064"/>
            </a:avLst>
          </a:prstGeom>
          <a:gradFill rotWithShape="1">
            <a:gsLst>
              <a:gs pos="0">
                <a:srgbClr val="FF0000"/>
              </a:gs>
              <a:gs pos="100000">
                <a:srgbClr val="FF0000">
                  <a:gamma/>
                  <a:shade val="43137"/>
                  <a:invGamma/>
                  <a:alpha val="0"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28554390"/>
      </p:ext>
    </p:extLst>
  </p:cSld>
  <p:clrMapOvr>
    <a:masterClrMapping/>
  </p:clrMapOvr>
  <p:transition>
    <p:fade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0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677400" cy="713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AutoShape 8"/>
          <p:cNvSpPr>
            <a:spLocks noChangeArrowheads="1"/>
          </p:cNvSpPr>
          <p:nvPr/>
        </p:nvSpPr>
        <p:spPr bwMode="auto">
          <a:xfrm rot="16200000">
            <a:off x="5035580" y="816603"/>
            <a:ext cx="395288" cy="1044575"/>
          </a:xfrm>
          <a:prstGeom prst="upArrow">
            <a:avLst>
              <a:gd name="adj1" fmla="val 50000"/>
              <a:gd name="adj2" fmla="val 66064"/>
            </a:avLst>
          </a:prstGeom>
          <a:gradFill rotWithShape="1">
            <a:gsLst>
              <a:gs pos="0">
                <a:srgbClr val="FF0000"/>
              </a:gs>
              <a:gs pos="100000">
                <a:srgbClr val="FF0000">
                  <a:gamma/>
                  <a:shade val="43137"/>
                  <a:invGamma/>
                  <a:alpha val="0"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5755511" y="1147870"/>
            <a:ext cx="3288080" cy="369332"/>
          </a:xfrm>
          <a:prstGeom prst="rect">
            <a:avLst/>
          </a:prstGeom>
          <a:gradFill rotWithShape="1">
            <a:gsLst>
              <a:gs pos="0">
                <a:schemeClr val="bg1">
                  <a:alpha val="55000"/>
                </a:schemeClr>
              </a:gs>
              <a:gs pos="100000">
                <a:schemeClr val="bg1">
                  <a:alpha val="55000"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b="1">
                <a:solidFill>
                  <a:srgbClr val="FF0000"/>
                </a:solidFill>
              </a:rPr>
              <a:t>1</a:t>
            </a:r>
            <a:r>
              <a:rPr lang="de-DE">
                <a:solidFill>
                  <a:srgbClr val="FF0000"/>
                </a:solidFill>
              </a:rPr>
              <a:t> – select “Descriptor tree“ tab</a:t>
            </a:r>
            <a:endParaRPr lang="de-DE" dirty="0">
              <a:solidFill>
                <a:srgbClr val="FF0000"/>
              </a:solidFill>
            </a:endParaRPr>
          </a:p>
        </p:txBody>
      </p:sp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3330161" y="5039928"/>
            <a:ext cx="1738563" cy="646331"/>
          </a:xfrm>
          <a:prstGeom prst="rect">
            <a:avLst/>
          </a:prstGeom>
          <a:gradFill rotWithShape="1">
            <a:gsLst>
              <a:gs pos="0">
                <a:schemeClr val="bg1">
                  <a:alpha val="55000"/>
                </a:schemeClr>
              </a:gs>
              <a:gs pos="100000">
                <a:schemeClr val="bg1">
                  <a:alpha val="55000"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de-DE" b="1">
                <a:solidFill>
                  <a:srgbClr val="FF0000"/>
                </a:solidFill>
              </a:rPr>
              <a:t>3</a:t>
            </a:r>
            <a:r>
              <a:rPr lang="de-DE">
                <a:solidFill>
                  <a:srgbClr val="FF0000"/>
                </a:solidFill>
              </a:rPr>
              <a:t> – select modifier values</a:t>
            </a:r>
            <a:endParaRPr lang="de-DE" dirty="0">
              <a:solidFill>
                <a:srgbClr val="FF0000"/>
              </a:solidFill>
            </a:endParaRPr>
          </a:p>
        </p:txBody>
      </p:sp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1476364" y="2682017"/>
            <a:ext cx="1406190" cy="646331"/>
          </a:xfrm>
          <a:prstGeom prst="rect">
            <a:avLst/>
          </a:prstGeom>
          <a:gradFill rotWithShape="1">
            <a:gsLst>
              <a:gs pos="0">
                <a:schemeClr val="bg1">
                  <a:alpha val="55000"/>
                </a:schemeClr>
              </a:gs>
              <a:gs pos="100000">
                <a:schemeClr val="bg1">
                  <a:alpha val="55000"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de-DE" b="1">
                <a:solidFill>
                  <a:srgbClr val="FF0000"/>
                </a:solidFill>
              </a:rPr>
              <a:t>2</a:t>
            </a:r>
            <a:r>
              <a:rPr lang="de-DE">
                <a:solidFill>
                  <a:srgbClr val="FF0000"/>
                </a:solidFill>
              </a:rPr>
              <a:t> – select descriptor</a:t>
            </a:r>
            <a:endParaRPr lang="de-DE" dirty="0">
              <a:solidFill>
                <a:srgbClr val="FF0000"/>
              </a:solidFill>
            </a:endParaRPr>
          </a:p>
        </p:txBody>
      </p:sp>
      <p:sp>
        <p:nvSpPr>
          <p:cNvPr id="10" name="AutoShape 7"/>
          <p:cNvSpPr>
            <a:spLocks noChangeArrowheads="1"/>
          </p:cNvSpPr>
          <p:nvPr/>
        </p:nvSpPr>
        <p:spPr bwMode="auto">
          <a:xfrm rot="10800000" flipH="1" flipV="1">
            <a:off x="2064908" y="1961407"/>
            <a:ext cx="657225" cy="723900"/>
          </a:xfrm>
          <a:custGeom>
            <a:avLst/>
            <a:gdLst>
              <a:gd name="G0" fmla="+- 15126 0 0"/>
              <a:gd name="G1" fmla="+- 2912 0 0"/>
              <a:gd name="G2" fmla="+- 12158 0 2912"/>
              <a:gd name="G3" fmla="+- G2 0 2912"/>
              <a:gd name="G4" fmla="*/ G3 32768 32059"/>
              <a:gd name="G5" fmla="*/ G4 1 2"/>
              <a:gd name="G6" fmla="+- 21600 0 15126"/>
              <a:gd name="G7" fmla="*/ G6 2912 6079"/>
              <a:gd name="G8" fmla="+- G7 15126 0"/>
              <a:gd name="T0" fmla="*/ 15126 w 21600"/>
              <a:gd name="T1" fmla="*/ 0 h 21600"/>
              <a:gd name="T2" fmla="*/ 15126 w 21600"/>
              <a:gd name="T3" fmla="*/ 12158 h 21600"/>
              <a:gd name="T4" fmla="*/ 3237 w 21600"/>
              <a:gd name="T5" fmla="*/ 21600 h 21600"/>
              <a:gd name="T6" fmla="*/ 21600 w 21600"/>
              <a:gd name="T7" fmla="*/ 6079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G1 h 21600"/>
              <a:gd name="T14" fmla="*/ G8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close/>
              </a:path>
            </a:pathLst>
          </a:custGeom>
          <a:gradFill rotWithShape="1">
            <a:gsLst>
              <a:gs pos="0">
                <a:srgbClr val="FF0000"/>
              </a:gs>
              <a:gs pos="100000">
                <a:srgbClr val="FF0000">
                  <a:gamma/>
                  <a:shade val="0"/>
                  <a:invGamma/>
                  <a:alpha val="0"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11" name="AutoShape 8"/>
          <p:cNvSpPr>
            <a:spLocks noChangeArrowheads="1"/>
          </p:cNvSpPr>
          <p:nvPr/>
        </p:nvSpPr>
        <p:spPr bwMode="auto">
          <a:xfrm rot="4274348">
            <a:off x="5556508" y="4517640"/>
            <a:ext cx="395288" cy="1044575"/>
          </a:xfrm>
          <a:prstGeom prst="upArrow">
            <a:avLst>
              <a:gd name="adj1" fmla="val 50000"/>
              <a:gd name="adj2" fmla="val 66064"/>
            </a:avLst>
          </a:prstGeom>
          <a:gradFill rotWithShape="1">
            <a:gsLst>
              <a:gs pos="0">
                <a:srgbClr val="FF0000"/>
              </a:gs>
              <a:gs pos="100000">
                <a:srgbClr val="FF0000">
                  <a:gamma/>
                  <a:shade val="43137"/>
                  <a:invGamma/>
                  <a:alpha val="0"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12" name="AutoShape 8"/>
          <p:cNvSpPr>
            <a:spLocks noChangeArrowheads="1"/>
          </p:cNvSpPr>
          <p:nvPr/>
        </p:nvSpPr>
        <p:spPr bwMode="auto">
          <a:xfrm rot="6744074">
            <a:off x="5575078" y="5061144"/>
            <a:ext cx="395288" cy="1044575"/>
          </a:xfrm>
          <a:prstGeom prst="upArrow">
            <a:avLst>
              <a:gd name="adj1" fmla="val 50000"/>
              <a:gd name="adj2" fmla="val 66064"/>
            </a:avLst>
          </a:prstGeom>
          <a:gradFill rotWithShape="1">
            <a:gsLst>
              <a:gs pos="0">
                <a:srgbClr val="FF0000"/>
              </a:gs>
              <a:gs pos="100000">
                <a:srgbClr val="FF0000">
                  <a:gamma/>
                  <a:shade val="43137"/>
                  <a:invGamma/>
                  <a:alpha val="0"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13" name="Text Box 7"/>
          <p:cNvSpPr txBox="1">
            <a:spLocks noChangeArrowheads="1"/>
          </p:cNvSpPr>
          <p:nvPr/>
        </p:nvSpPr>
        <p:spPr bwMode="auto">
          <a:xfrm>
            <a:off x="6412952" y="808390"/>
            <a:ext cx="1992853" cy="369332"/>
          </a:xfrm>
          <a:prstGeom prst="rect">
            <a:avLst/>
          </a:prstGeom>
          <a:gradFill rotWithShape="1">
            <a:gsLst>
              <a:gs pos="0">
                <a:schemeClr val="bg1">
                  <a:alpha val="55000"/>
                </a:schemeClr>
              </a:gs>
              <a:gs pos="100000">
                <a:schemeClr val="bg1">
                  <a:alpha val="55000"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b="1">
                <a:solidFill>
                  <a:srgbClr val="FF0000"/>
                </a:solidFill>
              </a:rPr>
              <a:t>4</a:t>
            </a:r>
            <a:r>
              <a:rPr lang="de-DE">
                <a:solidFill>
                  <a:srgbClr val="FF0000"/>
                </a:solidFill>
              </a:rPr>
              <a:t> </a:t>
            </a:r>
            <a:r>
              <a:rPr lang="de-DE" dirty="0">
                <a:solidFill>
                  <a:srgbClr val="FF0000"/>
                </a:solidFill>
              </a:rPr>
              <a:t>– </a:t>
            </a:r>
            <a:r>
              <a:rPr lang="de-DE">
                <a:solidFill>
                  <a:srgbClr val="FF0000"/>
                </a:solidFill>
              </a:rPr>
              <a:t>save changes</a:t>
            </a:r>
            <a:endParaRPr lang="de-DE" dirty="0">
              <a:solidFill>
                <a:srgbClr val="FF0000"/>
              </a:solidFill>
            </a:endParaRPr>
          </a:p>
        </p:txBody>
      </p:sp>
      <p:sp>
        <p:nvSpPr>
          <p:cNvPr id="14" name="AutoShape 8"/>
          <p:cNvSpPr>
            <a:spLocks noChangeArrowheads="1"/>
          </p:cNvSpPr>
          <p:nvPr/>
        </p:nvSpPr>
        <p:spPr bwMode="auto">
          <a:xfrm rot="5400000">
            <a:off x="8730449" y="470769"/>
            <a:ext cx="395288" cy="1044575"/>
          </a:xfrm>
          <a:prstGeom prst="upArrow">
            <a:avLst>
              <a:gd name="adj1" fmla="val 50000"/>
              <a:gd name="adj2" fmla="val 66064"/>
            </a:avLst>
          </a:prstGeom>
          <a:gradFill rotWithShape="1">
            <a:gsLst>
              <a:gs pos="0">
                <a:srgbClr val="FF0000"/>
              </a:gs>
              <a:gs pos="100000">
                <a:srgbClr val="FF0000">
                  <a:gamma/>
                  <a:shade val="43137"/>
                  <a:invGamma/>
                  <a:alpha val="0"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40955163"/>
      </p:ext>
    </p:extLst>
  </p:cSld>
  <p:clrMapOvr>
    <a:masterClrMapping/>
  </p:clrMapOvr>
  <p:transition>
    <p:fade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11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677400" cy="713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AutoShape 8"/>
          <p:cNvSpPr>
            <a:spLocks noChangeArrowheads="1"/>
          </p:cNvSpPr>
          <p:nvPr/>
        </p:nvSpPr>
        <p:spPr bwMode="auto">
          <a:xfrm rot="16200000">
            <a:off x="4005214" y="830481"/>
            <a:ext cx="395288" cy="1044575"/>
          </a:xfrm>
          <a:prstGeom prst="upArrow">
            <a:avLst>
              <a:gd name="adj1" fmla="val 50000"/>
              <a:gd name="adj2" fmla="val 66064"/>
            </a:avLst>
          </a:prstGeom>
          <a:gradFill rotWithShape="1">
            <a:gsLst>
              <a:gs pos="0">
                <a:srgbClr val="FF0000"/>
              </a:gs>
              <a:gs pos="100000">
                <a:srgbClr val="FF0000">
                  <a:gamma/>
                  <a:shade val="43137"/>
                  <a:invGamma/>
                  <a:alpha val="0"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4725145" y="1161748"/>
            <a:ext cx="3480440" cy="369332"/>
          </a:xfrm>
          <a:prstGeom prst="rect">
            <a:avLst/>
          </a:prstGeom>
          <a:gradFill rotWithShape="1">
            <a:gsLst>
              <a:gs pos="0">
                <a:schemeClr val="bg1">
                  <a:alpha val="55000"/>
                </a:schemeClr>
              </a:gs>
              <a:gs pos="100000">
                <a:schemeClr val="bg1">
                  <a:alpha val="55000"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b="1">
                <a:solidFill>
                  <a:srgbClr val="FF0000"/>
                </a:solidFill>
              </a:rPr>
              <a:t>3</a:t>
            </a:r>
            <a:r>
              <a:rPr lang="de-DE">
                <a:solidFill>
                  <a:srgbClr val="FF0000"/>
                </a:solidFill>
              </a:rPr>
              <a:t> – select “Descriptor view“ tab</a:t>
            </a:r>
            <a:endParaRPr lang="de-DE" dirty="0">
              <a:solidFill>
                <a:srgbClr val="FF0000"/>
              </a:solidFill>
            </a:endParaRPr>
          </a:p>
        </p:txBody>
      </p:sp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7399491" y="2958271"/>
            <a:ext cx="1738563" cy="646331"/>
          </a:xfrm>
          <a:prstGeom prst="rect">
            <a:avLst/>
          </a:prstGeom>
          <a:gradFill rotWithShape="1">
            <a:gsLst>
              <a:gs pos="0">
                <a:schemeClr val="bg1">
                  <a:alpha val="55000"/>
                </a:schemeClr>
              </a:gs>
              <a:gs pos="100000">
                <a:schemeClr val="bg1">
                  <a:alpha val="55000"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de-DE" b="1">
                <a:solidFill>
                  <a:srgbClr val="FF0000"/>
                </a:solidFill>
              </a:rPr>
              <a:t>5</a:t>
            </a:r>
            <a:r>
              <a:rPr lang="de-DE">
                <a:solidFill>
                  <a:srgbClr val="FF0000"/>
                </a:solidFill>
              </a:rPr>
              <a:t> – select modifier values</a:t>
            </a:r>
            <a:endParaRPr lang="de-DE" dirty="0">
              <a:solidFill>
                <a:srgbClr val="FF0000"/>
              </a:solidFill>
            </a:endParaRPr>
          </a:p>
        </p:txBody>
      </p: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976052" y="2497533"/>
            <a:ext cx="1406190" cy="646331"/>
          </a:xfrm>
          <a:prstGeom prst="rect">
            <a:avLst/>
          </a:prstGeom>
          <a:gradFill rotWithShape="1">
            <a:gsLst>
              <a:gs pos="0">
                <a:schemeClr val="bg1">
                  <a:alpha val="55000"/>
                </a:schemeClr>
              </a:gs>
              <a:gs pos="100000">
                <a:schemeClr val="bg1">
                  <a:alpha val="55000"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de-DE" b="1">
                <a:solidFill>
                  <a:srgbClr val="FF0000"/>
                </a:solidFill>
              </a:rPr>
              <a:t>4</a:t>
            </a:r>
            <a:r>
              <a:rPr lang="de-DE">
                <a:solidFill>
                  <a:srgbClr val="FF0000"/>
                </a:solidFill>
              </a:rPr>
              <a:t> – select descriptor</a:t>
            </a:r>
            <a:endParaRPr lang="de-DE" dirty="0">
              <a:solidFill>
                <a:srgbClr val="FF0000"/>
              </a:solidFill>
            </a:endParaRPr>
          </a:p>
        </p:txBody>
      </p:sp>
      <p:sp>
        <p:nvSpPr>
          <p:cNvPr id="8" name="AutoShape 7"/>
          <p:cNvSpPr>
            <a:spLocks noChangeArrowheads="1"/>
          </p:cNvSpPr>
          <p:nvPr/>
        </p:nvSpPr>
        <p:spPr bwMode="auto">
          <a:xfrm rot="10800000" flipH="1" flipV="1">
            <a:off x="1490574" y="1784178"/>
            <a:ext cx="657225" cy="723900"/>
          </a:xfrm>
          <a:custGeom>
            <a:avLst/>
            <a:gdLst>
              <a:gd name="G0" fmla="+- 15126 0 0"/>
              <a:gd name="G1" fmla="+- 2912 0 0"/>
              <a:gd name="G2" fmla="+- 12158 0 2912"/>
              <a:gd name="G3" fmla="+- G2 0 2912"/>
              <a:gd name="G4" fmla="*/ G3 32768 32059"/>
              <a:gd name="G5" fmla="*/ G4 1 2"/>
              <a:gd name="G6" fmla="+- 21600 0 15126"/>
              <a:gd name="G7" fmla="*/ G6 2912 6079"/>
              <a:gd name="G8" fmla="+- G7 15126 0"/>
              <a:gd name="T0" fmla="*/ 15126 w 21600"/>
              <a:gd name="T1" fmla="*/ 0 h 21600"/>
              <a:gd name="T2" fmla="*/ 15126 w 21600"/>
              <a:gd name="T3" fmla="*/ 12158 h 21600"/>
              <a:gd name="T4" fmla="*/ 3237 w 21600"/>
              <a:gd name="T5" fmla="*/ 21600 h 21600"/>
              <a:gd name="T6" fmla="*/ 21600 w 21600"/>
              <a:gd name="T7" fmla="*/ 6079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G1 h 21600"/>
              <a:gd name="T14" fmla="*/ G8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close/>
              </a:path>
            </a:pathLst>
          </a:custGeom>
          <a:gradFill rotWithShape="1">
            <a:gsLst>
              <a:gs pos="0">
                <a:srgbClr val="FF0000"/>
              </a:gs>
              <a:gs pos="100000">
                <a:srgbClr val="FF0000">
                  <a:gamma/>
                  <a:shade val="0"/>
                  <a:invGamma/>
                  <a:alpha val="0"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9" name="AutoShape 8"/>
          <p:cNvSpPr>
            <a:spLocks noChangeArrowheads="1"/>
          </p:cNvSpPr>
          <p:nvPr/>
        </p:nvSpPr>
        <p:spPr bwMode="auto">
          <a:xfrm rot="1312668">
            <a:off x="8306627" y="1988920"/>
            <a:ext cx="395288" cy="1044575"/>
          </a:xfrm>
          <a:prstGeom prst="upArrow">
            <a:avLst>
              <a:gd name="adj1" fmla="val 50000"/>
              <a:gd name="adj2" fmla="val 66064"/>
            </a:avLst>
          </a:prstGeom>
          <a:gradFill rotWithShape="1">
            <a:gsLst>
              <a:gs pos="0">
                <a:srgbClr val="FF0000"/>
              </a:gs>
              <a:gs pos="100000">
                <a:srgbClr val="FF0000">
                  <a:gamma/>
                  <a:shade val="43137"/>
                  <a:invGamma/>
                  <a:alpha val="0"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10" name="AutoShape 8"/>
          <p:cNvSpPr>
            <a:spLocks noChangeArrowheads="1"/>
          </p:cNvSpPr>
          <p:nvPr/>
        </p:nvSpPr>
        <p:spPr bwMode="auto">
          <a:xfrm rot="20225523">
            <a:off x="7777010" y="1985790"/>
            <a:ext cx="395288" cy="1044575"/>
          </a:xfrm>
          <a:prstGeom prst="upArrow">
            <a:avLst>
              <a:gd name="adj1" fmla="val 50000"/>
              <a:gd name="adj2" fmla="val 66064"/>
            </a:avLst>
          </a:prstGeom>
          <a:gradFill rotWithShape="1">
            <a:gsLst>
              <a:gs pos="0">
                <a:srgbClr val="FF0000"/>
              </a:gs>
              <a:gs pos="100000">
                <a:srgbClr val="FF0000">
                  <a:gamma/>
                  <a:shade val="43137"/>
                  <a:invGamma/>
                  <a:alpha val="0"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11" name="Text Box 7"/>
          <p:cNvSpPr txBox="1">
            <a:spLocks noChangeArrowheads="1"/>
          </p:cNvSpPr>
          <p:nvPr/>
        </p:nvSpPr>
        <p:spPr bwMode="auto">
          <a:xfrm>
            <a:off x="6367158" y="811793"/>
            <a:ext cx="1992853" cy="369332"/>
          </a:xfrm>
          <a:prstGeom prst="rect">
            <a:avLst/>
          </a:prstGeom>
          <a:gradFill rotWithShape="1">
            <a:gsLst>
              <a:gs pos="0">
                <a:schemeClr val="bg1">
                  <a:alpha val="55000"/>
                </a:schemeClr>
              </a:gs>
              <a:gs pos="100000">
                <a:schemeClr val="bg1">
                  <a:alpha val="55000"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b="1">
                <a:solidFill>
                  <a:srgbClr val="FF0000"/>
                </a:solidFill>
              </a:rPr>
              <a:t>6</a:t>
            </a:r>
            <a:r>
              <a:rPr lang="de-DE">
                <a:solidFill>
                  <a:srgbClr val="FF0000"/>
                </a:solidFill>
              </a:rPr>
              <a:t> </a:t>
            </a:r>
            <a:r>
              <a:rPr lang="de-DE" dirty="0">
                <a:solidFill>
                  <a:srgbClr val="FF0000"/>
                </a:solidFill>
              </a:rPr>
              <a:t>– </a:t>
            </a:r>
            <a:r>
              <a:rPr lang="de-DE">
                <a:solidFill>
                  <a:srgbClr val="FF0000"/>
                </a:solidFill>
              </a:rPr>
              <a:t>save changes</a:t>
            </a:r>
            <a:endParaRPr lang="de-DE" dirty="0">
              <a:solidFill>
                <a:srgbClr val="FF0000"/>
              </a:solidFill>
            </a:endParaRPr>
          </a:p>
        </p:txBody>
      </p:sp>
      <p:sp>
        <p:nvSpPr>
          <p:cNvPr id="12" name="AutoShape 8"/>
          <p:cNvSpPr>
            <a:spLocks noChangeArrowheads="1"/>
          </p:cNvSpPr>
          <p:nvPr/>
        </p:nvSpPr>
        <p:spPr bwMode="auto">
          <a:xfrm rot="5400000">
            <a:off x="8684655" y="474172"/>
            <a:ext cx="395288" cy="1044575"/>
          </a:xfrm>
          <a:prstGeom prst="upArrow">
            <a:avLst>
              <a:gd name="adj1" fmla="val 50000"/>
              <a:gd name="adj2" fmla="val 66064"/>
            </a:avLst>
          </a:prstGeom>
          <a:gradFill rotWithShape="1">
            <a:gsLst>
              <a:gs pos="0">
                <a:srgbClr val="FF0000"/>
              </a:gs>
              <a:gs pos="100000">
                <a:srgbClr val="FF0000">
                  <a:gamma/>
                  <a:shade val="43137"/>
                  <a:invGamma/>
                  <a:alpha val="0"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13" name="AutoShape 8"/>
          <p:cNvSpPr>
            <a:spLocks noChangeArrowheads="1"/>
          </p:cNvSpPr>
          <p:nvPr/>
        </p:nvSpPr>
        <p:spPr bwMode="auto">
          <a:xfrm rot="15556761">
            <a:off x="3439392" y="6335712"/>
            <a:ext cx="395288" cy="1044575"/>
          </a:xfrm>
          <a:prstGeom prst="upArrow">
            <a:avLst>
              <a:gd name="adj1" fmla="val 50000"/>
              <a:gd name="adj2" fmla="val 66064"/>
            </a:avLst>
          </a:prstGeom>
          <a:gradFill rotWithShape="1">
            <a:gsLst>
              <a:gs pos="0">
                <a:srgbClr val="FF0000"/>
              </a:gs>
              <a:gs pos="100000">
                <a:srgbClr val="FF0000">
                  <a:gamma/>
                  <a:shade val="43137"/>
                  <a:invGamma/>
                  <a:alpha val="0"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14" name="Text Box 7"/>
          <p:cNvSpPr txBox="1">
            <a:spLocks noChangeArrowheads="1"/>
          </p:cNvSpPr>
          <p:nvPr/>
        </p:nvSpPr>
        <p:spPr bwMode="auto">
          <a:xfrm>
            <a:off x="4014943" y="6626926"/>
            <a:ext cx="2864887" cy="369332"/>
          </a:xfrm>
          <a:prstGeom prst="rect">
            <a:avLst/>
          </a:prstGeom>
          <a:gradFill rotWithShape="1">
            <a:gsLst>
              <a:gs pos="0">
                <a:schemeClr val="bg1">
                  <a:alpha val="55000"/>
                </a:schemeClr>
              </a:gs>
              <a:gs pos="100000">
                <a:schemeClr val="bg1">
                  <a:alpha val="55000"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b="1">
                <a:solidFill>
                  <a:srgbClr val="FF0000"/>
                </a:solidFill>
              </a:rPr>
              <a:t>1</a:t>
            </a:r>
            <a:r>
              <a:rPr lang="de-DE">
                <a:solidFill>
                  <a:srgbClr val="FF0000"/>
                </a:solidFill>
              </a:rPr>
              <a:t> – set “Edit descriptions“</a:t>
            </a:r>
            <a:endParaRPr lang="de-DE" dirty="0">
              <a:solidFill>
                <a:srgbClr val="FF0000"/>
              </a:solidFill>
            </a:endParaRPr>
          </a:p>
        </p:txBody>
      </p:sp>
      <p:sp>
        <p:nvSpPr>
          <p:cNvPr id="15" name="AutoShape 8"/>
          <p:cNvSpPr>
            <a:spLocks noChangeArrowheads="1"/>
          </p:cNvSpPr>
          <p:nvPr/>
        </p:nvSpPr>
        <p:spPr bwMode="auto">
          <a:xfrm rot="16200000">
            <a:off x="1173276" y="3408120"/>
            <a:ext cx="395288" cy="1044577"/>
          </a:xfrm>
          <a:prstGeom prst="upArrow">
            <a:avLst>
              <a:gd name="adj1" fmla="val 50000"/>
              <a:gd name="adj2" fmla="val 66064"/>
            </a:avLst>
          </a:prstGeom>
          <a:gradFill rotWithShape="1">
            <a:gsLst>
              <a:gs pos="0">
                <a:srgbClr val="FF0000"/>
              </a:gs>
              <a:gs pos="100000">
                <a:srgbClr val="FF0000">
                  <a:gamma/>
                  <a:shade val="43137"/>
                  <a:invGamma/>
                  <a:alpha val="0"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16" name="Text Box 7"/>
          <p:cNvSpPr txBox="1">
            <a:spLocks noChangeArrowheads="1"/>
          </p:cNvSpPr>
          <p:nvPr/>
        </p:nvSpPr>
        <p:spPr bwMode="auto">
          <a:xfrm>
            <a:off x="1893205" y="3739388"/>
            <a:ext cx="1774847" cy="369332"/>
          </a:xfrm>
          <a:prstGeom prst="rect">
            <a:avLst/>
          </a:prstGeom>
          <a:gradFill rotWithShape="1">
            <a:gsLst>
              <a:gs pos="0">
                <a:schemeClr val="bg1">
                  <a:alpha val="55000"/>
                </a:schemeClr>
              </a:gs>
              <a:gs pos="100000">
                <a:schemeClr val="bg1">
                  <a:alpha val="55000"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de-DE" b="1">
                <a:solidFill>
                  <a:srgbClr val="FF0000"/>
                </a:solidFill>
              </a:rPr>
              <a:t>2</a:t>
            </a:r>
            <a:r>
              <a:rPr lang="de-DE">
                <a:solidFill>
                  <a:srgbClr val="FF0000"/>
                </a:solidFill>
              </a:rPr>
              <a:t> – start search</a:t>
            </a:r>
            <a:endParaRPr lang="de-DE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0482203"/>
      </p:ext>
    </p:extLst>
  </p:cSld>
  <p:clrMapOvr>
    <a:masterClrMapping/>
  </p:clrMapOvr>
  <p:transition>
    <p:fade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213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6700" y="-147638"/>
            <a:ext cx="9677400" cy="7153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AutoShape 8"/>
          <p:cNvSpPr>
            <a:spLocks noChangeArrowheads="1"/>
          </p:cNvSpPr>
          <p:nvPr/>
        </p:nvSpPr>
        <p:spPr bwMode="auto">
          <a:xfrm rot="16200000">
            <a:off x="3995285" y="709102"/>
            <a:ext cx="395288" cy="1044575"/>
          </a:xfrm>
          <a:prstGeom prst="upArrow">
            <a:avLst>
              <a:gd name="adj1" fmla="val 50000"/>
              <a:gd name="adj2" fmla="val 66064"/>
            </a:avLst>
          </a:prstGeom>
          <a:gradFill rotWithShape="1">
            <a:gsLst>
              <a:gs pos="0">
                <a:srgbClr val="FF0000"/>
              </a:gs>
              <a:gs pos="100000">
                <a:srgbClr val="FF0000">
                  <a:gamma/>
                  <a:shade val="43137"/>
                  <a:invGamma/>
                  <a:alpha val="0"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4" name="Text Box 7"/>
          <p:cNvSpPr txBox="1">
            <a:spLocks noChangeArrowheads="1"/>
          </p:cNvSpPr>
          <p:nvPr/>
        </p:nvSpPr>
        <p:spPr bwMode="auto">
          <a:xfrm>
            <a:off x="4715216" y="1040369"/>
            <a:ext cx="4083169" cy="369332"/>
          </a:xfrm>
          <a:prstGeom prst="rect">
            <a:avLst/>
          </a:prstGeom>
          <a:gradFill rotWithShape="1">
            <a:gsLst>
              <a:gs pos="0">
                <a:schemeClr val="bg1">
                  <a:alpha val="55000"/>
                </a:schemeClr>
              </a:gs>
              <a:gs pos="100000">
                <a:schemeClr val="bg1">
                  <a:alpha val="55000"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b="1">
                <a:solidFill>
                  <a:srgbClr val="FF0000"/>
                </a:solidFill>
              </a:rPr>
              <a:t>3</a:t>
            </a:r>
            <a:r>
              <a:rPr lang="de-DE">
                <a:solidFill>
                  <a:srgbClr val="FF0000"/>
                </a:solidFill>
              </a:rPr>
              <a:t> – select “Descriptor applicability“ tab</a:t>
            </a:r>
            <a:endParaRPr lang="de-DE" dirty="0">
              <a:solidFill>
                <a:srgbClr val="FF0000"/>
              </a:solidFill>
            </a:endParaRPr>
          </a:p>
        </p:txBody>
      </p:sp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5526204" y="2527290"/>
            <a:ext cx="1738563" cy="369332"/>
          </a:xfrm>
          <a:prstGeom prst="rect">
            <a:avLst/>
          </a:prstGeom>
          <a:gradFill rotWithShape="1">
            <a:gsLst>
              <a:gs pos="0">
                <a:schemeClr val="bg1">
                  <a:alpha val="55000"/>
                </a:schemeClr>
              </a:gs>
              <a:gs pos="100000">
                <a:schemeClr val="bg1">
                  <a:alpha val="55000"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de-DE" b="1">
                <a:solidFill>
                  <a:srgbClr val="FF0000"/>
                </a:solidFill>
              </a:rPr>
              <a:t>5</a:t>
            </a:r>
            <a:r>
              <a:rPr lang="de-DE">
                <a:solidFill>
                  <a:srgbClr val="FF0000"/>
                </a:solidFill>
              </a:rPr>
              <a:t> – select state</a:t>
            </a:r>
            <a:endParaRPr lang="de-DE" dirty="0">
              <a:solidFill>
                <a:srgbClr val="FF0000"/>
              </a:solidFill>
            </a:endParaRPr>
          </a:p>
        </p:txBody>
      </p:sp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664533" y="2000891"/>
            <a:ext cx="1406190" cy="923330"/>
          </a:xfrm>
          <a:prstGeom prst="rect">
            <a:avLst/>
          </a:prstGeom>
          <a:gradFill rotWithShape="1">
            <a:gsLst>
              <a:gs pos="0">
                <a:schemeClr val="bg1">
                  <a:alpha val="55000"/>
                </a:schemeClr>
              </a:gs>
              <a:gs pos="100000">
                <a:schemeClr val="bg1">
                  <a:alpha val="55000"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de-DE" b="1">
                <a:solidFill>
                  <a:srgbClr val="FF0000"/>
                </a:solidFill>
              </a:rPr>
              <a:t>4</a:t>
            </a:r>
            <a:r>
              <a:rPr lang="de-DE">
                <a:solidFill>
                  <a:srgbClr val="FF0000"/>
                </a:solidFill>
              </a:rPr>
              <a:t> – select</a:t>
            </a:r>
          </a:p>
          <a:p>
            <a:r>
              <a:rPr lang="de-DE">
                <a:solidFill>
                  <a:srgbClr val="FF0000"/>
                </a:solidFill>
              </a:rPr>
              <a:t>controlling descriptor</a:t>
            </a:r>
            <a:endParaRPr lang="de-DE" dirty="0">
              <a:solidFill>
                <a:srgbClr val="FF0000"/>
              </a:solidFill>
            </a:endParaRPr>
          </a:p>
        </p:txBody>
      </p:sp>
      <p:sp>
        <p:nvSpPr>
          <p:cNvPr id="7" name="AutoShape 7"/>
          <p:cNvSpPr>
            <a:spLocks noChangeArrowheads="1"/>
          </p:cNvSpPr>
          <p:nvPr/>
        </p:nvSpPr>
        <p:spPr bwMode="auto">
          <a:xfrm rot="10800000" flipH="1" flipV="1">
            <a:off x="1253077" y="1280281"/>
            <a:ext cx="657225" cy="723900"/>
          </a:xfrm>
          <a:custGeom>
            <a:avLst/>
            <a:gdLst>
              <a:gd name="G0" fmla="+- 15126 0 0"/>
              <a:gd name="G1" fmla="+- 2912 0 0"/>
              <a:gd name="G2" fmla="+- 12158 0 2912"/>
              <a:gd name="G3" fmla="+- G2 0 2912"/>
              <a:gd name="G4" fmla="*/ G3 32768 32059"/>
              <a:gd name="G5" fmla="*/ G4 1 2"/>
              <a:gd name="G6" fmla="+- 21600 0 15126"/>
              <a:gd name="G7" fmla="*/ G6 2912 6079"/>
              <a:gd name="G8" fmla="+- G7 15126 0"/>
              <a:gd name="T0" fmla="*/ 15126 w 21600"/>
              <a:gd name="T1" fmla="*/ 0 h 21600"/>
              <a:gd name="T2" fmla="*/ 15126 w 21600"/>
              <a:gd name="T3" fmla="*/ 12158 h 21600"/>
              <a:gd name="T4" fmla="*/ 3237 w 21600"/>
              <a:gd name="T5" fmla="*/ 21600 h 21600"/>
              <a:gd name="T6" fmla="*/ 21600 w 21600"/>
              <a:gd name="T7" fmla="*/ 6079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G1 h 21600"/>
              <a:gd name="T14" fmla="*/ G8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close/>
              </a:path>
            </a:pathLst>
          </a:custGeom>
          <a:gradFill rotWithShape="1">
            <a:gsLst>
              <a:gs pos="0">
                <a:srgbClr val="FF0000"/>
              </a:gs>
              <a:gs pos="100000">
                <a:srgbClr val="FF0000">
                  <a:gamma/>
                  <a:shade val="0"/>
                  <a:invGamma/>
                  <a:alpha val="0"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9" name="AutoShape 8"/>
          <p:cNvSpPr>
            <a:spLocks noChangeArrowheads="1"/>
          </p:cNvSpPr>
          <p:nvPr/>
        </p:nvSpPr>
        <p:spPr bwMode="auto">
          <a:xfrm rot="16200000">
            <a:off x="4806272" y="2189669"/>
            <a:ext cx="395288" cy="1044575"/>
          </a:xfrm>
          <a:prstGeom prst="upArrow">
            <a:avLst>
              <a:gd name="adj1" fmla="val 50000"/>
              <a:gd name="adj2" fmla="val 66064"/>
            </a:avLst>
          </a:prstGeom>
          <a:gradFill rotWithShape="1">
            <a:gsLst>
              <a:gs pos="0">
                <a:srgbClr val="FF0000"/>
              </a:gs>
              <a:gs pos="100000">
                <a:srgbClr val="FF0000">
                  <a:gamma/>
                  <a:shade val="43137"/>
                  <a:invGamma/>
                  <a:alpha val="0"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12" name="AutoShape 8"/>
          <p:cNvSpPr>
            <a:spLocks noChangeArrowheads="1"/>
          </p:cNvSpPr>
          <p:nvPr/>
        </p:nvSpPr>
        <p:spPr bwMode="auto">
          <a:xfrm rot="15612213">
            <a:off x="2924696" y="6199723"/>
            <a:ext cx="395288" cy="1044575"/>
          </a:xfrm>
          <a:prstGeom prst="upArrow">
            <a:avLst>
              <a:gd name="adj1" fmla="val 50000"/>
              <a:gd name="adj2" fmla="val 66064"/>
            </a:avLst>
          </a:prstGeom>
          <a:gradFill rotWithShape="1">
            <a:gsLst>
              <a:gs pos="0">
                <a:srgbClr val="FF0000"/>
              </a:gs>
              <a:gs pos="100000">
                <a:srgbClr val="FF0000">
                  <a:gamma/>
                  <a:shade val="43137"/>
                  <a:invGamma/>
                  <a:alpha val="0"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13" name="Text Box 7"/>
          <p:cNvSpPr txBox="1">
            <a:spLocks noChangeArrowheads="1"/>
          </p:cNvSpPr>
          <p:nvPr/>
        </p:nvSpPr>
        <p:spPr bwMode="auto">
          <a:xfrm>
            <a:off x="3495586" y="6438382"/>
            <a:ext cx="2364750" cy="369332"/>
          </a:xfrm>
          <a:prstGeom prst="rect">
            <a:avLst/>
          </a:prstGeom>
          <a:gradFill rotWithShape="1">
            <a:gsLst>
              <a:gs pos="0">
                <a:schemeClr val="bg1">
                  <a:alpha val="55000"/>
                </a:schemeClr>
              </a:gs>
              <a:gs pos="100000">
                <a:schemeClr val="bg1">
                  <a:alpha val="55000"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b="1">
                <a:solidFill>
                  <a:srgbClr val="FF0000"/>
                </a:solidFill>
              </a:rPr>
              <a:t>1</a:t>
            </a:r>
            <a:r>
              <a:rPr lang="de-DE">
                <a:solidFill>
                  <a:srgbClr val="FF0000"/>
                </a:solidFill>
              </a:rPr>
              <a:t> – set “Edit projects“</a:t>
            </a:r>
            <a:endParaRPr lang="de-DE" dirty="0">
              <a:solidFill>
                <a:srgbClr val="FF0000"/>
              </a:solidFill>
            </a:endParaRPr>
          </a:p>
        </p:txBody>
      </p:sp>
      <p:sp>
        <p:nvSpPr>
          <p:cNvPr id="14" name="AutoShape 8"/>
          <p:cNvSpPr>
            <a:spLocks noChangeArrowheads="1"/>
          </p:cNvSpPr>
          <p:nvPr/>
        </p:nvSpPr>
        <p:spPr bwMode="auto">
          <a:xfrm>
            <a:off x="224180" y="4868152"/>
            <a:ext cx="395288" cy="1044577"/>
          </a:xfrm>
          <a:prstGeom prst="upArrow">
            <a:avLst>
              <a:gd name="adj1" fmla="val 50000"/>
              <a:gd name="adj2" fmla="val 66064"/>
            </a:avLst>
          </a:prstGeom>
          <a:gradFill rotWithShape="1">
            <a:gsLst>
              <a:gs pos="0">
                <a:srgbClr val="FF0000"/>
              </a:gs>
              <a:gs pos="100000">
                <a:srgbClr val="FF0000">
                  <a:gamma/>
                  <a:shade val="43137"/>
                  <a:invGamma/>
                  <a:alpha val="0"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15" name="Text Box 7"/>
          <p:cNvSpPr txBox="1">
            <a:spLocks noChangeArrowheads="1"/>
          </p:cNvSpPr>
          <p:nvPr/>
        </p:nvSpPr>
        <p:spPr bwMode="auto">
          <a:xfrm>
            <a:off x="-193157" y="5882423"/>
            <a:ext cx="1774847" cy="369332"/>
          </a:xfrm>
          <a:prstGeom prst="rect">
            <a:avLst/>
          </a:prstGeom>
          <a:gradFill rotWithShape="1">
            <a:gsLst>
              <a:gs pos="0">
                <a:schemeClr val="bg1">
                  <a:alpha val="55000"/>
                </a:schemeClr>
              </a:gs>
              <a:gs pos="100000">
                <a:schemeClr val="bg1">
                  <a:alpha val="55000"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de-DE" b="1">
                <a:solidFill>
                  <a:srgbClr val="FF0000"/>
                </a:solidFill>
              </a:rPr>
              <a:t>2</a:t>
            </a:r>
            <a:r>
              <a:rPr lang="de-DE">
                <a:solidFill>
                  <a:srgbClr val="FF0000"/>
                </a:solidFill>
              </a:rPr>
              <a:t> – start search</a:t>
            </a:r>
            <a:endParaRPr lang="de-DE" dirty="0">
              <a:solidFill>
                <a:srgbClr val="FF0000"/>
              </a:solidFill>
            </a:endParaRPr>
          </a:p>
        </p:txBody>
      </p:sp>
      <p:sp>
        <p:nvSpPr>
          <p:cNvPr id="16" name="Text Box 7"/>
          <p:cNvSpPr txBox="1">
            <a:spLocks noChangeArrowheads="1"/>
          </p:cNvSpPr>
          <p:nvPr/>
        </p:nvSpPr>
        <p:spPr bwMode="auto">
          <a:xfrm>
            <a:off x="1413033" y="4689507"/>
            <a:ext cx="1406190" cy="923330"/>
          </a:xfrm>
          <a:prstGeom prst="rect">
            <a:avLst/>
          </a:prstGeom>
          <a:gradFill rotWithShape="1">
            <a:gsLst>
              <a:gs pos="0">
                <a:schemeClr val="bg1">
                  <a:alpha val="55000"/>
                </a:schemeClr>
              </a:gs>
              <a:gs pos="100000">
                <a:schemeClr val="bg1">
                  <a:alpha val="55000"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de-DE" b="1">
                <a:solidFill>
                  <a:srgbClr val="FF0000"/>
                </a:solidFill>
              </a:rPr>
              <a:t>7</a:t>
            </a:r>
            <a:r>
              <a:rPr lang="de-DE">
                <a:solidFill>
                  <a:srgbClr val="FF0000"/>
                </a:solidFill>
              </a:rPr>
              <a:t> – select</a:t>
            </a:r>
          </a:p>
          <a:p>
            <a:r>
              <a:rPr lang="de-DE">
                <a:solidFill>
                  <a:srgbClr val="FF0000"/>
                </a:solidFill>
              </a:rPr>
              <a:t>dependent descriptor</a:t>
            </a:r>
            <a:endParaRPr lang="de-DE" dirty="0">
              <a:solidFill>
                <a:srgbClr val="FF0000"/>
              </a:solidFill>
            </a:endParaRPr>
          </a:p>
        </p:txBody>
      </p:sp>
      <p:sp>
        <p:nvSpPr>
          <p:cNvPr id="17" name="AutoShape 7"/>
          <p:cNvSpPr>
            <a:spLocks noChangeArrowheads="1"/>
          </p:cNvSpPr>
          <p:nvPr/>
        </p:nvSpPr>
        <p:spPr bwMode="auto">
          <a:xfrm rot="10800000" flipH="1" flipV="1">
            <a:off x="2001576" y="3965607"/>
            <a:ext cx="657225" cy="723900"/>
          </a:xfrm>
          <a:custGeom>
            <a:avLst/>
            <a:gdLst>
              <a:gd name="G0" fmla="+- 15126 0 0"/>
              <a:gd name="G1" fmla="+- 2912 0 0"/>
              <a:gd name="G2" fmla="+- 12158 0 2912"/>
              <a:gd name="G3" fmla="+- G2 0 2912"/>
              <a:gd name="G4" fmla="*/ G3 32768 32059"/>
              <a:gd name="G5" fmla="*/ G4 1 2"/>
              <a:gd name="G6" fmla="+- 21600 0 15126"/>
              <a:gd name="G7" fmla="*/ G6 2912 6079"/>
              <a:gd name="G8" fmla="+- G7 15126 0"/>
              <a:gd name="T0" fmla="*/ 15126 w 21600"/>
              <a:gd name="T1" fmla="*/ 0 h 21600"/>
              <a:gd name="T2" fmla="*/ 15126 w 21600"/>
              <a:gd name="T3" fmla="*/ 12158 h 21600"/>
              <a:gd name="T4" fmla="*/ 3237 w 21600"/>
              <a:gd name="T5" fmla="*/ 21600 h 21600"/>
              <a:gd name="T6" fmla="*/ 21600 w 21600"/>
              <a:gd name="T7" fmla="*/ 6079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G1 h 21600"/>
              <a:gd name="T14" fmla="*/ G8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close/>
              </a:path>
            </a:pathLst>
          </a:custGeom>
          <a:gradFill rotWithShape="1">
            <a:gsLst>
              <a:gs pos="0">
                <a:srgbClr val="FF0000"/>
              </a:gs>
              <a:gs pos="100000">
                <a:srgbClr val="FF0000">
                  <a:gamma/>
                  <a:shade val="0"/>
                  <a:invGamma/>
                  <a:alpha val="0"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31" name="Text Box 7"/>
          <p:cNvSpPr txBox="1">
            <a:spLocks noChangeArrowheads="1"/>
          </p:cNvSpPr>
          <p:nvPr/>
        </p:nvSpPr>
        <p:spPr bwMode="auto">
          <a:xfrm>
            <a:off x="5526204" y="1586926"/>
            <a:ext cx="2227606" cy="646331"/>
          </a:xfrm>
          <a:prstGeom prst="rect">
            <a:avLst/>
          </a:prstGeom>
          <a:gradFill rotWithShape="1">
            <a:gsLst>
              <a:gs pos="0">
                <a:schemeClr val="bg1">
                  <a:alpha val="55000"/>
                </a:schemeClr>
              </a:gs>
              <a:gs pos="100000">
                <a:schemeClr val="bg1">
                  <a:alpha val="55000"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de-DE" b="1">
                <a:solidFill>
                  <a:srgbClr val="FF0000"/>
                </a:solidFill>
              </a:rPr>
              <a:t>6</a:t>
            </a:r>
            <a:r>
              <a:rPr lang="de-DE">
                <a:solidFill>
                  <a:srgbClr val="FF0000"/>
                </a:solidFill>
              </a:rPr>
              <a:t> – add dependent descriptor</a:t>
            </a:r>
            <a:endParaRPr lang="de-DE" dirty="0">
              <a:solidFill>
                <a:srgbClr val="FF0000"/>
              </a:solidFill>
            </a:endParaRPr>
          </a:p>
        </p:txBody>
      </p:sp>
      <p:sp>
        <p:nvSpPr>
          <p:cNvPr id="32" name="AutoShape 8"/>
          <p:cNvSpPr>
            <a:spLocks noChangeArrowheads="1"/>
          </p:cNvSpPr>
          <p:nvPr/>
        </p:nvSpPr>
        <p:spPr bwMode="auto">
          <a:xfrm rot="5400000">
            <a:off x="8078453" y="1387805"/>
            <a:ext cx="395288" cy="1044575"/>
          </a:xfrm>
          <a:prstGeom prst="upArrow">
            <a:avLst>
              <a:gd name="adj1" fmla="val 50000"/>
              <a:gd name="adj2" fmla="val 66064"/>
            </a:avLst>
          </a:prstGeom>
          <a:gradFill rotWithShape="1">
            <a:gsLst>
              <a:gs pos="0">
                <a:srgbClr val="FF0000"/>
              </a:gs>
              <a:gs pos="100000">
                <a:srgbClr val="FF0000">
                  <a:gamma/>
                  <a:shade val="43137"/>
                  <a:invGamma/>
                  <a:alpha val="0"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85324255"/>
      </p:ext>
    </p:extLst>
  </p:cSld>
  <p:clrMapOvr>
    <a:masterClrMapping/>
  </p:clrMapOvr>
  <p:transition>
    <p:fade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31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677400" cy="713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7351582" y="2962335"/>
            <a:ext cx="1738563" cy="369332"/>
          </a:xfrm>
          <a:prstGeom prst="rect">
            <a:avLst/>
          </a:prstGeom>
          <a:gradFill rotWithShape="1">
            <a:gsLst>
              <a:gs pos="0">
                <a:schemeClr val="bg1">
                  <a:alpha val="55000"/>
                </a:schemeClr>
              </a:gs>
              <a:gs pos="100000">
                <a:schemeClr val="bg1">
                  <a:alpha val="55000"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de-DE" b="1">
                <a:solidFill>
                  <a:srgbClr val="FF0000"/>
                </a:solidFill>
              </a:rPr>
              <a:t>1</a:t>
            </a:r>
            <a:r>
              <a:rPr lang="de-DE">
                <a:solidFill>
                  <a:srgbClr val="FF0000"/>
                </a:solidFill>
              </a:rPr>
              <a:t> – check rule</a:t>
            </a:r>
            <a:endParaRPr lang="de-DE" dirty="0">
              <a:solidFill>
                <a:srgbClr val="FF0000"/>
              </a:solidFill>
            </a:endParaRPr>
          </a:p>
        </p:txBody>
      </p:sp>
      <p:sp>
        <p:nvSpPr>
          <p:cNvPr id="12" name="Text Box 7"/>
          <p:cNvSpPr txBox="1">
            <a:spLocks noChangeArrowheads="1"/>
          </p:cNvSpPr>
          <p:nvPr/>
        </p:nvSpPr>
        <p:spPr bwMode="auto">
          <a:xfrm>
            <a:off x="6418109" y="821369"/>
            <a:ext cx="1992853" cy="369332"/>
          </a:xfrm>
          <a:prstGeom prst="rect">
            <a:avLst/>
          </a:prstGeom>
          <a:gradFill rotWithShape="1">
            <a:gsLst>
              <a:gs pos="0">
                <a:schemeClr val="bg1">
                  <a:alpha val="55000"/>
                </a:schemeClr>
              </a:gs>
              <a:gs pos="100000">
                <a:schemeClr val="bg1">
                  <a:alpha val="55000"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b="1">
                <a:solidFill>
                  <a:srgbClr val="FF0000"/>
                </a:solidFill>
              </a:rPr>
              <a:t>2</a:t>
            </a:r>
            <a:r>
              <a:rPr lang="de-DE">
                <a:solidFill>
                  <a:srgbClr val="FF0000"/>
                </a:solidFill>
              </a:rPr>
              <a:t> </a:t>
            </a:r>
            <a:r>
              <a:rPr lang="de-DE" dirty="0">
                <a:solidFill>
                  <a:srgbClr val="FF0000"/>
                </a:solidFill>
              </a:rPr>
              <a:t>– </a:t>
            </a:r>
            <a:r>
              <a:rPr lang="de-DE">
                <a:solidFill>
                  <a:srgbClr val="FF0000"/>
                </a:solidFill>
              </a:rPr>
              <a:t>save changes</a:t>
            </a:r>
            <a:endParaRPr lang="de-DE" dirty="0">
              <a:solidFill>
                <a:srgbClr val="FF0000"/>
              </a:solidFill>
            </a:endParaRPr>
          </a:p>
        </p:txBody>
      </p:sp>
      <p:sp>
        <p:nvSpPr>
          <p:cNvPr id="13" name="AutoShape 8"/>
          <p:cNvSpPr>
            <a:spLocks noChangeArrowheads="1"/>
          </p:cNvSpPr>
          <p:nvPr/>
        </p:nvSpPr>
        <p:spPr bwMode="auto">
          <a:xfrm rot="5400000">
            <a:off x="8735606" y="483748"/>
            <a:ext cx="395288" cy="1044575"/>
          </a:xfrm>
          <a:prstGeom prst="upArrow">
            <a:avLst>
              <a:gd name="adj1" fmla="val 50000"/>
              <a:gd name="adj2" fmla="val 66064"/>
            </a:avLst>
          </a:prstGeom>
          <a:gradFill rotWithShape="1">
            <a:gsLst>
              <a:gs pos="0">
                <a:srgbClr val="FF0000"/>
              </a:gs>
              <a:gs pos="100000">
                <a:srgbClr val="FF0000">
                  <a:gamma/>
                  <a:shade val="43137"/>
                  <a:invGamma/>
                  <a:alpha val="0"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14" name="AutoShape 7"/>
          <p:cNvSpPr>
            <a:spLocks noChangeArrowheads="1"/>
          </p:cNvSpPr>
          <p:nvPr/>
        </p:nvSpPr>
        <p:spPr bwMode="auto">
          <a:xfrm rot="10800000" flipH="1" flipV="1">
            <a:off x="8082349" y="2238435"/>
            <a:ext cx="657225" cy="723900"/>
          </a:xfrm>
          <a:custGeom>
            <a:avLst/>
            <a:gdLst>
              <a:gd name="G0" fmla="+- 15126 0 0"/>
              <a:gd name="G1" fmla="+- 2912 0 0"/>
              <a:gd name="G2" fmla="+- 12158 0 2912"/>
              <a:gd name="G3" fmla="+- G2 0 2912"/>
              <a:gd name="G4" fmla="*/ G3 32768 32059"/>
              <a:gd name="G5" fmla="*/ G4 1 2"/>
              <a:gd name="G6" fmla="+- 21600 0 15126"/>
              <a:gd name="G7" fmla="*/ G6 2912 6079"/>
              <a:gd name="G8" fmla="+- G7 15126 0"/>
              <a:gd name="T0" fmla="*/ 15126 w 21600"/>
              <a:gd name="T1" fmla="*/ 0 h 21600"/>
              <a:gd name="T2" fmla="*/ 15126 w 21600"/>
              <a:gd name="T3" fmla="*/ 12158 h 21600"/>
              <a:gd name="T4" fmla="*/ 3237 w 21600"/>
              <a:gd name="T5" fmla="*/ 21600 h 21600"/>
              <a:gd name="T6" fmla="*/ 21600 w 21600"/>
              <a:gd name="T7" fmla="*/ 6079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G1 h 21600"/>
              <a:gd name="T14" fmla="*/ G8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close/>
              </a:path>
            </a:pathLst>
          </a:custGeom>
          <a:gradFill rotWithShape="1">
            <a:gsLst>
              <a:gs pos="0">
                <a:srgbClr val="FF0000"/>
              </a:gs>
              <a:gs pos="100000">
                <a:srgbClr val="FF0000">
                  <a:gamma/>
                  <a:shade val="0"/>
                  <a:invGamma/>
                  <a:alpha val="0"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15" name="AutoShape 7"/>
          <p:cNvSpPr>
            <a:spLocks noChangeArrowheads="1"/>
          </p:cNvSpPr>
          <p:nvPr/>
        </p:nvSpPr>
        <p:spPr bwMode="auto">
          <a:xfrm rot="10800000" flipH="1" flipV="1">
            <a:off x="8082349" y="2038555"/>
            <a:ext cx="657225" cy="723900"/>
          </a:xfrm>
          <a:custGeom>
            <a:avLst/>
            <a:gdLst>
              <a:gd name="G0" fmla="+- 15126 0 0"/>
              <a:gd name="G1" fmla="+- 2912 0 0"/>
              <a:gd name="G2" fmla="+- 12158 0 2912"/>
              <a:gd name="G3" fmla="+- G2 0 2912"/>
              <a:gd name="G4" fmla="*/ G3 32768 32059"/>
              <a:gd name="G5" fmla="*/ G4 1 2"/>
              <a:gd name="G6" fmla="+- 21600 0 15126"/>
              <a:gd name="G7" fmla="*/ G6 2912 6079"/>
              <a:gd name="G8" fmla="+- G7 15126 0"/>
              <a:gd name="T0" fmla="*/ 15126 w 21600"/>
              <a:gd name="T1" fmla="*/ 0 h 21600"/>
              <a:gd name="T2" fmla="*/ 15126 w 21600"/>
              <a:gd name="T3" fmla="*/ 12158 h 21600"/>
              <a:gd name="T4" fmla="*/ 3237 w 21600"/>
              <a:gd name="T5" fmla="*/ 21600 h 21600"/>
              <a:gd name="T6" fmla="*/ 21600 w 21600"/>
              <a:gd name="T7" fmla="*/ 6079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G1 h 21600"/>
              <a:gd name="T14" fmla="*/ G8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close/>
              </a:path>
            </a:pathLst>
          </a:custGeom>
          <a:gradFill rotWithShape="1">
            <a:gsLst>
              <a:gs pos="0">
                <a:srgbClr val="FF0000"/>
              </a:gs>
              <a:gs pos="100000">
                <a:srgbClr val="FF0000">
                  <a:gamma/>
                  <a:shade val="0"/>
                  <a:invGamma/>
                  <a:alpha val="0"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24773512"/>
      </p:ext>
    </p:extLst>
  </p:cSld>
  <p:clrMapOvr>
    <a:masterClrMapping/>
  </p:clrMapOvr>
  <p:transition>
    <p:fade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41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677400" cy="713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AutoShape 8"/>
          <p:cNvSpPr>
            <a:spLocks noChangeArrowheads="1"/>
          </p:cNvSpPr>
          <p:nvPr/>
        </p:nvSpPr>
        <p:spPr bwMode="auto">
          <a:xfrm rot="16200000">
            <a:off x="4834229" y="846216"/>
            <a:ext cx="395288" cy="1044575"/>
          </a:xfrm>
          <a:prstGeom prst="upArrow">
            <a:avLst>
              <a:gd name="adj1" fmla="val 50000"/>
              <a:gd name="adj2" fmla="val 66064"/>
            </a:avLst>
          </a:prstGeom>
          <a:gradFill rotWithShape="1">
            <a:gsLst>
              <a:gs pos="0">
                <a:srgbClr val="FF0000"/>
              </a:gs>
              <a:gs pos="100000">
                <a:srgbClr val="FF0000">
                  <a:gamma/>
                  <a:shade val="43137"/>
                  <a:invGamma/>
                  <a:alpha val="0"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4" name="Text Box 7"/>
          <p:cNvSpPr txBox="1">
            <a:spLocks noChangeArrowheads="1"/>
          </p:cNvSpPr>
          <p:nvPr/>
        </p:nvSpPr>
        <p:spPr bwMode="auto">
          <a:xfrm>
            <a:off x="5554160" y="1177483"/>
            <a:ext cx="3467616" cy="369332"/>
          </a:xfrm>
          <a:prstGeom prst="rect">
            <a:avLst/>
          </a:prstGeom>
          <a:gradFill rotWithShape="1">
            <a:gsLst>
              <a:gs pos="0">
                <a:schemeClr val="bg1">
                  <a:alpha val="55000"/>
                </a:schemeClr>
              </a:gs>
              <a:gs pos="100000">
                <a:schemeClr val="bg1">
                  <a:alpha val="55000"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b="1">
                <a:solidFill>
                  <a:srgbClr val="FF0000"/>
                </a:solidFill>
              </a:rPr>
              <a:t>3</a:t>
            </a:r>
            <a:r>
              <a:rPr lang="de-DE">
                <a:solidFill>
                  <a:srgbClr val="FF0000"/>
                </a:solidFill>
              </a:rPr>
              <a:t> – select “Continuous view“ tab</a:t>
            </a:r>
            <a:endParaRPr lang="de-DE" dirty="0">
              <a:solidFill>
                <a:srgbClr val="FF0000"/>
              </a:solidFill>
            </a:endParaRPr>
          </a:p>
        </p:txBody>
      </p:sp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6817036" y="2988034"/>
            <a:ext cx="1885806" cy="646331"/>
          </a:xfrm>
          <a:prstGeom prst="rect">
            <a:avLst/>
          </a:prstGeom>
          <a:gradFill rotWithShape="1">
            <a:gsLst>
              <a:gs pos="0">
                <a:schemeClr val="bg1">
                  <a:alpha val="55000"/>
                </a:schemeClr>
              </a:gs>
              <a:gs pos="100000">
                <a:schemeClr val="bg1">
                  <a:alpha val="55000"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de-DE" b="1">
                <a:solidFill>
                  <a:srgbClr val="FF0000"/>
                </a:solidFill>
              </a:rPr>
              <a:t>6</a:t>
            </a:r>
            <a:r>
              <a:rPr lang="de-DE">
                <a:solidFill>
                  <a:srgbClr val="FF0000"/>
                </a:solidFill>
              </a:rPr>
              <a:t> – change state to “Succulent“</a:t>
            </a:r>
            <a:endParaRPr lang="de-DE" dirty="0">
              <a:solidFill>
                <a:srgbClr val="FF0000"/>
              </a:solidFill>
            </a:endParaRPr>
          </a:p>
        </p:txBody>
      </p:sp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945037" y="2252098"/>
            <a:ext cx="1406190" cy="923330"/>
          </a:xfrm>
          <a:prstGeom prst="rect">
            <a:avLst/>
          </a:prstGeom>
          <a:gradFill rotWithShape="1">
            <a:gsLst>
              <a:gs pos="0">
                <a:schemeClr val="bg1">
                  <a:alpha val="55000"/>
                </a:schemeClr>
              </a:gs>
              <a:gs pos="100000">
                <a:schemeClr val="bg1">
                  <a:alpha val="55000"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de-DE" b="1">
                <a:solidFill>
                  <a:srgbClr val="FF0000"/>
                </a:solidFill>
              </a:rPr>
              <a:t>5</a:t>
            </a:r>
            <a:r>
              <a:rPr lang="de-DE">
                <a:solidFill>
                  <a:srgbClr val="FF0000"/>
                </a:solidFill>
              </a:rPr>
              <a:t> – select controlling descriptor</a:t>
            </a:r>
            <a:endParaRPr lang="de-DE" dirty="0">
              <a:solidFill>
                <a:srgbClr val="FF0000"/>
              </a:solidFill>
            </a:endParaRPr>
          </a:p>
        </p:txBody>
      </p:sp>
      <p:sp>
        <p:nvSpPr>
          <p:cNvPr id="7" name="AutoShape 7"/>
          <p:cNvSpPr>
            <a:spLocks noChangeArrowheads="1"/>
          </p:cNvSpPr>
          <p:nvPr/>
        </p:nvSpPr>
        <p:spPr bwMode="auto">
          <a:xfrm rot="10800000" flipH="1" flipV="1">
            <a:off x="1533581" y="1531488"/>
            <a:ext cx="657225" cy="723900"/>
          </a:xfrm>
          <a:custGeom>
            <a:avLst/>
            <a:gdLst>
              <a:gd name="G0" fmla="+- 15126 0 0"/>
              <a:gd name="G1" fmla="+- 2912 0 0"/>
              <a:gd name="G2" fmla="+- 12158 0 2912"/>
              <a:gd name="G3" fmla="+- G2 0 2912"/>
              <a:gd name="G4" fmla="*/ G3 32768 32059"/>
              <a:gd name="G5" fmla="*/ G4 1 2"/>
              <a:gd name="G6" fmla="+- 21600 0 15126"/>
              <a:gd name="G7" fmla="*/ G6 2912 6079"/>
              <a:gd name="G8" fmla="+- G7 15126 0"/>
              <a:gd name="T0" fmla="*/ 15126 w 21600"/>
              <a:gd name="T1" fmla="*/ 0 h 21600"/>
              <a:gd name="T2" fmla="*/ 15126 w 21600"/>
              <a:gd name="T3" fmla="*/ 12158 h 21600"/>
              <a:gd name="T4" fmla="*/ 3237 w 21600"/>
              <a:gd name="T5" fmla="*/ 21600 h 21600"/>
              <a:gd name="T6" fmla="*/ 21600 w 21600"/>
              <a:gd name="T7" fmla="*/ 6079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G1 h 21600"/>
              <a:gd name="T14" fmla="*/ G8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close/>
              </a:path>
            </a:pathLst>
          </a:custGeom>
          <a:gradFill rotWithShape="1">
            <a:gsLst>
              <a:gs pos="0">
                <a:srgbClr val="FF0000"/>
              </a:gs>
              <a:gs pos="100000">
                <a:srgbClr val="FF0000">
                  <a:gamma/>
                  <a:shade val="0"/>
                  <a:invGamma/>
                  <a:alpha val="0"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10" name="AutoShape 8"/>
          <p:cNvSpPr>
            <a:spLocks noChangeArrowheads="1"/>
          </p:cNvSpPr>
          <p:nvPr/>
        </p:nvSpPr>
        <p:spPr bwMode="auto">
          <a:xfrm rot="15569585">
            <a:off x="3439392" y="6335712"/>
            <a:ext cx="395288" cy="1044575"/>
          </a:xfrm>
          <a:prstGeom prst="upArrow">
            <a:avLst>
              <a:gd name="adj1" fmla="val 50000"/>
              <a:gd name="adj2" fmla="val 66064"/>
            </a:avLst>
          </a:prstGeom>
          <a:gradFill rotWithShape="1">
            <a:gsLst>
              <a:gs pos="0">
                <a:srgbClr val="FF0000"/>
              </a:gs>
              <a:gs pos="100000">
                <a:srgbClr val="FF0000">
                  <a:gamma/>
                  <a:shade val="43137"/>
                  <a:invGamma/>
                  <a:alpha val="0"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11" name="Text Box 7"/>
          <p:cNvSpPr txBox="1">
            <a:spLocks noChangeArrowheads="1"/>
          </p:cNvSpPr>
          <p:nvPr/>
        </p:nvSpPr>
        <p:spPr bwMode="auto">
          <a:xfrm>
            <a:off x="4032141" y="6586008"/>
            <a:ext cx="2864887" cy="369332"/>
          </a:xfrm>
          <a:prstGeom prst="rect">
            <a:avLst/>
          </a:prstGeom>
          <a:gradFill rotWithShape="1">
            <a:gsLst>
              <a:gs pos="0">
                <a:schemeClr val="bg1">
                  <a:alpha val="55000"/>
                </a:schemeClr>
              </a:gs>
              <a:gs pos="100000">
                <a:schemeClr val="bg1">
                  <a:alpha val="55000"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b="1">
                <a:solidFill>
                  <a:srgbClr val="FF0000"/>
                </a:solidFill>
              </a:rPr>
              <a:t>1</a:t>
            </a:r>
            <a:r>
              <a:rPr lang="de-DE">
                <a:solidFill>
                  <a:srgbClr val="FF0000"/>
                </a:solidFill>
              </a:rPr>
              <a:t> – set “Edit descriptions“</a:t>
            </a:r>
            <a:endParaRPr lang="de-DE" dirty="0">
              <a:solidFill>
                <a:srgbClr val="FF0000"/>
              </a:solidFill>
            </a:endParaRPr>
          </a:p>
        </p:txBody>
      </p:sp>
      <p:sp>
        <p:nvSpPr>
          <p:cNvPr id="12" name="AutoShape 8"/>
          <p:cNvSpPr>
            <a:spLocks noChangeArrowheads="1"/>
          </p:cNvSpPr>
          <p:nvPr/>
        </p:nvSpPr>
        <p:spPr bwMode="auto">
          <a:xfrm rot="16200000">
            <a:off x="1142261" y="3394241"/>
            <a:ext cx="395288" cy="1044577"/>
          </a:xfrm>
          <a:prstGeom prst="upArrow">
            <a:avLst>
              <a:gd name="adj1" fmla="val 50000"/>
              <a:gd name="adj2" fmla="val 66064"/>
            </a:avLst>
          </a:prstGeom>
          <a:gradFill rotWithShape="1">
            <a:gsLst>
              <a:gs pos="0">
                <a:srgbClr val="FF0000"/>
              </a:gs>
              <a:gs pos="100000">
                <a:srgbClr val="FF0000">
                  <a:gamma/>
                  <a:shade val="43137"/>
                  <a:invGamma/>
                  <a:alpha val="0"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13" name="Text Box 7"/>
          <p:cNvSpPr txBox="1">
            <a:spLocks noChangeArrowheads="1"/>
          </p:cNvSpPr>
          <p:nvPr/>
        </p:nvSpPr>
        <p:spPr bwMode="auto">
          <a:xfrm>
            <a:off x="1862190" y="3725509"/>
            <a:ext cx="1774847" cy="369332"/>
          </a:xfrm>
          <a:prstGeom prst="rect">
            <a:avLst/>
          </a:prstGeom>
          <a:gradFill rotWithShape="1">
            <a:gsLst>
              <a:gs pos="0">
                <a:schemeClr val="bg1">
                  <a:alpha val="55000"/>
                </a:schemeClr>
              </a:gs>
              <a:gs pos="100000">
                <a:schemeClr val="bg1">
                  <a:alpha val="55000"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de-DE" b="1">
                <a:solidFill>
                  <a:srgbClr val="FF0000"/>
                </a:solidFill>
              </a:rPr>
              <a:t>2</a:t>
            </a:r>
            <a:r>
              <a:rPr lang="de-DE">
                <a:solidFill>
                  <a:srgbClr val="FF0000"/>
                </a:solidFill>
              </a:rPr>
              <a:t> – start search</a:t>
            </a:r>
            <a:endParaRPr lang="de-DE" dirty="0">
              <a:solidFill>
                <a:srgbClr val="FF0000"/>
              </a:solidFill>
            </a:endParaRPr>
          </a:p>
        </p:txBody>
      </p:sp>
      <p:sp>
        <p:nvSpPr>
          <p:cNvPr id="15" name="Text Box 7"/>
          <p:cNvSpPr txBox="1">
            <a:spLocks noChangeArrowheads="1"/>
          </p:cNvSpPr>
          <p:nvPr/>
        </p:nvSpPr>
        <p:spPr bwMode="auto">
          <a:xfrm>
            <a:off x="4471980" y="3046804"/>
            <a:ext cx="1788694" cy="369332"/>
          </a:xfrm>
          <a:prstGeom prst="rect">
            <a:avLst/>
          </a:prstGeom>
          <a:gradFill rotWithShape="1">
            <a:gsLst>
              <a:gs pos="0">
                <a:schemeClr val="bg1">
                  <a:alpha val="55000"/>
                </a:schemeClr>
              </a:gs>
              <a:gs pos="100000">
                <a:schemeClr val="bg1">
                  <a:alpha val="55000"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de-DE" b="1">
                <a:solidFill>
                  <a:srgbClr val="FF0000"/>
                </a:solidFill>
              </a:rPr>
              <a:t>4</a:t>
            </a:r>
            <a:r>
              <a:rPr lang="de-DE">
                <a:solidFill>
                  <a:srgbClr val="FF0000"/>
                </a:solidFill>
              </a:rPr>
              <a:t> – expand tree</a:t>
            </a:r>
            <a:endParaRPr lang="de-DE" dirty="0">
              <a:solidFill>
                <a:srgbClr val="FF0000"/>
              </a:solidFill>
            </a:endParaRPr>
          </a:p>
        </p:txBody>
      </p:sp>
      <p:sp>
        <p:nvSpPr>
          <p:cNvPr id="16" name="AutoShape 7"/>
          <p:cNvSpPr>
            <a:spLocks noChangeArrowheads="1"/>
          </p:cNvSpPr>
          <p:nvPr/>
        </p:nvSpPr>
        <p:spPr bwMode="auto">
          <a:xfrm rot="10800000" flipH="1" flipV="1">
            <a:off x="5098369" y="2336606"/>
            <a:ext cx="657225" cy="723900"/>
          </a:xfrm>
          <a:custGeom>
            <a:avLst/>
            <a:gdLst>
              <a:gd name="G0" fmla="+- 15126 0 0"/>
              <a:gd name="G1" fmla="+- 2912 0 0"/>
              <a:gd name="G2" fmla="+- 12158 0 2912"/>
              <a:gd name="G3" fmla="+- G2 0 2912"/>
              <a:gd name="G4" fmla="*/ G3 32768 32059"/>
              <a:gd name="G5" fmla="*/ G4 1 2"/>
              <a:gd name="G6" fmla="+- 21600 0 15126"/>
              <a:gd name="G7" fmla="*/ G6 2912 6079"/>
              <a:gd name="G8" fmla="+- G7 15126 0"/>
              <a:gd name="T0" fmla="*/ 15126 w 21600"/>
              <a:gd name="T1" fmla="*/ 0 h 21600"/>
              <a:gd name="T2" fmla="*/ 15126 w 21600"/>
              <a:gd name="T3" fmla="*/ 12158 h 21600"/>
              <a:gd name="T4" fmla="*/ 3237 w 21600"/>
              <a:gd name="T5" fmla="*/ 21600 h 21600"/>
              <a:gd name="T6" fmla="*/ 21600 w 21600"/>
              <a:gd name="T7" fmla="*/ 6079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G1 h 21600"/>
              <a:gd name="T14" fmla="*/ G8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close/>
              </a:path>
            </a:pathLst>
          </a:custGeom>
          <a:gradFill rotWithShape="1">
            <a:gsLst>
              <a:gs pos="0">
                <a:srgbClr val="FF0000"/>
              </a:gs>
              <a:gs pos="100000">
                <a:srgbClr val="FF0000">
                  <a:gamma/>
                  <a:shade val="0"/>
                  <a:invGamma/>
                  <a:alpha val="0"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17" name="AutoShape 7"/>
          <p:cNvSpPr>
            <a:spLocks noChangeArrowheads="1"/>
          </p:cNvSpPr>
          <p:nvPr/>
        </p:nvSpPr>
        <p:spPr bwMode="auto">
          <a:xfrm flipH="1">
            <a:off x="7173004" y="2363766"/>
            <a:ext cx="657225" cy="713877"/>
          </a:xfrm>
          <a:custGeom>
            <a:avLst/>
            <a:gdLst>
              <a:gd name="G0" fmla="+- 15126 0 0"/>
              <a:gd name="G1" fmla="+- 2912 0 0"/>
              <a:gd name="G2" fmla="+- 12158 0 2912"/>
              <a:gd name="G3" fmla="+- G2 0 2912"/>
              <a:gd name="G4" fmla="*/ G3 32768 32059"/>
              <a:gd name="G5" fmla="*/ G4 1 2"/>
              <a:gd name="G6" fmla="+- 21600 0 15126"/>
              <a:gd name="G7" fmla="*/ G6 2912 6079"/>
              <a:gd name="G8" fmla="+- G7 15126 0"/>
              <a:gd name="T0" fmla="*/ 15126 w 21600"/>
              <a:gd name="T1" fmla="*/ 0 h 21600"/>
              <a:gd name="T2" fmla="*/ 15126 w 21600"/>
              <a:gd name="T3" fmla="*/ 12158 h 21600"/>
              <a:gd name="T4" fmla="*/ 3237 w 21600"/>
              <a:gd name="T5" fmla="*/ 21600 h 21600"/>
              <a:gd name="T6" fmla="*/ 21600 w 21600"/>
              <a:gd name="T7" fmla="*/ 6079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G1 h 21600"/>
              <a:gd name="T14" fmla="*/ G8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close/>
              </a:path>
            </a:pathLst>
          </a:custGeom>
          <a:gradFill rotWithShape="1">
            <a:gsLst>
              <a:gs pos="0">
                <a:srgbClr val="FF0000"/>
              </a:gs>
              <a:gs pos="100000">
                <a:srgbClr val="FF0000">
                  <a:gamma/>
                  <a:shade val="0"/>
                  <a:invGamma/>
                  <a:alpha val="0"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18" name="AutoShape 7"/>
          <p:cNvSpPr>
            <a:spLocks noChangeArrowheads="1"/>
          </p:cNvSpPr>
          <p:nvPr/>
        </p:nvSpPr>
        <p:spPr bwMode="auto">
          <a:xfrm flipH="1">
            <a:off x="7177288" y="1773270"/>
            <a:ext cx="657225" cy="713877"/>
          </a:xfrm>
          <a:custGeom>
            <a:avLst/>
            <a:gdLst>
              <a:gd name="G0" fmla="+- 15126 0 0"/>
              <a:gd name="G1" fmla="+- 2912 0 0"/>
              <a:gd name="G2" fmla="+- 12158 0 2912"/>
              <a:gd name="G3" fmla="+- G2 0 2912"/>
              <a:gd name="G4" fmla="*/ G3 32768 32059"/>
              <a:gd name="G5" fmla="*/ G4 1 2"/>
              <a:gd name="G6" fmla="+- 21600 0 15126"/>
              <a:gd name="G7" fmla="*/ G6 2912 6079"/>
              <a:gd name="G8" fmla="+- G7 15126 0"/>
              <a:gd name="T0" fmla="*/ 15126 w 21600"/>
              <a:gd name="T1" fmla="*/ 0 h 21600"/>
              <a:gd name="T2" fmla="*/ 15126 w 21600"/>
              <a:gd name="T3" fmla="*/ 12158 h 21600"/>
              <a:gd name="T4" fmla="*/ 3237 w 21600"/>
              <a:gd name="T5" fmla="*/ 21600 h 21600"/>
              <a:gd name="T6" fmla="*/ 21600 w 21600"/>
              <a:gd name="T7" fmla="*/ 6079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G1 h 21600"/>
              <a:gd name="T14" fmla="*/ G8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close/>
              </a:path>
            </a:pathLst>
          </a:custGeom>
          <a:gradFill rotWithShape="1">
            <a:gsLst>
              <a:gs pos="0">
                <a:srgbClr val="FF0000"/>
              </a:gs>
              <a:gs pos="100000">
                <a:srgbClr val="FF0000">
                  <a:gamma/>
                  <a:shade val="0"/>
                  <a:invGamma/>
                  <a:alpha val="0"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19" name="Text Box 7"/>
          <p:cNvSpPr txBox="1">
            <a:spLocks noChangeArrowheads="1"/>
          </p:cNvSpPr>
          <p:nvPr/>
        </p:nvSpPr>
        <p:spPr bwMode="auto">
          <a:xfrm>
            <a:off x="3173979" y="2754478"/>
            <a:ext cx="1373211" cy="923330"/>
          </a:xfrm>
          <a:prstGeom prst="rect">
            <a:avLst/>
          </a:prstGeom>
          <a:gradFill rotWithShape="1">
            <a:gsLst>
              <a:gs pos="0">
                <a:schemeClr val="bg1">
                  <a:alpha val="55000"/>
                </a:schemeClr>
              </a:gs>
              <a:gs pos="100000">
                <a:schemeClr val="bg1">
                  <a:alpha val="55000"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de-DE" b="1">
                <a:solidFill>
                  <a:srgbClr val="FF0000"/>
                </a:solidFill>
              </a:rPr>
              <a:t>7</a:t>
            </a:r>
            <a:r>
              <a:rPr lang="de-DE">
                <a:solidFill>
                  <a:srgbClr val="FF0000"/>
                </a:solidFill>
              </a:rPr>
              <a:t> – check dependent </a:t>
            </a:r>
          </a:p>
          <a:p>
            <a:r>
              <a:rPr lang="de-DE">
                <a:solidFill>
                  <a:srgbClr val="FF0000"/>
                </a:solidFill>
              </a:rPr>
              <a:t>descriptors</a:t>
            </a:r>
            <a:endParaRPr lang="de-DE" dirty="0">
              <a:solidFill>
                <a:srgbClr val="FF0000"/>
              </a:solidFill>
            </a:endParaRPr>
          </a:p>
        </p:txBody>
      </p:sp>
      <p:sp>
        <p:nvSpPr>
          <p:cNvPr id="20" name="AutoShape 7"/>
          <p:cNvSpPr>
            <a:spLocks noChangeArrowheads="1"/>
          </p:cNvSpPr>
          <p:nvPr/>
        </p:nvSpPr>
        <p:spPr bwMode="auto">
          <a:xfrm flipH="1">
            <a:off x="3434441" y="2157468"/>
            <a:ext cx="657225" cy="713877"/>
          </a:xfrm>
          <a:custGeom>
            <a:avLst/>
            <a:gdLst>
              <a:gd name="G0" fmla="+- 15126 0 0"/>
              <a:gd name="G1" fmla="+- 2912 0 0"/>
              <a:gd name="G2" fmla="+- 12158 0 2912"/>
              <a:gd name="G3" fmla="+- G2 0 2912"/>
              <a:gd name="G4" fmla="*/ G3 32768 32059"/>
              <a:gd name="G5" fmla="*/ G4 1 2"/>
              <a:gd name="G6" fmla="+- 21600 0 15126"/>
              <a:gd name="G7" fmla="*/ G6 2912 6079"/>
              <a:gd name="G8" fmla="+- G7 15126 0"/>
              <a:gd name="T0" fmla="*/ 15126 w 21600"/>
              <a:gd name="T1" fmla="*/ 0 h 21600"/>
              <a:gd name="T2" fmla="*/ 15126 w 21600"/>
              <a:gd name="T3" fmla="*/ 12158 h 21600"/>
              <a:gd name="T4" fmla="*/ 3237 w 21600"/>
              <a:gd name="T5" fmla="*/ 21600 h 21600"/>
              <a:gd name="T6" fmla="*/ 21600 w 21600"/>
              <a:gd name="T7" fmla="*/ 6079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G1 h 21600"/>
              <a:gd name="T14" fmla="*/ G8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close/>
              </a:path>
            </a:pathLst>
          </a:custGeom>
          <a:gradFill rotWithShape="1">
            <a:gsLst>
              <a:gs pos="0">
                <a:srgbClr val="FF0000"/>
              </a:gs>
              <a:gs pos="100000">
                <a:srgbClr val="FF0000">
                  <a:gamma/>
                  <a:shade val="0"/>
                  <a:invGamma/>
                  <a:alpha val="0"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21" name="AutoShape 7"/>
          <p:cNvSpPr>
            <a:spLocks noChangeArrowheads="1"/>
          </p:cNvSpPr>
          <p:nvPr/>
        </p:nvSpPr>
        <p:spPr bwMode="auto">
          <a:xfrm flipH="1">
            <a:off x="3438725" y="1800528"/>
            <a:ext cx="657225" cy="713877"/>
          </a:xfrm>
          <a:custGeom>
            <a:avLst/>
            <a:gdLst>
              <a:gd name="G0" fmla="+- 15126 0 0"/>
              <a:gd name="G1" fmla="+- 2912 0 0"/>
              <a:gd name="G2" fmla="+- 12158 0 2912"/>
              <a:gd name="G3" fmla="+- G2 0 2912"/>
              <a:gd name="G4" fmla="*/ G3 32768 32059"/>
              <a:gd name="G5" fmla="*/ G4 1 2"/>
              <a:gd name="G6" fmla="+- 21600 0 15126"/>
              <a:gd name="G7" fmla="*/ G6 2912 6079"/>
              <a:gd name="G8" fmla="+- G7 15126 0"/>
              <a:gd name="T0" fmla="*/ 15126 w 21600"/>
              <a:gd name="T1" fmla="*/ 0 h 21600"/>
              <a:gd name="T2" fmla="*/ 15126 w 21600"/>
              <a:gd name="T3" fmla="*/ 12158 h 21600"/>
              <a:gd name="T4" fmla="*/ 3237 w 21600"/>
              <a:gd name="T5" fmla="*/ 21600 h 21600"/>
              <a:gd name="T6" fmla="*/ 21600 w 21600"/>
              <a:gd name="T7" fmla="*/ 6079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G1 h 21600"/>
              <a:gd name="T14" fmla="*/ G8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close/>
              </a:path>
            </a:pathLst>
          </a:custGeom>
          <a:gradFill rotWithShape="1">
            <a:gsLst>
              <a:gs pos="0">
                <a:srgbClr val="FF0000"/>
              </a:gs>
              <a:gs pos="100000">
                <a:srgbClr val="FF0000">
                  <a:gamma/>
                  <a:shade val="0"/>
                  <a:invGamma/>
                  <a:alpha val="0"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77745031"/>
      </p:ext>
    </p:extLst>
  </p:cSld>
  <p:clrMapOvr>
    <a:masterClrMapping/>
  </p:clrMapOvr>
  <p:transition>
    <p:fade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905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4485" y="1047750"/>
            <a:ext cx="3200400" cy="470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905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1125" y="1047750"/>
            <a:ext cx="3200400" cy="470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7"/>
          <p:cNvSpPr txBox="1">
            <a:spLocks noChangeArrowheads="1"/>
          </p:cNvSpPr>
          <p:nvPr/>
        </p:nvSpPr>
        <p:spPr bwMode="auto">
          <a:xfrm>
            <a:off x="5853786" y="2135072"/>
            <a:ext cx="1915191" cy="369332"/>
          </a:xfrm>
          <a:prstGeom prst="rect">
            <a:avLst/>
          </a:prstGeom>
          <a:gradFill rotWithShape="1">
            <a:gsLst>
              <a:gs pos="0">
                <a:schemeClr val="bg1">
                  <a:alpha val="55000"/>
                </a:schemeClr>
              </a:gs>
              <a:gs pos="100000">
                <a:schemeClr val="bg1">
                  <a:alpha val="55000"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de-DE">
                <a:solidFill>
                  <a:srgbClr val="FF0000"/>
                </a:solidFill>
              </a:rPr>
              <a:t>Select all values</a:t>
            </a:r>
            <a:endParaRPr lang="de-DE" dirty="0">
              <a:solidFill>
                <a:srgbClr val="FF0000"/>
              </a:solidFill>
            </a:endParaRPr>
          </a:p>
        </p:txBody>
      </p:sp>
      <p:sp>
        <p:nvSpPr>
          <p:cNvPr id="6" name="AutoShape 7"/>
          <p:cNvSpPr>
            <a:spLocks noChangeArrowheads="1"/>
          </p:cNvSpPr>
          <p:nvPr/>
        </p:nvSpPr>
        <p:spPr bwMode="auto">
          <a:xfrm rot="10800000" flipH="1" flipV="1">
            <a:off x="6937289" y="1411172"/>
            <a:ext cx="657225" cy="723900"/>
          </a:xfrm>
          <a:custGeom>
            <a:avLst/>
            <a:gdLst>
              <a:gd name="G0" fmla="+- 15126 0 0"/>
              <a:gd name="G1" fmla="+- 2912 0 0"/>
              <a:gd name="G2" fmla="+- 12158 0 2912"/>
              <a:gd name="G3" fmla="+- G2 0 2912"/>
              <a:gd name="G4" fmla="*/ G3 32768 32059"/>
              <a:gd name="G5" fmla="*/ G4 1 2"/>
              <a:gd name="G6" fmla="+- 21600 0 15126"/>
              <a:gd name="G7" fmla="*/ G6 2912 6079"/>
              <a:gd name="G8" fmla="+- G7 15126 0"/>
              <a:gd name="T0" fmla="*/ 15126 w 21600"/>
              <a:gd name="T1" fmla="*/ 0 h 21600"/>
              <a:gd name="T2" fmla="*/ 15126 w 21600"/>
              <a:gd name="T3" fmla="*/ 12158 h 21600"/>
              <a:gd name="T4" fmla="*/ 3237 w 21600"/>
              <a:gd name="T5" fmla="*/ 21600 h 21600"/>
              <a:gd name="T6" fmla="*/ 21600 w 21600"/>
              <a:gd name="T7" fmla="*/ 6079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G1 h 21600"/>
              <a:gd name="T14" fmla="*/ G8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close/>
              </a:path>
            </a:pathLst>
          </a:custGeom>
          <a:gradFill rotWithShape="1">
            <a:gsLst>
              <a:gs pos="0">
                <a:srgbClr val="FF0000"/>
              </a:gs>
              <a:gs pos="100000">
                <a:srgbClr val="FF0000">
                  <a:gamma/>
                  <a:shade val="0"/>
                  <a:invGamma/>
                  <a:alpha val="0"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2565155" y="2135072"/>
            <a:ext cx="1915191" cy="369332"/>
          </a:xfrm>
          <a:prstGeom prst="rect">
            <a:avLst/>
          </a:prstGeom>
          <a:gradFill rotWithShape="1">
            <a:gsLst>
              <a:gs pos="0">
                <a:schemeClr val="bg1">
                  <a:alpha val="55000"/>
                </a:schemeClr>
              </a:gs>
              <a:gs pos="100000">
                <a:schemeClr val="bg1">
                  <a:alpha val="55000"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de-DE">
                <a:solidFill>
                  <a:srgbClr val="FF0000"/>
                </a:solidFill>
              </a:rPr>
              <a:t>Select all values</a:t>
            </a:r>
            <a:endParaRPr lang="de-DE" dirty="0">
              <a:solidFill>
                <a:srgbClr val="FF0000"/>
              </a:solidFill>
            </a:endParaRPr>
          </a:p>
        </p:txBody>
      </p:sp>
      <p:sp>
        <p:nvSpPr>
          <p:cNvPr id="8" name="AutoShape 7"/>
          <p:cNvSpPr>
            <a:spLocks noChangeArrowheads="1"/>
          </p:cNvSpPr>
          <p:nvPr/>
        </p:nvSpPr>
        <p:spPr bwMode="auto">
          <a:xfrm rot="10800000" flipH="1" flipV="1">
            <a:off x="3648657" y="1411172"/>
            <a:ext cx="657225" cy="723900"/>
          </a:xfrm>
          <a:custGeom>
            <a:avLst/>
            <a:gdLst>
              <a:gd name="G0" fmla="+- 15126 0 0"/>
              <a:gd name="G1" fmla="+- 2912 0 0"/>
              <a:gd name="G2" fmla="+- 12158 0 2912"/>
              <a:gd name="G3" fmla="+- G2 0 2912"/>
              <a:gd name="G4" fmla="*/ G3 32768 32059"/>
              <a:gd name="G5" fmla="*/ G4 1 2"/>
              <a:gd name="G6" fmla="+- 21600 0 15126"/>
              <a:gd name="G7" fmla="*/ G6 2912 6079"/>
              <a:gd name="G8" fmla="+- G7 15126 0"/>
              <a:gd name="T0" fmla="*/ 15126 w 21600"/>
              <a:gd name="T1" fmla="*/ 0 h 21600"/>
              <a:gd name="T2" fmla="*/ 15126 w 21600"/>
              <a:gd name="T3" fmla="*/ 12158 h 21600"/>
              <a:gd name="T4" fmla="*/ 3237 w 21600"/>
              <a:gd name="T5" fmla="*/ 21600 h 21600"/>
              <a:gd name="T6" fmla="*/ 21600 w 21600"/>
              <a:gd name="T7" fmla="*/ 6079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G1 h 21600"/>
              <a:gd name="T14" fmla="*/ G8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close/>
              </a:path>
            </a:pathLst>
          </a:custGeom>
          <a:gradFill rotWithShape="1">
            <a:gsLst>
              <a:gs pos="0">
                <a:srgbClr val="FF0000"/>
              </a:gs>
              <a:gs pos="100000">
                <a:srgbClr val="FF0000">
                  <a:gamma/>
                  <a:shade val="0"/>
                  <a:invGamma/>
                  <a:alpha val="0"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89559536"/>
      </p:ext>
    </p:extLst>
  </p:cSld>
  <p:clrMapOvr>
    <a:masterClrMapping/>
  </p:clrMapOvr>
  <p:transition>
    <p:fade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65745" y="3617538"/>
            <a:ext cx="133350" cy="133350"/>
          </a:xfrm>
          <a:prstGeom prst="rect">
            <a:avLst/>
          </a:prstGeom>
          <a:noFill/>
        </p:spPr>
      </p:pic>
      <p:pic>
        <p:nvPicPr>
          <p:cNvPr id="10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56220" y="3213077"/>
            <a:ext cx="142875" cy="142875"/>
          </a:xfrm>
          <a:prstGeom prst="rect">
            <a:avLst/>
          </a:prstGeom>
          <a:noFill/>
        </p:spPr>
      </p:pic>
      <p:pic>
        <p:nvPicPr>
          <p:cNvPr id="14" name="Picture 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56220" y="4035731"/>
            <a:ext cx="133350" cy="133350"/>
          </a:xfrm>
          <a:prstGeom prst="rect">
            <a:avLst/>
          </a:prstGeom>
          <a:noFill/>
        </p:spPr>
      </p:pic>
      <p:pic>
        <p:nvPicPr>
          <p:cNvPr id="16" name="Picture 1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15841" y="2219189"/>
            <a:ext cx="114300" cy="114300"/>
          </a:xfrm>
          <a:prstGeom prst="rect">
            <a:avLst/>
          </a:prstGeom>
          <a:noFill/>
        </p:spPr>
      </p:pic>
      <p:pic>
        <p:nvPicPr>
          <p:cNvPr id="18" name="Picture 1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700852" y="2198710"/>
            <a:ext cx="133350" cy="133350"/>
          </a:xfrm>
          <a:prstGeom prst="rect">
            <a:avLst/>
          </a:prstGeom>
          <a:noFill/>
        </p:spPr>
      </p:pic>
      <p:sp>
        <p:nvSpPr>
          <p:cNvPr id="27" name="Text Box 27"/>
          <p:cNvSpPr txBox="1">
            <a:spLocks noChangeArrowheads="1"/>
          </p:cNvSpPr>
          <p:nvPr/>
        </p:nvSpPr>
        <p:spPr bwMode="auto">
          <a:xfrm>
            <a:off x="2377753" y="2147752"/>
            <a:ext cx="888385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000" b="1"/>
              <a:t>Description</a:t>
            </a:r>
          </a:p>
        </p:txBody>
      </p:sp>
      <p:cxnSp>
        <p:nvCxnSpPr>
          <p:cNvPr id="29" name="AutoShape 29"/>
          <p:cNvCxnSpPr>
            <a:cxnSpLocks noChangeShapeType="1"/>
            <a:stCxn id="27" idx="2"/>
            <a:endCxn id="61" idx="1"/>
          </p:cNvCxnSpPr>
          <p:nvPr/>
        </p:nvCxnSpPr>
        <p:spPr bwMode="auto">
          <a:xfrm rot="16200000" flipH="1">
            <a:off x="2177450" y="3038468"/>
            <a:ext cx="1835051" cy="546059"/>
          </a:xfrm>
          <a:prstGeom prst="bentConnector2">
            <a:avLst/>
          </a:prstGeom>
          <a:noFill/>
          <a:ln w="9525">
            <a:solidFill>
              <a:schemeClr val="tx1"/>
            </a:solidFill>
            <a:miter lim="800000"/>
            <a:headEnd type="none" w="med" len="med"/>
            <a:tailEnd/>
          </a:ln>
          <a:effectLst/>
        </p:spPr>
      </p:cxnSp>
      <p:pic>
        <p:nvPicPr>
          <p:cNvPr id="30" name="Picture 3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66531" y="2871099"/>
            <a:ext cx="123825" cy="123825"/>
          </a:xfrm>
          <a:prstGeom prst="rect">
            <a:avLst/>
          </a:prstGeom>
          <a:noFill/>
        </p:spPr>
      </p:pic>
      <p:sp>
        <p:nvSpPr>
          <p:cNvPr id="31" name="Text Box 31"/>
          <p:cNvSpPr txBox="1">
            <a:spLocks noChangeArrowheads="1"/>
          </p:cNvSpPr>
          <p:nvPr/>
        </p:nvSpPr>
        <p:spPr bwMode="auto">
          <a:xfrm>
            <a:off x="3455453" y="4105914"/>
            <a:ext cx="1469474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de-DE" sz="1000"/>
              <a:t>Descriptor Status Data</a:t>
            </a:r>
          </a:p>
        </p:txBody>
      </p:sp>
      <p:sp>
        <p:nvSpPr>
          <p:cNvPr id="32" name="Text Box 32"/>
          <p:cNvSpPr txBox="1">
            <a:spLocks noChangeArrowheads="1"/>
          </p:cNvSpPr>
          <p:nvPr/>
        </p:nvSpPr>
        <p:spPr bwMode="auto">
          <a:xfrm>
            <a:off x="6132420" y="2809901"/>
            <a:ext cx="1484702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000"/>
              <a:t>Categorical Descriptor</a:t>
            </a:r>
          </a:p>
        </p:txBody>
      </p:sp>
      <p:sp>
        <p:nvSpPr>
          <p:cNvPr id="38" name="Text Box 38"/>
          <p:cNvSpPr txBox="1">
            <a:spLocks noChangeArrowheads="1"/>
          </p:cNvSpPr>
          <p:nvPr/>
        </p:nvSpPr>
        <p:spPr bwMode="auto">
          <a:xfrm>
            <a:off x="3455453" y="3516673"/>
            <a:ext cx="1356462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000"/>
              <a:t>Text Descriptor Data</a:t>
            </a:r>
          </a:p>
        </p:txBody>
      </p:sp>
      <p:cxnSp>
        <p:nvCxnSpPr>
          <p:cNvPr id="40" name="AutoShape 40"/>
          <p:cNvCxnSpPr>
            <a:cxnSpLocks noChangeShapeType="1"/>
            <a:stCxn id="63" idx="1"/>
            <a:endCxn id="27" idx="0"/>
          </p:cNvCxnSpPr>
          <p:nvPr/>
        </p:nvCxnSpPr>
        <p:spPr bwMode="auto">
          <a:xfrm rot="10800000" flipV="1">
            <a:off x="2821947" y="1292582"/>
            <a:ext cx="2448889" cy="855170"/>
          </a:xfrm>
          <a:prstGeom prst="bentConnector2">
            <a:avLst/>
          </a:prstGeom>
          <a:noFill/>
          <a:ln w="9525">
            <a:solidFill>
              <a:schemeClr val="tx1"/>
            </a:solidFill>
            <a:miter lim="800000"/>
            <a:headEnd type="none" w="med" len="med"/>
            <a:tailEnd/>
          </a:ln>
          <a:effectLst/>
        </p:spPr>
      </p:cxnSp>
      <p:sp>
        <p:nvSpPr>
          <p:cNvPr id="43" name="Text Box 43"/>
          <p:cNvSpPr txBox="1">
            <a:spLocks noChangeArrowheads="1"/>
          </p:cNvSpPr>
          <p:nvPr/>
        </p:nvSpPr>
        <p:spPr bwMode="auto">
          <a:xfrm>
            <a:off x="6127657" y="3561103"/>
            <a:ext cx="1483098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000"/>
              <a:t>Quantitative Descriptor</a:t>
            </a:r>
          </a:p>
        </p:txBody>
      </p:sp>
      <p:sp>
        <p:nvSpPr>
          <p:cNvPr id="45" name="Text Box 45"/>
          <p:cNvSpPr txBox="1">
            <a:spLocks noChangeArrowheads="1"/>
          </p:cNvSpPr>
          <p:nvPr/>
        </p:nvSpPr>
        <p:spPr bwMode="auto">
          <a:xfrm>
            <a:off x="6132420" y="3982803"/>
            <a:ext cx="1051891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000"/>
              <a:t>Text Descriptor</a:t>
            </a:r>
          </a:p>
        </p:txBody>
      </p:sp>
      <p:sp>
        <p:nvSpPr>
          <p:cNvPr id="46" name="Text Box 46"/>
          <p:cNvSpPr txBox="1">
            <a:spLocks noChangeArrowheads="1"/>
          </p:cNvSpPr>
          <p:nvPr/>
        </p:nvSpPr>
        <p:spPr bwMode="auto">
          <a:xfrm>
            <a:off x="3439558" y="2933011"/>
            <a:ext cx="1752402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de-DE" sz="1000"/>
              <a:t>Categorical Summary Data</a:t>
            </a:r>
          </a:p>
        </p:txBody>
      </p:sp>
      <p:sp>
        <p:nvSpPr>
          <p:cNvPr id="47" name="Text Box 47"/>
          <p:cNvSpPr txBox="1">
            <a:spLocks noChangeArrowheads="1"/>
          </p:cNvSpPr>
          <p:nvPr/>
        </p:nvSpPr>
        <p:spPr bwMode="auto">
          <a:xfrm>
            <a:off x="7762765" y="2142274"/>
            <a:ext cx="1066318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000"/>
              <a:t>Descriptor Tree</a:t>
            </a:r>
          </a:p>
        </p:txBody>
      </p:sp>
      <p:sp>
        <p:nvSpPr>
          <p:cNvPr id="48" name="Text Box 48"/>
          <p:cNvSpPr txBox="1">
            <a:spLocks noChangeArrowheads="1"/>
          </p:cNvSpPr>
          <p:nvPr/>
        </p:nvSpPr>
        <p:spPr bwMode="auto">
          <a:xfrm>
            <a:off x="3455452" y="3223743"/>
            <a:ext cx="1752402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de-DE" sz="1000"/>
              <a:t>Quantitative Summary Data</a:t>
            </a:r>
          </a:p>
        </p:txBody>
      </p:sp>
      <p:sp>
        <p:nvSpPr>
          <p:cNvPr id="50" name="Text Box 50"/>
          <p:cNvSpPr txBox="1">
            <a:spLocks noChangeArrowheads="1"/>
          </p:cNvSpPr>
          <p:nvPr/>
        </p:nvSpPr>
        <p:spPr bwMode="auto">
          <a:xfrm>
            <a:off x="6132420" y="3179900"/>
            <a:ext cx="1162498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000"/>
              <a:t>Categorical State</a:t>
            </a:r>
          </a:p>
        </p:txBody>
      </p:sp>
      <p:cxnSp>
        <p:nvCxnSpPr>
          <p:cNvPr id="56" name="AutoShape 56"/>
          <p:cNvCxnSpPr>
            <a:cxnSpLocks noChangeShapeType="1"/>
            <a:stCxn id="65" idx="3"/>
            <a:endCxn id="47" idx="0"/>
          </p:cNvCxnSpPr>
          <p:nvPr/>
        </p:nvCxnSpPr>
        <p:spPr bwMode="auto">
          <a:xfrm>
            <a:off x="5887453" y="1310918"/>
            <a:ext cx="2408471" cy="831356"/>
          </a:xfrm>
          <a:prstGeom prst="bentConnector2">
            <a:avLst/>
          </a:prstGeom>
          <a:noFill/>
          <a:ln w="9525">
            <a:solidFill>
              <a:schemeClr val="tx1"/>
            </a:solidFill>
            <a:miter lim="800000"/>
            <a:headEnd type="none" w="med" len="med"/>
            <a:tailEnd/>
          </a:ln>
          <a:effectLst/>
        </p:spPr>
      </p:cxnSp>
      <p:cxnSp>
        <p:nvCxnSpPr>
          <p:cNvPr id="57" name="AutoShape 57"/>
          <p:cNvCxnSpPr>
            <a:cxnSpLocks noChangeShapeType="1"/>
            <a:stCxn id="45" idx="3"/>
            <a:endCxn id="47" idx="2"/>
          </p:cNvCxnSpPr>
          <p:nvPr/>
        </p:nvCxnSpPr>
        <p:spPr bwMode="auto">
          <a:xfrm flipV="1">
            <a:off x="7184311" y="2388495"/>
            <a:ext cx="1111613" cy="1717419"/>
          </a:xfrm>
          <a:prstGeom prst="bentConnector2">
            <a:avLst/>
          </a:prstGeom>
          <a:noFill/>
          <a:ln w="9525">
            <a:solidFill>
              <a:schemeClr val="tx1"/>
            </a:solidFill>
            <a:miter lim="800000"/>
            <a:headEnd type="none" w="med" len="med"/>
            <a:tailEnd/>
          </a:ln>
          <a:effectLst/>
        </p:spPr>
      </p:cxnSp>
      <p:cxnSp>
        <p:nvCxnSpPr>
          <p:cNvPr id="58" name="AutoShape 58"/>
          <p:cNvCxnSpPr>
            <a:cxnSpLocks noChangeShapeType="1"/>
            <a:stCxn id="27" idx="2"/>
            <a:endCxn id="54" idx="1"/>
          </p:cNvCxnSpPr>
          <p:nvPr/>
        </p:nvCxnSpPr>
        <p:spPr bwMode="auto">
          <a:xfrm rot="16200000" flipH="1">
            <a:off x="2763901" y="2452018"/>
            <a:ext cx="662148" cy="546058"/>
          </a:xfrm>
          <a:prstGeom prst="bentConnector2">
            <a:avLst/>
          </a:prstGeom>
          <a:noFill/>
          <a:ln w="9525">
            <a:solidFill>
              <a:schemeClr val="tx1"/>
            </a:solidFill>
            <a:miter lim="800000"/>
            <a:headEnd type="none" w="med" len="med"/>
            <a:tailEnd/>
          </a:ln>
          <a:effectLst/>
        </p:spPr>
      </p:cxnSp>
      <p:cxnSp>
        <p:nvCxnSpPr>
          <p:cNvPr id="59" name="AutoShape 59"/>
          <p:cNvCxnSpPr>
            <a:cxnSpLocks noChangeShapeType="1"/>
            <a:stCxn id="27" idx="2"/>
            <a:endCxn id="55" idx="1"/>
          </p:cNvCxnSpPr>
          <p:nvPr/>
        </p:nvCxnSpPr>
        <p:spPr bwMode="auto">
          <a:xfrm rot="16200000" flipH="1">
            <a:off x="2624100" y="2591818"/>
            <a:ext cx="952881" cy="557189"/>
          </a:xfrm>
          <a:prstGeom prst="bentConnector2">
            <a:avLst/>
          </a:prstGeom>
          <a:noFill/>
          <a:ln w="9525">
            <a:solidFill>
              <a:schemeClr val="tx1"/>
            </a:solidFill>
            <a:miter lim="800000"/>
            <a:headEnd type="none" w="med" len="med"/>
            <a:tailEnd/>
          </a:ln>
          <a:effectLst/>
        </p:spPr>
      </p:cxnSp>
      <p:pic>
        <p:nvPicPr>
          <p:cNvPr id="63" name="Picture 63" descr="IcoProject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270835" y="1216382"/>
            <a:ext cx="95250" cy="152400"/>
          </a:xfrm>
          <a:prstGeom prst="rect">
            <a:avLst/>
          </a:prstGeom>
          <a:noFill/>
        </p:spPr>
      </p:pic>
      <p:cxnSp>
        <p:nvCxnSpPr>
          <p:cNvPr id="64" name="AutoShape 64"/>
          <p:cNvCxnSpPr>
            <a:cxnSpLocks noChangeShapeType="1"/>
            <a:stCxn id="27" idx="2"/>
            <a:endCxn id="60" idx="1"/>
          </p:cNvCxnSpPr>
          <p:nvPr/>
        </p:nvCxnSpPr>
        <p:spPr bwMode="auto">
          <a:xfrm rot="16200000" flipH="1">
            <a:off x="2477635" y="2738283"/>
            <a:ext cx="1245811" cy="557189"/>
          </a:xfrm>
          <a:prstGeom prst="bentConnector2">
            <a:avLst/>
          </a:prstGeom>
          <a:noFill/>
          <a:ln w="9525">
            <a:solidFill>
              <a:schemeClr val="tx1"/>
            </a:solidFill>
            <a:miter lim="800000"/>
            <a:headEnd type="none" w="med" len="med"/>
            <a:tailEnd/>
          </a:ln>
          <a:effectLst/>
        </p:spPr>
      </p:cxnSp>
      <p:sp>
        <p:nvSpPr>
          <p:cNvPr id="65" name="Text Box 65"/>
          <p:cNvSpPr txBox="1">
            <a:spLocks noChangeArrowheads="1"/>
          </p:cNvSpPr>
          <p:nvPr/>
        </p:nvSpPr>
        <p:spPr bwMode="auto">
          <a:xfrm>
            <a:off x="5305760" y="1187807"/>
            <a:ext cx="581693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de-DE" sz="1000"/>
              <a:t>Project</a:t>
            </a:r>
          </a:p>
        </p:txBody>
      </p:sp>
      <p:cxnSp>
        <p:nvCxnSpPr>
          <p:cNvPr id="125" name="AutoShape 57"/>
          <p:cNvCxnSpPr>
            <a:cxnSpLocks noChangeShapeType="1"/>
            <a:stCxn id="32" idx="3"/>
            <a:endCxn id="47" idx="2"/>
          </p:cNvCxnSpPr>
          <p:nvPr/>
        </p:nvCxnSpPr>
        <p:spPr bwMode="auto">
          <a:xfrm flipV="1">
            <a:off x="7617122" y="2388495"/>
            <a:ext cx="678802" cy="544517"/>
          </a:xfrm>
          <a:prstGeom prst="bentConnector2">
            <a:avLst/>
          </a:prstGeom>
          <a:noFill/>
          <a:ln w="9525">
            <a:solidFill>
              <a:schemeClr val="tx1"/>
            </a:solidFill>
            <a:miter lim="800000"/>
            <a:headEnd type="none" w="med" len="med"/>
            <a:tailEnd/>
          </a:ln>
          <a:effectLst/>
        </p:spPr>
      </p:cxnSp>
      <p:cxnSp>
        <p:nvCxnSpPr>
          <p:cNvPr id="128" name="AutoShape 57"/>
          <p:cNvCxnSpPr>
            <a:cxnSpLocks noChangeShapeType="1"/>
            <a:stCxn id="43" idx="3"/>
            <a:endCxn id="47" idx="2"/>
          </p:cNvCxnSpPr>
          <p:nvPr/>
        </p:nvCxnSpPr>
        <p:spPr bwMode="auto">
          <a:xfrm flipV="1">
            <a:off x="7610755" y="2388495"/>
            <a:ext cx="685169" cy="1295719"/>
          </a:xfrm>
          <a:prstGeom prst="bentConnector2">
            <a:avLst/>
          </a:prstGeom>
          <a:noFill/>
          <a:ln w="9525">
            <a:solidFill>
              <a:schemeClr val="tx1"/>
            </a:solidFill>
            <a:miter lim="800000"/>
            <a:headEnd type="none" w="med" len="med"/>
            <a:tailEnd/>
          </a:ln>
          <a:effectLst/>
        </p:spPr>
      </p:cxnSp>
      <p:cxnSp>
        <p:nvCxnSpPr>
          <p:cNvPr id="207" name="Gerade Verbindung mit Pfeil 206"/>
          <p:cNvCxnSpPr>
            <a:stCxn id="31" idx="3"/>
            <a:endCxn id="30" idx="1"/>
          </p:cNvCxnSpPr>
          <p:nvPr/>
        </p:nvCxnSpPr>
        <p:spPr>
          <a:xfrm flipV="1">
            <a:off x="4924927" y="2933012"/>
            <a:ext cx="1141604" cy="1296013"/>
          </a:xfrm>
          <a:prstGeom prst="straightConnector1">
            <a:avLst/>
          </a:prstGeom>
          <a:ln>
            <a:solidFill>
              <a:srgbClr val="008000"/>
            </a:solidFill>
            <a:prstDash val="sysDot"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8" name="Gerade Verbindung mit Pfeil 207"/>
          <p:cNvCxnSpPr>
            <a:stCxn id="31" idx="3"/>
            <a:endCxn id="4" idx="1"/>
          </p:cNvCxnSpPr>
          <p:nvPr/>
        </p:nvCxnSpPr>
        <p:spPr>
          <a:xfrm flipV="1">
            <a:off x="4924927" y="3684213"/>
            <a:ext cx="1140818" cy="544812"/>
          </a:xfrm>
          <a:prstGeom prst="straightConnector1">
            <a:avLst/>
          </a:prstGeom>
          <a:ln>
            <a:solidFill>
              <a:srgbClr val="008000"/>
            </a:solidFill>
            <a:prstDash val="sysDot"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1" name="Gerade Verbindung mit Pfeil 210"/>
          <p:cNvCxnSpPr>
            <a:stCxn id="31" idx="3"/>
            <a:endCxn id="14" idx="1"/>
          </p:cNvCxnSpPr>
          <p:nvPr/>
        </p:nvCxnSpPr>
        <p:spPr>
          <a:xfrm flipV="1">
            <a:off x="4924927" y="4102406"/>
            <a:ext cx="1131293" cy="126619"/>
          </a:xfrm>
          <a:prstGeom prst="straightConnector1">
            <a:avLst/>
          </a:prstGeom>
          <a:ln>
            <a:solidFill>
              <a:srgbClr val="008000"/>
            </a:solidFill>
            <a:prstDash val="sysDot"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5" name="Gerade Verbindung mit Pfeil 214"/>
          <p:cNvCxnSpPr>
            <a:stCxn id="46" idx="3"/>
            <a:endCxn id="10" idx="1"/>
          </p:cNvCxnSpPr>
          <p:nvPr/>
        </p:nvCxnSpPr>
        <p:spPr>
          <a:xfrm>
            <a:off x="5191960" y="3056122"/>
            <a:ext cx="864260" cy="228393"/>
          </a:xfrm>
          <a:prstGeom prst="straightConnector1">
            <a:avLst/>
          </a:prstGeom>
          <a:ln>
            <a:solidFill>
              <a:srgbClr val="008000"/>
            </a:solidFill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9" name="Gerade Verbindung mit Pfeil 218"/>
          <p:cNvCxnSpPr>
            <a:stCxn id="48" idx="3"/>
            <a:endCxn id="4" idx="1"/>
          </p:cNvCxnSpPr>
          <p:nvPr/>
        </p:nvCxnSpPr>
        <p:spPr>
          <a:xfrm>
            <a:off x="5207854" y="3346854"/>
            <a:ext cx="857891" cy="337359"/>
          </a:xfrm>
          <a:prstGeom prst="straightConnector1">
            <a:avLst/>
          </a:prstGeom>
          <a:ln>
            <a:solidFill>
              <a:srgbClr val="008000"/>
            </a:solidFill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2" name="Gerade Verbindung mit Pfeil 221"/>
          <p:cNvCxnSpPr>
            <a:stCxn id="38" idx="3"/>
            <a:endCxn id="14" idx="1"/>
          </p:cNvCxnSpPr>
          <p:nvPr/>
        </p:nvCxnSpPr>
        <p:spPr>
          <a:xfrm>
            <a:off x="4811915" y="3639784"/>
            <a:ext cx="1244305" cy="462622"/>
          </a:xfrm>
          <a:prstGeom prst="straightConnector1">
            <a:avLst/>
          </a:prstGeom>
          <a:ln>
            <a:solidFill>
              <a:srgbClr val="008000"/>
            </a:solidFill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5" name="Gerade Verbindung mit Pfeil 224"/>
          <p:cNvCxnSpPr>
            <a:stCxn id="10" idx="0"/>
            <a:endCxn id="30" idx="2"/>
          </p:cNvCxnSpPr>
          <p:nvPr/>
        </p:nvCxnSpPr>
        <p:spPr>
          <a:xfrm flipV="1">
            <a:off x="6127658" y="2994924"/>
            <a:ext cx="786" cy="218153"/>
          </a:xfrm>
          <a:prstGeom prst="straightConnector1">
            <a:avLst/>
          </a:prstGeom>
          <a:ln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6" name="Gerade Verbindung 245"/>
          <p:cNvCxnSpPr/>
          <p:nvPr/>
        </p:nvCxnSpPr>
        <p:spPr>
          <a:xfrm>
            <a:off x="5596867" y="1732547"/>
            <a:ext cx="0" cy="2983832"/>
          </a:xfrm>
          <a:prstGeom prst="line">
            <a:avLst/>
          </a:prstGeom>
          <a:ln w="127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8" name="Text Box 32"/>
          <p:cNvSpPr txBox="1">
            <a:spLocks noChangeArrowheads="1"/>
          </p:cNvSpPr>
          <p:nvPr/>
        </p:nvSpPr>
        <p:spPr bwMode="auto">
          <a:xfrm>
            <a:off x="5714103" y="1813591"/>
            <a:ext cx="952505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000" b="1">
                <a:solidFill>
                  <a:srgbClr val="FF0000"/>
                </a:solidFill>
              </a:rPr>
              <a:t>Terminology</a:t>
            </a:r>
          </a:p>
        </p:txBody>
      </p:sp>
      <p:sp>
        <p:nvSpPr>
          <p:cNvPr id="249" name="Text Box 32"/>
          <p:cNvSpPr txBox="1">
            <a:spLocks noChangeArrowheads="1"/>
          </p:cNvSpPr>
          <p:nvPr/>
        </p:nvSpPr>
        <p:spPr bwMode="auto">
          <a:xfrm>
            <a:off x="4257458" y="1814813"/>
            <a:ext cx="118494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000" b="1">
                <a:solidFill>
                  <a:srgbClr val="FF0000"/>
                </a:solidFill>
              </a:rPr>
              <a:t>Descriptive Data</a:t>
            </a:r>
          </a:p>
        </p:txBody>
      </p:sp>
      <p:sp>
        <p:nvSpPr>
          <p:cNvPr id="321" name="Text Box 32"/>
          <p:cNvSpPr txBox="1">
            <a:spLocks noChangeArrowheads="1"/>
          </p:cNvSpPr>
          <p:nvPr/>
        </p:nvSpPr>
        <p:spPr bwMode="auto">
          <a:xfrm>
            <a:off x="5087772" y="4790981"/>
            <a:ext cx="1040670" cy="246221"/>
          </a:xfrm>
          <a:prstGeom prst="rect">
            <a:avLst/>
          </a:prstGeom>
          <a:solidFill>
            <a:srgbClr val="008000">
              <a:alpha val="30000"/>
            </a:srgbClr>
          </a:solidFill>
          <a:ln w="9525">
            <a:solidFill>
              <a:srgbClr val="008000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000">
                <a:solidFill>
                  <a:srgbClr val="008000"/>
                </a:solidFill>
              </a:rPr>
              <a:t>Values / States</a:t>
            </a:r>
          </a:p>
        </p:txBody>
      </p:sp>
      <p:sp>
        <p:nvSpPr>
          <p:cNvPr id="322" name="Text Box 32"/>
          <p:cNvSpPr txBox="1">
            <a:spLocks noChangeArrowheads="1"/>
          </p:cNvSpPr>
          <p:nvPr/>
        </p:nvSpPr>
        <p:spPr bwMode="auto">
          <a:xfrm>
            <a:off x="6882646" y="4799002"/>
            <a:ext cx="1625766" cy="246221"/>
          </a:xfrm>
          <a:prstGeom prst="rect">
            <a:avLst/>
          </a:prstGeom>
          <a:solidFill>
            <a:srgbClr val="D0AB0C">
              <a:alpha val="30000"/>
            </a:srgbClr>
          </a:solidFill>
          <a:ln w="9525">
            <a:solidFill>
              <a:srgbClr val="D0AB0C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000" b="1">
                <a:solidFill>
                  <a:srgbClr val="B2920A"/>
                </a:solidFill>
              </a:rPr>
              <a:t>Descriptors</a:t>
            </a:r>
            <a:r>
              <a:rPr lang="de-DE" sz="1000">
                <a:solidFill>
                  <a:srgbClr val="B2920A"/>
                </a:solidFill>
              </a:rPr>
              <a:t> / Characters</a:t>
            </a:r>
          </a:p>
        </p:txBody>
      </p:sp>
      <p:sp>
        <p:nvSpPr>
          <p:cNvPr id="323" name="Text Box 32"/>
          <p:cNvSpPr txBox="1">
            <a:spLocks noChangeArrowheads="1"/>
          </p:cNvSpPr>
          <p:nvPr/>
        </p:nvSpPr>
        <p:spPr bwMode="auto">
          <a:xfrm>
            <a:off x="2612218" y="4782958"/>
            <a:ext cx="1377300" cy="246221"/>
          </a:xfrm>
          <a:prstGeom prst="rect">
            <a:avLst/>
          </a:prstGeom>
          <a:solidFill>
            <a:srgbClr val="0070C0">
              <a:alpha val="30000"/>
            </a:srgbClr>
          </a:solidFill>
          <a:ln w="9525">
            <a:solidFill>
              <a:srgbClr val="0070C0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000" b="1">
                <a:solidFill>
                  <a:srgbClr val="0070C0"/>
                </a:solidFill>
              </a:rPr>
              <a:t>Descriptions</a:t>
            </a:r>
            <a:r>
              <a:rPr lang="de-DE" sz="1000">
                <a:solidFill>
                  <a:srgbClr val="0070C0"/>
                </a:solidFill>
              </a:rPr>
              <a:t> / Items</a:t>
            </a:r>
          </a:p>
        </p:txBody>
      </p:sp>
      <p:pic>
        <p:nvPicPr>
          <p:cNvPr id="324" name="Picture 1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20128" y="3105117"/>
            <a:ext cx="114300" cy="107156"/>
          </a:xfrm>
          <a:prstGeom prst="rect">
            <a:avLst/>
          </a:prstGeom>
          <a:noFill/>
        </p:spPr>
      </p:pic>
      <p:sp>
        <p:nvSpPr>
          <p:cNvPr id="325" name="Text Box 27"/>
          <p:cNvSpPr txBox="1">
            <a:spLocks noChangeArrowheads="1"/>
          </p:cNvSpPr>
          <p:nvPr/>
        </p:nvSpPr>
        <p:spPr bwMode="auto">
          <a:xfrm>
            <a:off x="882040" y="3030108"/>
            <a:ext cx="1220206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000"/>
              <a:t>Description Scope</a:t>
            </a:r>
          </a:p>
        </p:txBody>
      </p:sp>
      <p:cxnSp>
        <p:nvCxnSpPr>
          <p:cNvPr id="328" name="AutoShape 58"/>
          <p:cNvCxnSpPr>
            <a:cxnSpLocks noChangeShapeType="1"/>
            <a:stCxn id="16" idx="1"/>
            <a:endCxn id="325" idx="0"/>
          </p:cNvCxnSpPr>
          <p:nvPr/>
        </p:nvCxnSpPr>
        <p:spPr bwMode="auto">
          <a:xfrm rot="10800000" flipV="1">
            <a:off x="1492143" y="2276338"/>
            <a:ext cx="823698" cy="753769"/>
          </a:xfrm>
          <a:prstGeom prst="bentConnector2">
            <a:avLst/>
          </a:prstGeom>
          <a:noFill/>
          <a:ln w="9525">
            <a:solidFill>
              <a:schemeClr val="tx1"/>
            </a:solidFill>
            <a:miter lim="800000"/>
            <a:headEnd type="none" w="med" len="med"/>
            <a:tailEnd/>
          </a:ln>
          <a:effectLst/>
        </p:spPr>
      </p:cxnSp>
      <p:pic>
        <p:nvPicPr>
          <p:cNvPr id="334" name="Picture 1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13794" y="3828025"/>
            <a:ext cx="332740" cy="332740"/>
          </a:xfrm>
          <a:prstGeom prst="rect">
            <a:avLst/>
          </a:prstGeom>
          <a:noFill/>
        </p:spPr>
      </p:pic>
      <p:pic>
        <p:nvPicPr>
          <p:cNvPr id="335" name="Picture 1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00376" y="3818736"/>
            <a:ext cx="332740" cy="332740"/>
          </a:xfrm>
          <a:prstGeom prst="rect">
            <a:avLst/>
          </a:prstGeom>
          <a:noFill/>
        </p:spPr>
      </p:pic>
      <p:pic>
        <p:nvPicPr>
          <p:cNvPr id="336" name="Picture 16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78657" y="3817790"/>
            <a:ext cx="332740" cy="332740"/>
          </a:xfrm>
          <a:prstGeom prst="rect">
            <a:avLst/>
          </a:prstGeom>
          <a:noFill/>
        </p:spPr>
      </p:pic>
      <p:pic>
        <p:nvPicPr>
          <p:cNvPr id="341" name="Picture 16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87795" y="3817790"/>
            <a:ext cx="332740" cy="332740"/>
          </a:xfrm>
          <a:prstGeom prst="rect">
            <a:avLst/>
          </a:prstGeom>
          <a:noFill/>
        </p:spPr>
      </p:pic>
      <p:cxnSp>
        <p:nvCxnSpPr>
          <p:cNvPr id="343" name="Gerade Verbindung mit Pfeil 342"/>
          <p:cNvCxnSpPr>
            <a:stCxn id="325" idx="2"/>
            <a:endCxn id="334" idx="0"/>
          </p:cNvCxnSpPr>
          <p:nvPr/>
        </p:nvCxnSpPr>
        <p:spPr>
          <a:xfrm flipH="1">
            <a:off x="880164" y="3276329"/>
            <a:ext cx="611979" cy="551696"/>
          </a:xfrm>
          <a:prstGeom prst="straightConnector1">
            <a:avLst/>
          </a:prstGeom>
          <a:ln>
            <a:solidFill>
              <a:srgbClr val="FC4B04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4" name="Gerade Verbindung mit Pfeil 343"/>
          <p:cNvCxnSpPr>
            <a:stCxn id="325" idx="2"/>
            <a:endCxn id="335" idx="0"/>
          </p:cNvCxnSpPr>
          <p:nvPr/>
        </p:nvCxnSpPr>
        <p:spPr>
          <a:xfrm flipH="1">
            <a:off x="1266746" y="3276329"/>
            <a:ext cx="225397" cy="542407"/>
          </a:xfrm>
          <a:prstGeom prst="straightConnector1">
            <a:avLst/>
          </a:prstGeom>
          <a:ln>
            <a:solidFill>
              <a:srgbClr val="FC4B04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5" name="Gerade Verbindung mit Pfeil 344"/>
          <p:cNvCxnSpPr>
            <a:stCxn id="325" idx="2"/>
            <a:endCxn id="341" idx="0"/>
          </p:cNvCxnSpPr>
          <p:nvPr/>
        </p:nvCxnSpPr>
        <p:spPr>
          <a:xfrm>
            <a:off x="1492143" y="3276329"/>
            <a:ext cx="162022" cy="541461"/>
          </a:xfrm>
          <a:prstGeom prst="straightConnector1">
            <a:avLst/>
          </a:prstGeom>
          <a:ln>
            <a:solidFill>
              <a:srgbClr val="FC4B04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6" name="Gerade Verbindung mit Pfeil 345"/>
          <p:cNvCxnSpPr>
            <a:stCxn id="325" idx="2"/>
            <a:endCxn id="336" idx="0"/>
          </p:cNvCxnSpPr>
          <p:nvPr/>
        </p:nvCxnSpPr>
        <p:spPr>
          <a:xfrm>
            <a:off x="1492143" y="3276329"/>
            <a:ext cx="552884" cy="541461"/>
          </a:xfrm>
          <a:prstGeom prst="straightConnector1">
            <a:avLst/>
          </a:prstGeom>
          <a:ln>
            <a:solidFill>
              <a:srgbClr val="FC4B04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3" name="Text Box 32"/>
          <p:cNvSpPr txBox="1">
            <a:spLocks noChangeArrowheads="1"/>
          </p:cNvSpPr>
          <p:nvPr/>
        </p:nvSpPr>
        <p:spPr bwMode="auto">
          <a:xfrm>
            <a:off x="713794" y="4265140"/>
            <a:ext cx="1393330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de-DE" sz="1000">
                <a:solidFill>
                  <a:srgbClr val="FC4B04"/>
                </a:solidFill>
              </a:rPr>
              <a:t>Links to other</a:t>
            </a:r>
          </a:p>
          <a:p>
            <a:pPr algn="ctr"/>
            <a:r>
              <a:rPr lang="de-DE" sz="1000">
                <a:solidFill>
                  <a:srgbClr val="FC4B04"/>
                </a:solidFill>
              </a:rPr>
              <a:t>Diversity Workbench </a:t>
            </a:r>
          </a:p>
          <a:p>
            <a:pPr algn="ctr"/>
            <a:r>
              <a:rPr lang="de-DE" sz="1000">
                <a:solidFill>
                  <a:srgbClr val="FC4B04"/>
                </a:solidFill>
              </a:rPr>
              <a:t>modules</a:t>
            </a:r>
          </a:p>
        </p:txBody>
      </p:sp>
      <p:pic>
        <p:nvPicPr>
          <p:cNvPr id="54" name="Picture 30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368004" y="2994208"/>
            <a:ext cx="123825" cy="123825"/>
          </a:xfrm>
          <a:prstGeom prst="rect">
            <a:avLst/>
          </a:prstGeom>
          <a:noFill/>
        </p:spPr>
      </p:pic>
      <p:pic>
        <p:nvPicPr>
          <p:cNvPr id="55" name="Picture 4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379135" y="3280179"/>
            <a:ext cx="133350" cy="133350"/>
          </a:xfrm>
          <a:prstGeom prst="rect">
            <a:avLst/>
          </a:prstGeom>
          <a:noFill/>
        </p:spPr>
      </p:pic>
      <p:pic>
        <p:nvPicPr>
          <p:cNvPr id="60" name="Picture 14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379135" y="3573109"/>
            <a:ext cx="133350" cy="133350"/>
          </a:xfrm>
          <a:prstGeom prst="rect">
            <a:avLst/>
          </a:prstGeom>
          <a:noFill/>
        </p:spPr>
      </p:pic>
      <p:pic>
        <p:nvPicPr>
          <p:cNvPr id="61" name="Picture 14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368005" y="4162349"/>
            <a:ext cx="133350" cy="133350"/>
          </a:xfrm>
          <a:prstGeom prst="rect">
            <a:avLst/>
          </a:prstGeom>
          <a:noFill/>
        </p:spPr>
      </p:pic>
      <p:pic>
        <p:nvPicPr>
          <p:cNvPr id="68" name="Picture 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56220" y="4459066"/>
            <a:ext cx="133350" cy="133350"/>
          </a:xfrm>
          <a:prstGeom prst="rect">
            <a:avLst/>
          </a:prstGeom>
          <a:noFill/>
        </p:spPr>
      </p:pic>
      <p:sp>
        <p:nvSpPr>
          <p:cNvPr id="69" name="Text Box 45"/>
          <p:cNvSpPr txBox="1">
            <a:spLocks noChangeArrowheads="1"/>
          </p:cNvSpPr>
          <p:nvPr/>
        </p:nvSpPr>
        <p:spPr bwMode="auto">
          <a:xfrm>
            <a:off x="6132420" y="4406138"/>
            <a:ext cx="1375698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000"/>
              <a:t>Sequence Descriptor</a:t>
            </a:r>
          </a:p>
        </p:txBody>
      </p:sp>
      <p:cxnSp>
        <p:nvCxnSpPr>
          <p:cNvPr id="70" name="AutoShape 57"/>
          <p:cNvCxnSpPr>
            <a:cxnSpLocks noChangeShapeType="1"/>
            <a:stCxn id="69" idx="3"/>
            <a:endCxn id="47" idx="2"/>
          </p:cNvCxnSpPr>
          <p:nvPr/>
        </p:nvCxnSpPr>
        <p:spPr bwMode="auto">
          <a:xfrm flipV="1">
            <a:off x="7508118" y="2388495"/>
            <a:ext cx="787806" cy="2140754"/>
          </a:xfrm>
          <a:prstGeom prst="bentConnector2">
            <a:avLst/>
          </a:prstGeom>
          <a:noFill/>
          <a:ln w="9525">
            <a:solidFill>
              <a:schemeClr val="tx1"/>
            </a:solidFill>
            <a:miter lim="800000"/>
            <a:headEnd type="none" w="med" len="med"/>
            <a:tailEnd/>
          </a:ln>
          <a:effectLst/>
        </p:spPr>
      </p:cxnSp>
      <p:sp>
        <p:nvSpPr>
          <p:cNvPr id="71" name="Text Box 38"/>
          <p:cNvSpPr txBox="1">
            <a:spLocks noChangeArrowheads="1"/>
          </p:cNvSpPr>
          <p:nvPr/>
        </p:nvSpPr>
        <p:spPr bwMode="auto">
          <a:xfrm>
            <a:off x="3455453" y="3811622"/>
            <a:ext cx="16560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de-DE" sz="1000"/>
              <a:t>Molecular Sequence Data</a:t>
            </a:r>
          </a:p>
        </p:txBody>
      </p:sp>
      <p:cxnSp>
        <p:nvCxnSpPr>
          <p:cNvPr id="72" name="AutoShape 64"/>
          <p:cNvCxnSpPr>
            <a:cxnSpLocks noChangeShapeType="1"/>
            <a:stCxn id="27" idx="2"/>
            <a:endCxn id="74" idx="1"/>
          </p:cNvCxnSpPr>
          <p:nvPr/>
        </p:nvCxnSpPr>
        <p:spPr bwMode="auto">
          <a:xfrm rot="16200000" flipH="1">
            <a:off x="2324595" y="2891324"/>
            <a:ext cx="1540760" cy="546058"/>
          </a:xfrm>
          <a:prstGeom prst="bentConnector2">
            <a:avLst/>
          </a:prstGeom>
          <a:noFill/>
          <a:ln w="9525">
            <a:solidFill>
              <a:schemeClr val="tx1"/>
            </a:solidFill>
            <a:miter lim="800000"/>
            <a:headEnd type="none" w="med" len="med"/>
            <a:tailEnd/>
          </a:ln>
          <a:effectLst/>
        </p:spPr>
      </p:cxnSp>
      <p:cxnSp>
        <p:nvCxnSpPr>
          <p:cNvPr id="73" name="Gerade Verbindung mit Pfeil 72"/>
          <p:cNvCxnSpPr>
            <a:stCxn id="71" idx="3"/>
            <a:endCxn id="68" idx="1"/>
          </p:cNvCxnSpPr>
          <p:nvPr/>
        </p:nvCxnSpPr>
        <p:spPr>
          <a:xfrm>
            <a:off x="5111453" y="3934733"/>
            <a:ext cx="944767" cy="591008"/>
          </a:xfrm>
          <a:prstGeom prst="straightConnector1">
            <a:avLst/>
          </a:prstGeom>
          <a:ln>
            <a:solidFill>
              <a:srgbClr val="008000"/>
            </a:solidFill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4" name="Picture 14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368004" y="3872225"/>
            <a:ext cx="133350" cy="125015"/>
          </a:xfrm>
          <a:prstGeom prst="rect">
            <a:avLst/>
          </a:prstGeom>
          <a:noFill/>
        </p:spPr>
      </p:pic>
      <p:cxnSp>
        <p:nvCxnSpPr>
          <p:cNvPr id="86" name="Gerade Verbindung mit Pfeil 85"/>
          <p:cNvCxnSpPr>
            <a:stCxn id="31" idx="3"/>
            <a:endCxn id="68" idx="1"/>
          </p:cNvCxnSpPr>
          <p:nvPr/>
        </p:nvCxnSpPr>
        <p:spPr>
          <a:xfrm>
            <a:off x="4924927" y="4229025"/>
            <a:ext cx="1131293" cy="296716"/>
          </a:xfrm>
          <a:prstGeom prst="straightConnector1">
            <a:avLst/>
          </a:prstGeom>
          <a:ln>
            <a:solidFill>
              <a:srgbClr val="008000"/>
            </a:solidFill>
            <a:prstDash val="sysDot"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24784423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Rechteck 307"/>
          <p:cNvSpPr/>
          <p:nvPr/>
        </p:nvSpPr>
        <p:spPr>
          <a:xfrm>
            <a:off x="534847" y="447546"/>
            <a:ext cx="5044166" cy="4750419"/>
          </a:xfrm>
          <a:prstGeom prst="rect">
            <a:avLst/>
          </a:prstGeom>
          <a:gradFill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07" name="Rechteck 306"/>
          <p:cNvSpPr/>
          <p:nvPr/>
        </p:nvSpPr>
        <p:spPr>
          <a:xfrm>
            <a:off x="533337" y="5428244"/>
            <a:ext cx="4674615" cy="1020196"/>
          </a:xfrm>
          <a:prstGeom prst="rect">
            <a:avLst/>
          </a:prstGeom>
          <a:gradFill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06" name="Rechteck 305"/>
          <p:cNvSpPr/>
          <p:nvPr/>
        </p:nvSpPr>
        <p:spPr>
          <a:xfrm>
            <a:off x="6690272" y="3635865"/>
            <a:ext cx="1925405" cy="2905443"/>
          </a:xfrm>
          <a:prstGeom prst="rect">
            <a:avLst/>
          </a:prstGeom>
          <a:gradFill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05" name="Rechteck 304"/>
          <p:cNvSpPr/>
          <p:nvPr/>
        </p:nvSpPr>
        <p:spPr>
          <a:xfrm>
            <a:off x="6690271" y="447546"/>
            <a:ext cx="1925405" cy="2905443"/>
          </a:xfrm>
          <a:prstGeom prst="rect">
            <a:avLst/>
          </a:prstGeom>
          <a:gradFill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3" name="Gruppieren 2"/>
          <p:cNvGrpSpPr/>
          <p:nvPr/>
        </p:nvGrpSpPr>
        <p:grpSpPr>
          <a:xfrm>
            <a:off x="901088" y="4510175"/>
            <a:ext cx="1480751" cy="632651"/>
            <a:chOff x="3190241" y="3688079"/>
            <a:chExt cx="1988311" cy="632651"/>
          </a:xfrm>
        </p:grpSpPr>
        <p:sp>
          <p:nvSpPr>
            <p:cNvPr id="140" name="AutoShape 22"/>
            <p:cNvSpPr>
              <a:spLocks noChangeArrowheads="1"/>
            </p:cNvSpPr>
            <p:nvPr/>
          </p:nvSpPr>
          <p:spPr bwMode="auto">
            <a:xfrm>
              <a:off x="3190241" y="3688079"/>
              <a:ext cx="1988311" cy="632651"/>
            </a:xfrm>
            <a:prstGeom prst="can">
              <a:avLst>
                <a:gd name="adj" fmla="val 39398"/>
              </a:avLst>
            </a:prstGeom>
            <a:gradFill flip="none" rotWithShape="1">
              <a:gsLst>
                <a:gs pos="0">
                  <a:srgbClr val="A37025"/>
                </a:gs>
                <a:gs pos="50000">
                  <a:srgbClr val="FFC000">
                    <a:alpha val="80000"/>
                  </a:srgbClr>
                </a:gs>
                <a:gs pos="100000">
                  <a:srgbClr val="A37025"/>
                </a:gs>
              </a:gsLst>
              <a:lin ang="0" scaled="1"/>
              <a:tileRect/>
            </a:gradFill>
            <a:ln w="9525">
              <a:solidFill>
                <a:srgbClr val="A36D25"/>
              </a:solidFill>
              <a:round/>
              <a:headEnd/>
              <a:tailEnd/>
            </a:ln>
            <a:effectLst/>
          </p:spPr>
          <p:txBody>
            <a:bodyPr wrap="none" anchor="ctr"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ctr"/>
              <a:endParaRPr lang="de-DE" b="1"/>
            </a:p>
          </p:txBody>
        </p:sp>
        <p:sp>
          <p:nvSpPr>
            <p:cNvPr id="141" name="WordArt 45"/>
            <p:cNvSpPr>
              <a:spLocks noChangeArrowheads="1" noChangeShapeType="1" noTextEdit="1"/>
            </p:cNvSpPr>
            <p:nvPr/>
          </p:nvSpPr>
          <p:spPr bwMode="auto">
            <a:xfrm>
              <a:off x="3329348" y="3937127"/>
              <a:ext cx="1770214" cy="317500"/>
            </a:xfrm>
            <a:prstGeom prst="rect">
              <a:avLst/>
            </a:prstGeom>
          </p:spPr>
          <p:txBody>
            <a:bodyPr wrap="none" numCol="1" fromWordArt="1">
              <a:prstTxWarp prst="textCanDown">
                <a:avLst>
                  <a:gd name="adj" fmla="val 24903"/>
                </a:avLst>
              </a:prstTxWarp>
            </a:bodyPr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ctr"/>
              <a:r>
                <a:rPr lang="de-DE" sz="16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ahoma"/>
                  <a:ea typeface="Tahoma"/>
                  <a:cs typeface="Tahoma"/>
                </a:rPr>
                <a:t>      </a:t>
              </a:r>
            </a:p>
            <a:p>
              <a:pPr algn="ctr"/>
              <a:r>
                <a:rPr lang="de-DE" sz="16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ahoma"/>
                  <a:ea typeface="Tahoma"/>
                  <a:cs typeface="Tahoma"/>
                </a:rPr>
                <a:t>       …       </a:t>
              </a:r>
            </a:p>
          </p:txBody>
        </p:sp>
      </p:grpSp>
      <p:grpSp>
        <p:nvGrpSpPr>
          <p:cNvPr id="5" name="Gruppieren 4"/>
          <p:cNvGrpSpPr/>
          <p:nvPr/>
        </p:nvGrpSpPr>
        <p:grpSpPr>
          <a:xfrm>
            <a:off x="1122511" y="5801262"/>
            <a:ext cx="1480751" cy="632651"/>
            <a:chOff x="3190241" y="3688079"/>
            <a:chExt cx="1988311" cy="632651"/>
          </a:xfrm>
        </p:grpSpPr>
        <p:sp>
          <p:nvSpPr>
            <p:cNvPr id="138" name="AutoShape 22"/>
            <p:cNvSpPr>
              <a:spLocks noChangeArrowheads="1"/>
            </p:cNvSpPr>
            <p:nvPr/>
          </p:nvSpPr>
          <p:spPr bwMode="auto">
            <a:xfrm>
              <a:off x="3190241" y="3688079"/>
              <a:ext cx="1988311" cy="632651"/>
            </a:xfrm>
            <a:prstGeom prst="can">
              <a:avLst>
                <a:gd name="adj" fmla="val 39398"/>
              </a:avLst>
            </a:prstGeom>
            <a:gradFill flip="none" rotWithShape="1">
              <a:gsLst>
                <a:gs pos="0">
                  <a:srgbClr val="A37025"/>
                </a:gs>
                <a:gs pos="50000">
                  <a:srgbClr val="FFC000">
                    <a:alpha val="80000"/>
                  </a:srgbClr>
                </a:gs>
                <a:gs pos="100000">
                  <a:srgbClr val="A37025"/>
                </a:gs>
              </a:gsLst>
              <a:lin ang="0" scaled="1"/>
              <a:tileRect/>
            </a:gradFill>
            <a:ln w="9525">
              <a:solidFill>
                <a:srgbClr val="A37025"/>
              </a:solidFill>
              <a:round/>
              <a:headEnd/>
              <a:tailEnd/>
            </a:ln>
            <a:effectLst/>
          </p:spPr>
          <p:txBody>
            <a:bodyPr wrap="none" anchor="ctr"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ctr"/>
              <a:endParaRPr lang="de-DE" b="1"/>
            </a:p>
          </p:txBody>
        </p:sp>
        <p:sp>
          <p:nvSpPr>
            <p:cNvPr id="139" name="WordArt 45"/>
            <p:cNvSpPr>
              <a:spLocks noChangeArrowheads="1" noChangeShapeType="1" noTextEdit="1"/>
            </p:cNvSpPr>
            <p:nvPr/>
          </p:nvSpPr>
          <p:spPr bwMode="auto">
            <a:xfrm>
              <a:off x="3329348" y="3937127"/>
              <a:ext cx="1770214" cy="317500"/>
            </a:xfrm>
            <a:prstGeom prst="rect">
              <a:avLst/>
            </a:prstGeom>
          </p:spPr>
          <p:txBody>
            <a:bodyPr wrap="none" numCol="1" fromWordArt="1">
              <a:prstTxWarp prst="textCanDown">
                <a:avLst>
                  <a:gd name="adj" fmla="val 24903"/>
                </a:avLst>
              </a:prstTxWarp>
            </a:bodyPr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ctr"/>
              <a:r>
                <a:rPr lang="de-DE" sz="16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ahoma"/>
                  <a:ea typeface="Tahoma"/>
                  <a:cs typeface="Tahoma"/>
                </a:rPr>
                <a:t>      </a:t>
              </a:r>
            </a:p>
            <a:p>
              <a:pPr algn="ctr"/>
              <a:r>
                <a:rPr lang="de-DE" sz="16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ahoma"/>
                  <a:ea typeface="Tahoma"/>
                  <a:cs typeface="Tahoma"/>
                </a:rPr>
                <a:t>       …       </a:t>
              </a:r>
            </a:p>
          </p:txBody>
        </p:sp>
      </p:grpSp>
      <p:sp>
        <p:nvSpPr>
          <p:cNvPr id="6" name="AutoShape 6"/>
          <p:cNvSpPr>
            <a:spLocks noChangeArrowheads="1"/>
          </p:cNvSpPr>
          <p:nvPr/>
        </p:nvSpPr>
        <p:spPr bwMode="auto">
          <a:xfrm rot="5400000">
            <a:off x="5814694" y="4842863"/>
            <a:ext cx="599828" cy="1117429"/>
          </a:xfrm>
          <a:prstGeom prst="upArrow">
            <a:avLst>
              <a:gd name="adj1" fmla="val 52303"/>
              <a:gd name="adj2" fmla="val 56190"/>
            </a:avLst>
          </a:prstGeom>
          <a:gradFill rotWithShape="1">
            <a:gsLst>
              <a:gs pos="0">
                <a:srgbClr val="C0C0C0"/>
              </a:gs>
              <a:gs pos="100000">
                <a:srgbClr val="C0C0C0">
                  <a:gamma/>
                  <a:shade val="3922"/>
                  <a:invGamma/>
                  <a:alpha val="0"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vert="vert270" wrap="none" anchor="ctr"/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/>
            <a:r>
              <a:rPr lang="de-DE"/>
              <a:t>    …</a:t>
            </a:r>
          </a:p>
        </p:txBody>
      </p:sp>
      <p:sp>
        <p:nvSpPr>
          <p:cNvPr id="7" name="AutoShape 6"/>
          <p:cNvSpPr>
            <a:spLocks noChangeArrowheads="1"/>
          </p:cNvSpPr>
          <p:nvPr/>
        </p:nvSpPr>
        <p:spPr bwMode="auto">
          <a:xfrm rot="5400000">
            <a:off x="5826196" y="2283692"/>
            <a:ext cx="599828" cy="1117429"/>
          </a:xfrm>
          <a:prstGeom prst="upArrow">
            <a:avLst>
              <a:gd name="adj1" fmla="val 52303"/>
              <a:gd name="adj2" fmla="val 56190"/>
            </a:avLst>
          </a:prstGeom>
          <a:gradFill rotWithShape="1">
            <a:gsLst>
              <a:gs pos="0">
                <a:srgbClr val="C0C0C0"/>
              </a:gs>
              <a:gs pos="100000">
                <a:srgbClr val="C0C0C0">
                  <a:gamma/>
                  <a:shade val="3922"/>
                  <a:invGamma/>
                  <a:alpha val="0"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vert="vert270" wrap="none" anchor="ctr"/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/>
            <a:r>
              <a:rPr lang="de-DE"/>
              <a:t>    …</a:t>
            </a:r>
          </a:p>
        </p:txBody>
      </p:sp>
      <p:sp>
        <p:nvSpPr>
          <p:cNvPr id="8" name="AutoShape 6"/>
          <p:cNvSpPr>
            <a:spLocks noChangeArrowheads="1"/>
          </p:cNvSpPr>
          <p:nvPr/>
        </p:nvSpPr>
        <p:spPr bwMode="auto">
          <a:xfrm rot="5400000">
            <a:off x="5820438" y="2062284"/>
            <a:ext cx="599828" cy="1117429"/>
          </a:xfrm>
          <a:prstGeom prst="upArrow">
            <a:avLst>
              <a:gd name="adj1" fmla="val 52303"/>
              <a:gd name="adj2" fmla="val 56190"/>
            </a:avLst>
          </a:prstGeom>
          <a:gradFill rotWithShape="1">
            <a:gsLst>
              <a:gs pos="0">
                <a:srgbClr val="C0C0C0"/>
              </a:gs>
              <a:gs pos="100000">
                <a:srgbClr val="C0C0C0">
                  <a:gamma/>
                  <a:shade val="3922"/>
                  <a:invGamma/>
                  <a:alpha val="0"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vert="vert270" wrap="none" anchor="ctr"/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/>
            <a:r>
              <a:rPr lang="de-DE"/>
              <a:t>    Specimen  </a:t>
            </a:r>
          </a:p>
        </p:txBody>
      </p:sp>
      <p:grpSp>
        <p:nvGrpSpPr>
          <p:cNvPr id="9" name="Gruppieren 8"/>
          <p:cNvGrpSpPr/>
          <p:nvPr/>
        </p:nvGrpSpPr>
        <p:grpSpPr>
          <a:xfrm>
            <a:off x="771699" y="4277267"/>
            <a:ext cx="1480751" cy="632651"/>
            <a:chOff x="3190241" y="3688079"/>
            <a:chExt cx="1988311" cy="632651"/>
          </a:xfrm>
        </p:grpSpPr>
        <p:sp>
          <p:nvSpPr>
            <p:cNvPr id="136" name="AutoShape 22"/>
            <p:cNvSpPr>
              <a:spLocks noChangeArrowheads="1"/>
            </p:cNvSpPr>
            <p:nvPr/>
          </p:nvSpPr>
          <p:spPr bwMode="auto">
            <a:xfrm>
              <a:off x="3190241" y="3688079"/>
              <a:ext cx="1988311" cy="632651"/>
            </a:xfrm>
            <a:prstGeom prst="can">
              <a:avLst>
                <a:gd name="adj" fmla="val 39398"/>
              </a:avLst>
            </a:prstGeom>
            <a:gradFill flip="none" rotWithShape="1">
              <a:gsLst>
                <a:gs pos="0">
                  <a:srgbClr val="A37025"/>
                </a:gs>
                <a:gs pos="50000">
                  <a:srgbClr val="FFC000">
                    <a:alpha val="80000"/>
                  </a:srgbClr>
                </a:gs>
                <a:gs pos="100000">
                  <a:srgbClr val="A37025"/>
                </a:gs>
              </a:gsLst>
              <a:lin ang="0" scaled="1"/>
              <a:tileRect/>
            </a:gradFill>
            <a:ln w="9525">
              <a:solidFill>
                <a:srgbClr val="A37025"/>
              </a:solidFill>
              <a:round/>
              <a:headEnd/>
              <a:tailEnd/>
            </a:ln>
            <a:effectLst/>
          </p:spPr>
          <p:txBody>
            <a:bodyPr wrap="none" anchor="ctr"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ctr"/>
              <a:endParaRPr lang="de-DE" b="1"/>
            </a:p>
          </p:txBody>
        </p:sp>
        <p:sp>
          <p:nvSpPr>
            <p:cNvPr id="137" name="WordArt 45"/>
            <p:cNvSpPr>
              <a:spLocks noChangeArrowheads="1" noChangeShapeType="1" noTextEdit="1"/>
            </p:cNvSpPr>
            <p:nvPr/>
          </p:nvSpPr>
          <p:spPr bwMode="auto">
            <a:xfrm>
              <a:off x="3329348" y="3937127"/>
              <a:ext cx="1770214" cy="317500"/>
            </a:xfrm>
            <a:prstGeom prst="rect">
              <a:avLst/>
            </a:prstGeom>
          </p:spPr>
          <p:txBody>
            <a:bodyPr wrap="none" numCol="1" fromWordArt="1">
              <a:prstTxWarp prst="textCanDown">
                <a:avLst>
                  <a:gd name="adj" fmla="val 24903"/>
                </a:avLst>
              </a:prstTxWarp>
            </a:bodyPr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ctr"/>
              <a:r>
                <a:rPr lang="de-DE" sz="16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ahoma"/>
                  <a:ea typeface="Tahoma"/>
                  <a:cs typeface="Tahoma"/>
                </a:rPr>
                <a:t>Collection </a:t>
              </a:r>
            </a:p>
          </p:txBody>
        </p:sp>
      </p:grpSp>
      <p:sp>
        <p:nvSpPr>
          <p:cNvPr id="11" name="AutoShape 22"/>
          <p:cNvSpPr>
            <a:spLocks noChangeArrowheads="1"/>
          </p:cNvSpPr>
          <p:nvPr/>
        </p:nvSpPr>
        <p:spPr bwMode="auto">
          <a:xfrm>
            <a:off x="6817264" y="540332"/>
            <a:ext cx="1666875" cy="2735912"/>
          </a:xfrm>
          <a:prstGeom prst="can">
            <a:avLst>
              <a:gd name="adj" fmla="val 20191"/>
            </a:avLst>
          </a:prstGeom>
          <a:gradFill flip="none" rotWithShape="1">
            <a:gsLst>
              <a:gs pos="0">
                <a:srgbClr val="375F7D"/>
              </a:gs>
              <a:gs pos="50000">
                <a:srgbClr val="73B3E3"/>
              </a:gs>
              <a:gs pos="100000">
                <a:srgbClr val="375F7D"/>
              </a:gs>
            </a:gsLst>
            <a:lin ang="0" scaled="1"/>
            <a:tileRect/>
          </a:gradFill>
          <a:ln w="9525">
            <a:solidFill>
              <a:srgbClr val="375F7D"/>
            </a:solidFill>
            <a:round/>
            <a:headEnd/>
            <a:tailEnd/>
          </a:ln>
          <a:effectLst/>
        </p:spPr>
        <p:txBody>
          <a:bodyPr wrap="none" anchor="ctr"/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/>
            <a:endParaRPr lang="de-DE" b="1"/>
          </a:p>
          <a:p>
            <a:pPr algn="ctr"/>
            <a:endParaRPr lang="de-DE" b="1"/>
          </a:p>
          <a:p>
            <a:pPr algn="ctr"/>
            <a:endParaRPr lang="de-DE" b="1"/>
          </a:p>
          <a:p>
            <a:pPr algn="ctr"/>
            <a:endParaRPr lang="de-DE" b="1"/>
          </a:p>
          <a:p>
            <a:pPr algn="ctr"/>
            <a:endParaRPr lang="de-DE" b="1"/>
          </a:p>
          <a:p>
            <a:pPr algn="ctr"/>
            <a:endParaRPr lang="de-DE" b="1"/>
          </a:p>
          <a:p>
            <a:pPr algn="ctr"/>
            <a:endParaRPr lang="de-DE" b="1"/>
          </a:p>
          <a:p>
            <a:pPr algn="ctr"/>
            <a:endParaRPr lang="de-DE" b="1"/>
          </a:p>
        </p:txBody>
      </p:sp>
      <p:sp>
        <p:nvSpPr>
          <p:cNvPr id="12" name="Rechteck 11"/>
          <p:cNvSpPr/>
          <p:nvPr/>
        </p:nvSpPr>
        <p:spPr>
          <a:xfrm rot="16200000">
            <a:off x="2109282" y="1614481"/>
            <a:ext cx="760780" cy="579625"/>
          </a:xfrm>
          <a:prstGeom prst="rect">
            <a:avLst/>
          </a:prstGeom>
          <a:gradFill>
            <a:gsLst>
              <a:gs pos="0">
                <a:srgbClr val="C0C0C0"/>
              </a:gs>
              <a:gs pos="100000">
                <a:srgbClr val="C0C0C0">
                  <a:gamma/>
                  <a:shade val="3922"/>
                  <a:invGamma/>
                  <a:alpha val="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de-DE"/>
          </a:p>
        </p:txBody>
      </p:sp>
      <p:pic>
        <p:nvPicPr>
          <p:cNvPr id="13" name="Picture 16" descr="foreword_win-log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49085" y="2806428"/>
            <a:ext cx="400050" cy="360363"/>
          </a:xfrm>
          <a:prstGeom prst="rect">
            <a:avLst/>
          </a:prstGeom>
          <a:noFill/>
        </p:spPr>
      </p:pic>
      <p:grpSp>
        <p:nvGrpSpPr>
          <p:cNvPr id="14" name="Gruppieren 13"/>
          <p:cNvGrpSpPr/>
          <p:nvPr/>
        </p:nvGrpSpPr>
        <p:grpSpPr>
          <a:xfrm>
            <a:off x="862324" y="5645090"/>
            <a:ext cx="1480751" cy="632651"/>
            <a:chOff x="3421902" y="3688079"/>
            <a:chExt cx="1988312" cy="632651"/>
          </a:xfrm>
        </p:grpSpPr>
        <p:sp>
          <p:nvSpPr>
            <p:cNvPr id="134" name="AutoShape 22"/>
            <p:cNvSpPr>
              <a:spLocks noChangeArrowheads="1"/>
            </p:cNvSpPr>
            <p:nvPr/>
          </p:nvSpPr>
          <p:spPr bwMode="auto">
            <a:xfrm>
              <a:off x="3421902" y="3688079"/>
              <a:ext cx="1988312" cy="632651"/>
            </a:xfrm>
            <a:prstGeom prst="can">
              <a:avLst>
                <a:gd name="adj" fmla="val 39398"/>
              </a:avLst>
            </a:prstGeom>
            <a:gradFill flip="none" rotWithShape="1">
              <a:gsLst>
                <a:gs pos="0">
                  <a:srgbClr val="A37025"/>
                </a:gs>
                <a:gs pos="50000">
                  <a:srgbClr val="FFC000">
                    <a:alpha val="80000"/>
                  </a:srgbClr>
                </a:gs>
                <a:gs pos="100000">
                  <a:srgbClr val="A37025"/>
                </a:gs>
              </a:gsLst>
              <a:lin ang="0" scaled="1"/>
              <a:tileRect/>
            </a:gradFill>
            <a:ln w="9525">
              <a:solidFill>
                <a:srgbClr val="A37025"/>
              </a:solidFill>
              <a:round/>
              <a:headEnd/>
              <a:tailEnd/>
            </a:ln>
            <a:effectLst/>
          </p:spPr>
          <p:txBody>
            <a:bodyPr wrap="none" anchor="ctr"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ctr"/>
              <a:endParaRPr lang="de-DE" b="1"/>
            </a:p>
          </p:txBody>
        </p:sp>
        <p:sp>
          <p:nvSpPr>
            <p:cNvPr id="135" name="WordArt 45"/>
            <p:cNvSpPr>
              <a:spLocks noChangeArrowheads="1" noChangeShapeType="1" noTextEdit="1"/>
            </p:cNvSpPr>
            <p:nvPr/>
          </p:nvSpPr>
          <p:spPr bwMode="auto">
            <a:xfrm>
              <a:off x="3607340" y="3937127"/>
              <a:ext cx="1770215" cy="317500"/>
            </a:xfrm>
            <a:prstGeom prst="rect">
              <a:avLst/>
            </a:prstGeom>
          </p:spPr>
          <p:txBody>
            <a:bodyPr wrap="none" numCol="1" fromWordArt="1">
              <a:prstTxWarp prst="textCanDown">
                <a:avLst>
                  <a:gd name="adj" fmla="val 24903"/>
                </a:avLst>
              </a:prstTxWarp>
            </a:bodyPr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ctr"/>
              <a:r>
                <a:rPr lang="de-DE" sz="16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ahoma"/>
                  <a:ea typeface="Tahoma"/>
                  <a:cs typeface="Tahoma"/>
                </a:rPr>
                <a:t>Collection </a:t>
              </a:r>
            </a:p>
          </p:txBody>
        </p:sp>
      </p:grpSp>
      <p:sp>
        <p:nvSpPr>
          <p:cNvPr id="15" name="AutoShape 6"/>
          <p:cNvSpPr>
            <a:spLocks noChangeArrowheads="1"/>
          </p:cNvSpPr>
          <p:nvPr/>
        </p:nvSpPr>
        <p:spPr bwMode="auto">
          <a:xfrm rot="5400000">
            <a:off x="5669577" y="748014"/>
            <a:ext cx="798354" cy="1225427"/>
          </a:xfrm>
          <a:prstGeom prst="upArrow">
            <a:avLst>
              <a:gd name="adj1" fmla="val 56537"/>
              <a:gd name="adj2" fmla="val 56190"/>
            </a:avLst>
          </a:prstGeom>
          <a:gradFill rotWithShape="1">
            <a:gsLst>
              <a:gs pos="0">
                <a:srgbClr val="C0C0C0"/>
              </a:gs>
              <a:gs pos="100000">
                <a:srgbClr val="C0C0C0">
                  <a:gamma/>
                  <a:shade val="3922"/>
                  <a:invGamma/>
                  <a:alpha val="0"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vert="vert270" wrap="none" anchor="ctr"/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/>
            <a:r>
              <a:rPr lang="de-DE"/>
              <a:t>    Project</a:t>
            </a:r>
          </a:p>
        </p:txBody>
      </p:sp>
      <p:sp>
        <p:nvSpPr>
          <p:cNvPr id="16" name="AutoShape 22"/>
          <p:cNvSpPr>
            <a:spLocks noChangeArrowheads="1"/>
          </p:cNvSpPr>
          <p:nvPr/>
        </p:nvSpPr>
        <p:spPr bwMode="auto">
          <a:xfrm>
            <a:off x="3713385" y="596983"/>
            <a:ext cx="1702768" cy="4467631"/>
          </a:xfrm>
          <a:prstGeom prst="can">
            <a:avLst>
              <a:gd name="adj" fmla="val 14146"/>
            </a:avLst>
          </a:prstGeom>
          <a:gradFill flip="none" rotWithShape="1">
            <a:gsLst>
              <a:gs pos="0">
                <a:srgbClr val="742674"/>
              </a:gs>
              <a:gs pos="50000">
                <a:schemeClr val="bg1"/>
              </a:gs>
              <a:gs pos="100000">
                <a:srgbClr val="742674"/>
              </a:gs>
            </a:gsLst>
            <a:lin ang="0" scaled="1"/>
            <a:tileRect/>
          </a:gradFill>
          <a:ln w="9525">
            <a:solidFill>
              <a:srgbClr val="7030A0"/>
            </a:solidFill>
            <a:round/>
            <a:headEnd/>
            <a:tailEnd/>
          </a:ln>
          <a:effectLst/>
        </p:spPr>
        <p:txBody>
          <a:bodyPr wrap="none" anchor="ctr"/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/>
            <a:endParaRPr lang="de-DE" b="1"/>
          </a:p>
        </p:txBody>
      </p:sp>
      <p:sp>
        <p:nvSpPr>
          <p:cNvPr id="17" name="WordArt 23"/>
          <p:cNvSpPr>
            <a:spLocks noChangeArrowheads="1" noChangeShapeType="1" noTextEdit="1"/>
          </p:cNvSpPr>
          <p:nvPr/>
        </p:nvSpPr>
        <p:spPr bwMode="auto">
          <a:xfrm>
            <a:off x="3806145" y="768119"/>
            <a:ext cx="1616658" cy="457463"/>
          </a:xfrm>
          <a:prstGeom prst="rect">
            <a:avLst/>
          </a:prstGeom>
        </p:spPr>
        <p:txBody>
          <a:bodyPr wrap="none" numCol="1" fromWordArt="1">
            <a:prstTxWarp prst="textCanDown">
              <a:avLst>
                <a:gd name="adj" fmla="val 18887"/>
              </a:avLst>
            </a:prstTxWarp>
          </a:bodyPr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/>
            <a:r>
              <a:rPr lang="de-DE" sz="1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ahoma"/>
                <a:ea typeface="Tahoma"/>
                <a:cs typeface="Tahoma"/>
              </a:rPr>
              <a:t> DescriptionsCache  </a:t>
            </a:r>
          </a:p>
        </p:txBody>
      </p:sp>
      <p:sp>
        <p:nvSpPr>
          <p:cNvPr id="18" name="AutoShape 22"/>
          <p:cNvSpPr>
            <a:spLocks noChangeArrowheads="1"/>
          </p:cNvSpPr>
          <p:nvPr/>
        </p:nvSpPr>
        <p:spPr bwMode="auto">
          <a:xfrm>
            <a:off x="715676" y="1402821"/>
            <a:ext cx="1480751" cy="2360579"/>
          </a:xfrm>
          <a:prstGeom prst="can">
            <a:avLst>
              <a:gd name="adj" fmla="val 20191"/>
            </a:avLst>
          </a:prstGeom>
          <a:gradFill flip="none" rotWithShape="1">
            <a:gsLst>
              <a:gs pos="0">
                <a:srgbClr val="A37025"/>
              </a:gs>
              <a:gs pos="50000">
                <a:srgbClr val="FFC000">
                  <a:alpha val="80000"/>
                </a:srgbClr>
              </a:gs>
              <a:gs pos="100000">
                <a:srgbClr val="A37025"/>
              </a:gs>
            </a:gsLst>
            <a:lin ang="0" scaled="1"/>
            <a:tileRect/>
          </a:gradFill>
          <a:ln w="9525">
            <a:solidFill>
              <a:srgbClr val="A37025"/>
            </a:solidFill>
            <a:round/>
            <a:headEnd/>
            <a:tailEnd/>
          </a:ln>
          <a:effectLst/>
        </p:spPr>
        <p:txBody>
          <a:bodyPr wrap="none" anchor="ctr"/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/>
            <a:endParaRPr lang="de-DE" b="1"/>
          </a:p>
        </p:txBody>
      </p:sp>
      <p:sp>
        <p:nvSpPr>
          <p:cNvPr id="19" name="WordArt 23"/>
          <p:cNvSpPr>
            <a:spLocks noChangeArrowheads="1" noChangeShapeType="1" noTextEdit="1"/>
          </p:cNvSpPr>
          <p:nvPr/>
        </p:nvSpPr>
        <p:spPr bwMode="auto">
          <a:xfrm>
            <a:off x="787938" y="1623613"/>
            <a:ext cx="1419225" cy="393001"/>
          </a:xfrm>
          <a:prstGeom prst="rect">
            <a:avLst/>
          </a:prstGeom>
        </p:spPr>
        <p:txBody>
          <a:bodyPr wrap="none" numCol="1" fromWordArt="1">
            <a:prstTxWarp prst="textCanDown">
              <a:avLst>
                <a:gd name="adj" fmla="val 24903"/>
              </a:avLst>
            </a:prstTxWarp>
          </a:bodyPr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/>
            <a:r>
              <a:rPr lang="de-DE" sz="1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ahoma"/>
                <a:ea typeface="Tahoma"/>
                <a:cs typeface="Tahoma"/>
              </a:rPr>
              <a:t> Descriptions </a:t>
            </a:r>
          </a:p>
        </p:txBody>
      </p:sp>
      <p:sp>
        <p:nvSpPr>
          <p:cNvPr id="20" name="Textfeld 54"/>
          <p:cNvSpPr txBox="1"/>
          <p:nvPr/>
        </p:nvSpPr>
        <p:spPr>
          <a:xfrm>
            <a:off x="885474" y="1402823"/>
            <a:ext cx="2953512" cy="27699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perspectiveRelaxed" fov="7200000">
                <a:rot lat="18600000" lon="0" rev="0"/>
              </a:camera>
              <a:lightRig rig="threePt" dir="t"/>
            </a:scene3d>
            <a:sp3d/>
          </a:bodyPr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de-DE" sz="1200"/>
              <a:t>Primary source</a:t>
            </a:r>
          </a:p>
        </p:txBody>
      </p:sp>
      <p:grpSp>
        <p:nvGrpSpPr>
          <p:cNvPr id="21" name="Gruppieren 20"/>
          <p:cNvGrpSpPr/>
          <p:nvPr/>
        </p:nvGrpSpPr>
        <p:grpSpPr>
          <a:xfrm>
            <a:off x="717849" y="613390"/>
            <a:ext cx="1458827" cy="632651"/>
            <a:chOff x="477521" y="1194815"/>
            <a:chExt cx="1988311" cy="632651"/>
          </a:xfrm>
        </p:grpSpPr>
        <p:sp>
          <p:nvSpPr>
            <p:cNvPr id="132" name="AutoShape 22"/>
            <p:cNvSpPr>
              <a:spLocks noChangeArrowheads="1"/>
            </p:cNvSpPr>
            <p:nvPr/>
          </p:nvSpPr>
          <p:spPr bwMode="auto">
            <a:xfrm>
              <a:off x="477521" y="1194815"/>
              <a:ext cx="1988311" cy="632651"/>
            </a:xfrm>
            <a:prstGeom prst="can">
              <a:avLst>
                <a:gd name="adj" fmla="val 39398"/>
              </a:avLst>
            </a:prstGeom>
            <a:gradFill flip="none" rotWithShape="1">
              <a:gsLst>
                <a:gs pos="0">
                  <a:srgbClr val="A37025"/>
                </a:gs>
                <a:gs pos="50000">
                  <a:srgbClr val="FFC000">
                    <a:alpha val="80000"/>
                  </a:srgbClr>
                </a:gs>
                <a:gs pos="100000">
                  <a:srgbClr val="A37025"/>
                </a:gs>
              </a:gsLst>
              <a:lin ang="0" scaled="1"/>
              <a:tileRect/>
            </a:gradFill>
            <a:ln w="9525">
              <a:solidFill>
                <a:srgbClr val="A37025"/>
              </a:solidFill>
              <a:round/>
              <a:headEnd/>
              <a:tailEnd/>
            </a:ln>
            <a:effectLst/>
          </p:spPr>
          <p:txBody>
            <a:bodyPr wrap="none" anchor="ctr"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ctr"/>
              <a:endParaRPr lang="de-DE" b="1"/>
            </a:p>
          </p:txBody>
        </p:sp>
        <p:sp>
          <p:nvSpPr>
            <p:cNvPr id="133" name="WordArt 55"/>
            <p:cNvSpPr>
              <a:spLocks noChangeArrowheads="1" noChangeShapeType="1" noTextEdit="1"/>
            </p:cNvSpPr>
            <p:nvPr/>
          </p:nvSpPr>
          <p:spPr bwMode="auto">
            <a:xfrm>
              <a:off x="622108" y="1457389"/>
              <a:ext cx="1615871" cy="317500"/>
            </a:xfrm>
            <a:prstGeom prst="rect">
              <a:avLst/>
            </a:prstGeom>
          </p:spPr>
          <p:txBody>
            <a:bodyPr wrap="none" numCol="1" fromWordArt="1">
              <a:prstTxWarp prst="textCanDown">
                <a:avLst>
                  <a:gd name="adj" fmla="val 24903"/>
                </a:avLst>
              </a:prstTxWarp>
            </a:bodyPr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ctr"/>
              <a:r>
                <a:rPr lang="de-DE" sz="16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ahoma"/>
                  <a:ea typeface="Tahoma"/>
                  <a:cs typeface="Tahoma"/>
                </a:rPr>
                <a:t>  Projects </a:t>
              </a:r>
            </a:p>
          </p:txBody>
        </p:sp>
      </p:grpSp>
      <p:grpSp>
        <p:nvGrpSpPr>
          <p:cNvPr id="22" name="Gruppieren 21"/>
          <p:cNvGrpSpPr/>
          <p:nvPr/>
        </p:nvGrpSpPr>
        <p:grpSpPr>
          <a:xfrm>
            <a:off x="689988" y="3834239"/>
            <a:ext cx="1480751" cy="632651"/>
            <a:chOff x="3190241" y="3688079"/>
            <a:chExt cx="1988311" cy="632651"/>
          </a:xfrm>
        </p:grpSpPr>
        <p:sp>
          <p:nvSpPr>
            <p:cNvPr id="130" name="AutoShape 22"/>
            <p:cNvSpPr>
              <a:spLocks noChangeArrowheads="1"/>
            </p:cNvSpPr>
            <p:nvPr/>
          </p:nvSpPr>
          <p:spPr bwMode="auto">
            <a:xfrm>
              <a:off x="3190241" y="3688079"/>
              <a:ext cx="1988311" cy="632651"/>
            </a:xfrm>
            <a:prstGeom prst="can">
              <a:avLst>
                <a:gd name="adj" fmla="val 39398"/>
              </a:avLst>
            </a:prstGeom>
            <a:gradFill flip="none" rotWithShape="1">
              <a:gsLst>
                <a:gs pos="0">
                  <a:srgbClr val="A37025"/>
                </a:gs>
                <a:gs pos="50000">
                  <a:srgbClr val="FFC000">
                    <a:alpha val="80000"/>
                  </a:srgbClr>
                </a:gs>
                <a:gs pos="100000">
                  <a:srgbClr val="A37025"/>
                </a:gs>
              </a:gsLst>
              <a:lin ang="0" scaled="1"/>
              <a:tileRect/>
            </a:gradFill>
            <a:ln w="9525">
              <a:solidFill>
                <a:srgbClr val="A37025"/>
              </a:solidFill>
              <a:round/>
              <a:headEnd/>
              <a:tailEnd/>
            </a:ln>
            <a:effectLst/>
          </p:spPr>
          <p:txBody>
            <a:bodyPr wrap="none" anchor="ctr"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ctr"/>
              <a:endParaRPr lang="de-DE" b="1"/>
            </a:p>
          </p:txBody>
        </p:sp>
        <p:sp>
          <p:nvSpPr>
            <p:cNvPr id="131" name="WordArt 45"/>
            <p:cNvSpPr>
              <a:spLocks noChangeArrowheads="1" noChangeShapeType="1" noTextEdit="1"/>
            </p:cNvSpPr>
            <p:nvPr/>
          </p:nvSpPr>
          <p:spPr bwMode="auto">
            <a:xfrm>
              <a:off x="3329348" y="3937127"/>
              <a:ext cx="1770214" cy="317500"/>
            </a:xfrm>
            <a:prstGeom prst="rect">
              <a:avLst/>
            </a:prstGeom>
          </p:spPr>
          <p:txBody>
            <a:bodyPr wrap="none" numCol="1" fromWordArt="1">
              <a:prstTxWarp prst="textCanDown">
                <a:avLst>
                  <a:gd name="adj" fmla="val 24903"/>
                </a:avLst>
              </a:prstTxWarp>
            </a:bodyPr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ctr"/>
              <a:r>
                <a:rPr lang="de-DE" sz="16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ahoma"/>
                  <a:ea typeface="Tahoma"/>
                  <a:cs typeface="Tahoma"/>
                </a:rPr>
                <a:t>TaxonNames </a:t>
              </a:r>
            </a:p>
          </p:txBody>
        </p:sp>
      </p:grpSp>
      <p:sp>
        <p:nvSpPr>
          <p:cNvPr id="23" name="Textfeld 59"/>
          <p:cNvSpPr txBox="1"/>
          <p:nvPr/>
        </p:nvSpPr>
        <p:spPr>
          <a:xfrm>
            <a:off x="4040941" y="603488"/>
            <a:ext cx="1210056" cy="27699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perspectiveRelaxed" fov="7200000">
                <a:rot lat="18600000" lon="0" rev="0"/>
              </a:camera>
              <a:lightRig rig="threePt" dir="t"/>
            </a:scene3d>
            <a:sp3d/>
          </a:bodyPr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de-DE" sz="1200"/>
              <a:t>Cached data</a:t>
            </a:r>
          </a:p>
        </p:txBody>
      </p:sp>
      <p:sp>
        <p:nvSpPr>
          <p:cNvPr id="24" name="AutoShape 6"/>
          <p:cNvSpPr>
            <a:spLocks noChangeArrowheads="1"/>
          </p:cNvSpPr>
          <p:nvPr/>
        </p:nvSpPr>
        <p:spPr bwMode="auto">
          <a:xfrm rot="5400000">
            <a:off x="2681429" y="180875"/>
            <a:ext cx="508794" cy="1514478"/>
          </a:xfrm>
          <a:prstGeom prst="upArrow">
            <a:avLst>
              <a:gd name="adj1" fmla="val 56537"/>
              <a:gd name="adj2" fmla="val 56190"/>
            </a:avLst>
          </a:prstGeom>
          <a:gradFill rotWithShape="1">
            <a:gsLst>
              <a:gs pos="0">
                <a:srgbClr val="C0C0C0"/>
              </a:gs>
              <a:gs pos="100000">
                <a:srgbClr val="C0C0C0">
                  <a:gamma/>
                  <a:shade val="3922"/>
                  <a:invGamma/>
                  <a:alpha val="0"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vert="vert270" wrap="none" anchor="ctr"/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/>
            <a:r>
              <a:rPr lang="de-DE" sz="1400"/>
              <a:t>Metadata</a:t>
            </a:r>
            <a:endParaRPr lang="de-DE"/>
          </a:p>
        </p:txBody>
      </p:sp>
      <p:cxnSp>
        <p:nvCxnSpPr>
          <p:cNvPr id="25" name="Gekrümmte Verbindung 24"/>
          <p:cNvCxnSpPr>
            <a:stCxn id="40" idx="1"/>
            <a:endCxn id="130" idx="4"/>
          </p:cNvCxnSpPr>
          <p:nvPr/>
        </p:nvCxnSpPr>
        <p:spPr>
          <a:xfrm rot="10800000">
            <a:off x="2170739" y="4150565"/>
            <a:ext cx="1669526" cy="28608"/>
          </a:xfrm>
          <a:prstGeom prst="curvedConnector3">
            <a:avLst>
              <a:gd name="adj1" fmla="val 50000"/>
            </a:avLst>
          </a:prstGeom>
          <a:ln w="25400">
            <a:solidFill>
              <a:srgbClr val="C00000">
                <a:alpha val="52000"/>
              </a:srgb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Gekrümmte Verbindung 25"/>
          <p:cNvCxnSpPr>
            <a:endCxn id="99" idx="2"/>
          </p:cNvCxnSpPr>
          <p:nvPr/>
        </p:nvCxnSpPr>
        <p:spPr>
          <a:xfrm flipV="1">
            <a:off x="2087599" y="2304633"/>
            <a:ext cx="629151" cy="212477"/>
          </a:xfrm>
          <a:prstGeom prst="curvedConnector2">
            <a:avLst/>
          </a:prstGeom>
          <a:ln w="25400">
            <a:solidFill>
              <a:srgbClr val="C0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Flussdiagramm: Zentralspeicher 26"/>
          <p:cNvSpPr/>
          <p:nvPr/>
        </p:nvSpPr>
        <p:spPr>
          <a:xfrm>
            <a:off x="4556729" y="4001296"/>
            <a:ext cx="813183" cy="347241"/>
          </a:xfrm>
          <a:prstGeom prst="flowChartInternalStorage">
            <a:avLst/>
          </a:prstGeom>
          <a:solidFill>
            <a:schemeClr val="bg1"/>
          </a:solidFill>
          <a:ln w="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sz="800">
                <a:solidFill>
                  <a:schemeClr val="tx1"/>
                </a:solidFill>
              </a:rPr>
              <a:t>Taxon</a:t>
            </a:r>
          </a:p>
          <a:p>
            <a:pPr algn="ctr"/>
            <a:r>
              <a:rPr lang="de-DE" sz="800">
                <a:solidFill>
                  <a:schemeClr val="tx1"/>
                </a:solidFill>
              </a:rPr>
              <a:t>Synonymy</a:t>
            </a:r>
          </a:p>
        </p:txBody>
      </p:sp>
      <p:pic>
        <p:nvPicPr>
          <p:cNvPr id="29" name="Picture 15" descr="linux_pingui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91524" y="5996494"/>
            <a:ext cx="363537" cy="431800"/>
          </a:xfrm>
          <a:prstGeom prst="rect">
            <a:avLst/>
          </a:prstGeom>
          <a:noFill/>
        </p:spPr>
      </p:pic>
      <p:pic>
        <p:nvPicPr>
          <p:cNvPr id="30" name="Picture 40" descr="postgres_log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30942" y="3336989"/>
            <a:ext cx="444500" cy="458787"/>
          </a:xfrm>
          <a:prstGeom prst="rect">
            <a:avLst/>
          </a:prstGeom>
          <a:noFill/>
        </p:spPr>
      </p:pic>
      <p:sp>
        <p:nvSpPr>
          <p:cNvPr id="31" name="Textfeld 98"/>
          <p:cNvSpPr txBox="1"/>
          <p:nvPr/>
        </p:nvSpPr>
        <p:spPr>
          <a:xfrm>
            <a:off x="856899" y="3822324"/>
            <a:ext cx="1369314" cy="27699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perspectiveRelaxed" fov="7200000">
                <a:rot lat="18600000" lon="0" rev="0"/>
              </a:camera>
              <a:lightRig rig="threePt" dir="t"/>
            </a:scene3d>
            <a:sp3d/>
          </a:bodyPr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de-DE" sz="1200"/>
              <a:t>Primary source</a:t>
            </a:r>
          </a:p>
        </p:txBody>
      </p:sp>
      <p:sp>
        <p:nvSpPr>
          <p:cNvPr id="32" name="Textfeld 99"/>
          <p:cNvSpPr txBox="1"/>
          <p:nvPr/>
        </p:nvSpPr>
        <p:spPr>
          <a:xfrm>
            <a:off x="885474" y="584437"/>
            <a:ext cx="1366976" cy="27699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perspectiveRelaxed" fov="7200000">
                <a:rot lat="18600000" lon="0" rev="0"/>
              </a:camera>
              <a:lightRig rig="threePt" dir="t"/>
            </a:scene3d>
            <a:sp3d/>
          </a:bodyPr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de-DE" sz="1200"/>
              <a:t>Primary source</a:t>
            </a:r>
          </a:p>
        </p:txBody>
      </p:sp>
      <p:cxnSp>
        <p:nvCxnSpPr>
          <p:cNvPr id="38" name="Gekrümmte Verbindung 37"/>
          <p:cNvCxnSpPr>
            <a:endCxn id="99" idx="2"/>
          </p:cNvCxnSpPr>
          <p:nvPr/>
        </p:nvCxnSpPr>
        <p:spPr>
          <a:xfrm flipV="1">
            <a:off x="1885272" y="2304633"/>
            <a:ext cx="831478" cy="693911"/>
          </a:xfrm>
          <a:prstGeom prst="curvedConnector2">
            <a:avLst/>
          </a:prstGeom>
          <a:ln w="25400">
            <a:solidFill>
              <a:srgbClr val="C0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hteck 32"/>
          <p:cNvSpPr/>
          <p:nvPr/>
        </p:nvSpPr>
        <p:spPr>
          <a:xfrm>
            <a:off x="864241" y="2066729"/>
            <a:ext cx="1209675" cy="121596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de-DE" sz="300">
              <a:solidFill>
                <a:schemeClr val="tx1"/>
              </a:solidFill>
            </a:endParaRPr>
          </a:p>
          <a:p>
            <a:pPr algn="r"/>
            <a:r>
              <a:rPr lang="de-DE" sz="800">
                <a:solidFill>
                  <a:schemeClr val="tx1"/>
                </a:solidFill>
              </a:rPr>
              <a:t>Restricted by:</a:t>
            </a:r>
            <a:br>
              <a:rPr lang="de-DE" sz="800">
                <a:solidFill>
                  <a:schemeClr val="tx1"/>
                </a:solidFill>
              </a:rPr>
            </a:br>
            <a:endParaRPr lang="de-DE" sz="600">
              <a:solidFill>
                <a:schemeClr val="tx1"/>
              </a:solidFill>
            </a:endParaRPr>
          </a:p>
          <a:p>
            <a:pPr algn="r"/>
            <a:endParaRPr lang="de-DE" sz="200">
              <a:solidFill>
                <a:schemeClr val="tx1"/>
              </a:solidFill>
            </a:endParaRPr>
          </a:p>
          <a:p>
            <a:pPr algn="r"/>
            <a:r>
              <a:rPr lang="de-DE" sz="1100">
                <a:solidFill>
                  <a:schemeClr val="tx1"/>
                </a:solidFill>
              </a:rPr>
              <a:t>Project</a:t>
            </a:r>
          </a:p>
          <a:p>
            <a:pPr algn="r"/>
            <a:endParaRPr lang="de-DE" sz="1100">
              <a:solidFill>
                <a:schemeClr val="tx1"/>
              </a:solidFill>
            </a:endParaRPr>
          </a:p>
          <a:p>
            <a:pPr algn="r"/>
            <a:endParaRPr lang="de-DE" sz="800">
              <a:solidFill>
                <a:schemeClr val="tx1"/>
              </a:solidFill>
            </a:endParaRPr>
          </a:p>
          <a:p>
            <a:pPr algn="r"/>
            <a:r>
              <a:rPr lang="de-DE" sz="1100">
                <a:solidFill>
                  <a:schemeClr val="tx1"/>
                </a:solidFill>
              </a:rPr>
              <a:t>Withhold</a:t>
            </a:r>
            <a:endParaRPr lang="de-DE" sz="1200">
              <a:solidFill>
                <a:schemeClr val="tx1"/>
              </a:solidFill>
            </a:endParaRPr>
          </a:p>
          <a:p>
            <a:pPr algn="r"/>
            <a:endParaRPr lang="de-DE" sz="1200">
              <a:solidFill>
                <a:schemeClr val="tx1"/>
              </a:solidFill>
            </a:endParaRPr>
          </a:p>
        </p:txBody>
      </p:sp>
      <p:pic>
        <p:nvPicPr>
          <p:cNvPr id="34" name="Grafik 3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288" y="2229648"/>
            <a:ext cx="282575" cy="44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6" name="Gruppieren 35"/>
          <p:cNvGrpSpPr/>
          <p:nvPr/>
        </p:nvGrpSpPr>
        <p:grpSpPr>
          <a:xfrm>
            <a:off x="892382" y="2726652"/>
            <a:ext cx="607859" cy="442464"/>
            <a:chOff x="5257806" y="5729736"/>
            <a:chExt cx="662101" cy="481947"/>
          </a:xfrm>
        </p:grpSpPr>
        <p:sp>
          <p:nvSpPr>
            <p:cNvPr id="121" name="Stern mit 8 Zacken 120"/>
            <p:cNvSpPr/>
            <p:nvPr/>
          </p:nvSpPr>
          <p:spPr>
            <a:xfrm rot="1366614">
              <a:off x="5355016" y="5729736"/>
              <a:ext cx="494270" cy="481947"/>
            </a:xfrm>
            <a:prstGeom prst="star8">
              <a:avLst>
                <a:gd name="adj" fmla="val 45790"/>
              </a:avLst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de-DE"/>
            </a:p>
          </p:txBody>
        </p:sp>
        <p:sp>
          <p:nvSpPr>
            <p:cNvPr id="122" name="Textfeld 101"/>
            <p:cNvSpPr txBox="1"/>
            <p:nvPr/>
          </p:nvSpPr>
          <p:spPr>
            <a:xfrm>
              <a:off x="5257806" y="5823527"/>
              <a:ext cx="662101" cy="2849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r>
                <a:rPr lang="de-DE" sz="1100" b="1">
                  <a:solidFill>
                    <a:schemeClr val="bg1"/>
                  </a:solidFill>
                </a:rPr>
                <a:t> STOP</a:t>
              </a:r>
            </a:p>
          </p:txBody>
        </p:sp>
      </p:grpSp>
      <p:sp>
        <p:nvSpPr>
          <p:cNvPr id="39" name="Textfeld 124"/>
          <p:cNvSpPr txBox="1"/>
          <p:nvPr/>
        </p:nvSpPr>
        <p:spPr>
          <a:xfrm>
            <a:off x="1835688" y="3140564"/>
            <a:ext cx="248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de-DE"/>
              <a:t> </a:t>
            </a:r>
          </a:p>
        </p:txBody>
      </p:sp>
      <p:sp>
        <p:nvSpPr>
          <p:cNvPr id="40" name="Rechteck 39"/>
          <p:cNvSpPr/>
          <p:nvPr/>
        </p:nvSpPr>
        <p:spPr>
          <a:xfrm>
            <a:off x="3840265" y="4024959"/>
            <a:ext cx="646712" cy="30842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sz="900">
                <a:solidFill>
                  <a:schemeClr val="tx1"/>
                </a:solidFill>
              </a:rPr>
              <a:t>Sources for taxa</a:t>
            </a:r>
          </a:p>
        </p:txBody>
      </p:sp>
      <p:sp>
        <p:nvSpPr>
          <p:cNvPr id="42" name="Textfeld 178"/>
          <p:cNvSpPr txBox="1"/>
          <p:nvPr/>
        </p:nvSpPr>
        <p:spPr>
          <a:xfrm>
            <a:off x="2382574" y="3663221"/>
            <a:ext cx="11592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de-DE" sz="1400" b="1"/>
              <a:t>SQL Server</a:t>
            </a:r>
          </a:p>
        </p:txBody>
      </p:sp>
      <p:sp>
        <p:nvSpPr>
          <p:cNvPr id="43" name="Textfeld 179"/>
          <p:cNvSpPr txBox="1"/>
          <p:nvPr/>
        </p:nvSpPr>
        <p:spPr>
          <a:xfrm>
            <a:off x="6685893" y="3351202"/>
            <a:ext cx="12202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de-DE" sz="1400" b="1"/>
              <a:t>PostgreSQL</a:t>
            </a:r>
          </a:p>
        </p:txBody>
      </p:sp>
      <p:pic>
        <p:nvPicPr>
          <p:cNvPr id="44" name="Picture 16" descr="foreword_win-log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57945" y="462821"/>
            <a:ext cx="400050" cy="360363"/>
          </a:xfrm>
          <a:prstGeom prst="rect">
            <a:avLst/>
          </a:prstGeom>
          <a:noFill/>
        </p:spPr>
      </p:pic>
      <p:pic>
        <p:nvPicPr>
          <p:cNvPr id="46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683413" y="3159614"/>
            <a:ext cx="511528" cy="55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7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731038" y="2292839"/>
            <a:ext cx="371475" cy="37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8" name="AutoShape 6"/>
          <p:cNvSpPr>
            <a:spLocks noChangeArrowheads="1"/>
          </p:cNvSpPr>
          <p:nvPr/>
        </p:nvSpPr>
        <p:spPr bwMode="auto">
          <a:xfrm rot="5400000">
            <a:off x="5671413" y="3476756"/>
            <a:ext cx="798354" cy="1225427"/>
          </a:xfrm>
          <a:prstGeom prst="upArrow">
            <a:avLst>
              <a:gd name="adj1" fmla="val 56537"/>
              <a:gd name="adj2" fmla="val 56190"/>
            </a:avLst>
          </a:prstGeom>
          <a:gradFill rotWithShape="1">
            <a:gsLst>
              <a:gs pos="0">
                <a:srgbClr val="C0C0C0"/>
              </a:gs>
              <a:gs pos="100000">
                <a:srgbClr val="C0C0C0">
                  <a:gamma/>
                  <a:shade val="3922"/>
                  <a:invGamma/>
                  <a:alpha val="0"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vert="vert270" wrap="none" anchor="ctr"/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/>
            <a:r>
              <a:rPr lang="de-DE"/>
              <a:t>    Project</a:t>
            </a:r>
          </a:p>
        </p:txBody>
      </p:sp>
      <p:pic>
        <p:nvPicPr>
          <p:cNvPr id="49" name="Picture 5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788188" y="1211752"/>
            <a:ext cx="266700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0" name="Picture 5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836188" y="792652"/>
            <a:ext cx="266700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" name="Picture 5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855238" y="3526327"/>
            <a:ext cx="266700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2" name="Rechteck 51"/>
          <p:cNvSpPr/>
          <p:nvPr/>
        </p:nvSpPr>
        <p:spPr>
          <a:xfrm>
            <a:off x="3988339" y="1335123"/>
            <a:ext cx="1295400" cy="2571749"/>
          </a:xfrm>
          <a:prstGeom prst="rect">
            <a:avLst/>
          </a:prstGeom>
          <a:gradFill flip="none" rotWithShape="1">
            <a:gsLst>
              <a:gs pos="0">
                <a:srgbClr val="803850"/>
              </a:gs>
              <a:gs pos="20000">
                <a:srgbClr val="F395B4"/>
              </a:gs>
              <a:gs pos="64000">
                <a:srgbClr val="F9C7D8"/>
              </a:gs>
              <a:gs pos="100000">
                <a:srgbClr val="BB154C"/>
              </a:gs>
            </a:gsLst>
            <a:lin ang="600000" scaled="0"/>
            <a:tileRect/>
          </a:gradFill>
          <a:ln>
            <a:solidFill>
              <a:srgbClr val="8038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sz="1200" b="1">
                <a:solidFill>
                  <a:srgbClr val="A5355D"/>
                </a:solidFill>
              </a:rPr>
              <a:t>Project</a:t>
            </a:r>
            <a:r>
              <a:rPr lang="de-DE" sz="1600">
                <a:solidFill>
                  <a:srgbClr val="FF0066"/>
                </a:solidFill>
              </a:rPr>
              <a:t> </a:t>
            </a:r>
            <a:endParaRPr lang="de-DE">
              <a:solidFill>
                <a:srgbClr val="FF0066"/>
              </a:solidFill>
            </a:endParaRPr>
          </a:p>
          <a:p>
            <a:pPr algn="ctr"/>
            <a:endParaRPr lang="de-DE"/>
          </a:p>
          <a:p>
            <a:pPr algn="ctr"/>
            <a:endParaRPr lang="de-DE"/>
          </a:p>
        </p:txBody>
      </p:sp>
      <p:sp>
        <p:nvSpPr>
          <p:cNvPr id="53" name="Textfeld 157"/>
          <p:cNvSpPr txBox="1"/>
          <p:nvPr/>
        </p:nvSpPr>
        <p:spPr>
          <a:xfrm>
            <a:off x="7127042" y="561428"/>
            <a:ext cx="1210056" cy="27699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perspectiveRelaxed" fov="7200000">
                <a:rot lat="18600000" lon="0" rev="0"/>
              </a:camera>
              <a:lightRig rig="threePt" dir="t"/>
            </a:scene3d>
            <a:sp3d/>
          </a:bodyPr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de-DE" sz="1200"/>
              <a:t>Cached data</a:t>
            </a:r>
          </a:p>
        </p:txBody>
      </p:sp>
      <p:sp>
        <p:nvSpPr>
          <p:cNvPr id="54" name="Rechteck 53"/>
          <p:cNvSpPr/>
          <p:nvPr/>
        </p:nvSpPr>
        <p:spPr>
          <a:xfrm>
            <a:off x="3835937" y="1249397"/>
            <a:ext cx="1333501" cy="2495549"/>
          </a:xfrm>
          <a:prstGeom prst="rect">
            <a:avLst/>
          </a:prstGeom>
          <a:gradFill flip="none" rotWithShape="1">
            <a:gsLst>
              <a:gs pos="0">
                <a:srgbClr val="803850"/>
              </a:gs>
              <a:gs pos="20000">
                <a:srgbClr val="F395B4"/>
              </a:gs>
              <a:gs pos="64000">
                <a:srgbClr val="F9C7D8"/>
              </a:gs>
              <a:gs pos="100000">
                <a:srgbClr val="BB154C"/>
              </a:gs>
            </a:gsLst>
            <a:lin ang="600000" scaled="0"/>
            <a:tileRect/>
          </a:gradFill>
          <a:ln>
            <a:solidFill>
              <a:srgbClr val="8038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sz="1200" b="1">
                <a:solidFill>
                  <a:srgbClr val="A5355D"/>
                </a:solidFill>
              </a:rPr>
              <a:t>Project</a:t>
            </a:r>
          </a:p>
          <a:p>
            <a:pPr algn="ctr"/>
            <a:endParaRPr lang="de-DE" sz="1200" b="1">
              <a:solidFill>
                <a:srgbClr val="A5355D"/>
              </a:solidFill>
            </a:endParaRPr>
          </a:p>
          <a:p>
            <a:pPr algn="ctr"/>
            <a:endParaRPr lang="de-DE" sz="1200" b="1">
              <a:solidFill>
                <a:srgbClr val="A5355D"/>
              </a:solidFill>
            </a:endParaRPr>
          </a:p>
          <a:p>
            <a:pPr algn="ctr"/>
            <a:endParaRPr lang="de-DE" sz="1200" b="1">
              <a:solidFill>
                <a:srgbClr val="A5355D"/>
              </a:solidFill>
            </a:endParaRPr>
          </a:p>
          <a:p>
            <a:pPr algn="ctr"/>
            <a:endParaRPr lang="de-DE" sz="1200" b="1">
              <a:solidFill>
                <a:srgbClr val="A5355D"/>
              </a:solidFill>
            </a:endParaRPr>
          </a:p>
          <a:p>
            <a:pPr algn="ctr"/>
            <a:endParaRPr lang="de-DE" sz="1200" b="1">
              <a:solidFill>
                <a:srgbClr val="A5355D"/>
              </a:solidFill>
            </a:endParaRPr>
          </a:p>
          <a:p>
            <a:pPr algn="ctr"/>
            <a:endParaRPr lang="de-DE" sz="1200" b="1">
              <a:solidFill>
                <a:srgbClr val="A5355D"/>
              </a:solidFill>
            </a:endParaRPr>
          </a:p>
          <a:p>
            <a:pPr algn="ctr"/>
            <a:endParaRPr lang="de-DE" sz="1200" b="1">
              <a:solidFill>
                <a:srgbClr val="A5355D"/>
              </a:solidFill>
            </a:endParaRPr>
          </a:p>
          <a:p>
            <a:pPr algn="ctr"/>
            <a:r>
              <a:rPr lang="de-DE" sz="1600">
                <a:solidFill>
                  <a:srgbClr val="FF0066"/>
                </a:solidFill>
              </a:rPr>
              <a:t> </a:t>
            </a:r>
            <a:endParaRPr lang="de-DE">
              <a:solidFill>
                <a:srgbClr val="FF0066"/>
              </a:solidFill>
            </a:endParaRPr>
          </a:p>
          <a:p>
            <a:pPr algn="ctr"/>
            <a:endParaRPr lang="de-DE"/>
          </a:p>
          <a:p>
            <a:pPr algn="ctr"/>
            <a:endParaRPr lang="de-DE"/>
          </a:p>
        </p:txBody>
      </p:sp>
      <p:pic>
        <p:nvPicPr>
          <p:cNvPr id="55" name="Picture 5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940713" y="1568485"/>
            <a:ext cx="266700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6" name="Flussdiagramm: Zentralspeicher 55"/>
          <p:cNvSpPr/>
          <p:nvPr/>
        </p:nvSpPr>
        <p:spPr>
          <a:xfrm>
            <a:off x="4340763" y="1639922"/>
            <a:ext cx="704850" cy="371474"/>
          </a:xfrm>
          <a:prstGeom prst="flowChartInternalStorage">
            <a:avLst/>
          </a:prstGeom>
          <a:solidFill>
            <a:schemeClr val="bg1"/>
          </a:solidFill>
          <a:ln w="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sz="800">
                <a:solidFill>
                  <a:schemeClr val="tx1"/>
                </a:solidFill>
              </a:rPr>
              <a:t>Data of project</a:t>
            </a:r>
          </a:p>
        </p:txBody>
      </p:sp>
      <p:sp>
        <p:nvSpPr>
          <p:cNvPr id="57" name="Rechteck 56"/>
          <p:cNvSpPr/>
          <p:nvPr/>
        </p:nvSpPr>
        <p:spPr>
          <a:xfrm>
            <a:off x="7036339" y="1043804"/>
            <a:ext cx="1362076" cy="1527552"/>
          </a:xfrm>
          <a:prstGeom prst="rect">
            <a:avLst/>
          </a:prstGeom>
          <a:gradFill flip="none" rotWithShape="1">
            <a:gsLst>
              <a:gs pos="0">
                <a:srgbClr val="803850"/>
              </a:gs>
              <a:gs pos="20000">
                <a:srgbClr val="F395B4"/>
              </a:gs>
              <a:gs pos="64000">
                <a:srgbClr val="F9C7D8"/>
              </a:gs>
              <a:gs pos="100000">
                <a:srgbClr val="913F5A"/>
              </a:gs>
            </a:gsLst>
            <a:lin ang="600000" scaled="0"/>
            <a:tileRect/>
          </a:gradFill>
          <a:ln>
            <a:solidFill>
              <a:srgbClr val="8038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sz="1200" b="1">
                <a:solidFill>
                  <a:srgbClr val="A5355D"/>
                </a:solidFill>
              </a:rPr>
              <a:t>Project</a:t>
            </a:r>
            <a:r>
              <a:rPr lang="de-DE" sz="1600">
                <a:solidFill>
                  <a:srgbClr val="FF0066"/>
                </a:solidFill>
              </a:rPr>
              <a:t> </a:t>
            </a:r>
            <a:endParaRPr lang="de-DE">
              <a:solidFill>
                <a:srgbClr val="FF0066"/>
              </a:solidFill>
            </a:endParaRPr>
          </a:p>
          <a:p>
            <a:pPr algn="ctr"/>
            <a:endParaRPr lang="de-DE"/>
          </a:p>
          <a:p>
            <a:pPr algn="ctr"/>
            <a:endParaRPr lang="de-DE"/>
          </a:p>
        </p:txBody>
      </p:sp>
      <p:sp>
        <p:nvSpPr>
          <p:cNvPr id="58" name="Rechteck 57"/>
          <p:cNvSpPr/>
          <p:nvPr/>
        </p:nvSpPr>
        <p:spPr>
          <a:xfrm>
            <a:off x="6912514" y="934622"/>
            <a:ext cx="1390650" cy="1551009"/>
          </a:xfrm>
          <a:prstGeom prst="rect">
            <a:avLst/>
          </a:prstGeom>
          <a:gradFill flip="none" rotWithShape="1">
            <a:gsLst>
              <a:gs pos="0">
                <a:srgbClr val="803850"/>
              </a:gs>
              <a:gs pos="20000">
                <a:srgbClr val="F395B4"/>
              </a:gs>
              <a:gs pos="64000">
                <a:srgbClr val="F9C7D8"/>
              </a:gs>
              <a:gs pos="100000">
                <a:srgbClr val="913F5A"/>
              </a:gs>
            </a:gsLst>
            <a:lin ang="600000" scaled="0"/>
            <a:tileRect/>
          </a:gradFill>
          <a:ln>
            <a:solidFill>
              <a:srgbClr val="8038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sz="1200" b="1">
                <a:solidFill>
                  <a:srgbClr val="A5355D"/>
                </a:solidFill>
              </a:rPr>
              <a:t>Project</a:t>
            </a:r>
          </a:p>
          <a:p>
            <a:pPr algn="ctr"/>
            <a:endParaRPr lang="de-DE" sz="800" b="1">
              <a:solidFill>
                <a:srgbClr val="A5355D"/>
              </a:solidFill>
            </a:endParaRPr>
          </a:p>
          <a:p>
            <a:pPr algn="ctr"/>
            <a:endParaRPr lang="de-DE" sz="1200" b="1">
              <a:solidFill>
                <a:srgbClr val="A5355D"/>
              </a:solidFill>
            </a:endParaRPr>
          </a:p>
          <a:p>
            <a:pPr algn="ctr"/>
            <a:endParaRPr lang="de-DE" sz="1200" b="1">
              <a:solidFill>
                <a:srgbClr val="A5355D"/>
              </a:solidFill>
            </a:endParaRPr>
          </a:p>
          <a:p>
            <a:pPr algn="ctr"/>
            <a:r>
              <a:rPr lang="de-DE" sz="1600">
                <a:solidFill>
                  <a:srgbClr val="FF0066"/>
                </a:solidFill>
              </a:rPr>
              <a:t> </a:t>
            </a:r>
            <a:endParaRPr lang="de-DE">
              <a:solidFill>
                <a:srgbClr val="FF0066"/>
              </a:solidFill>
            </a:endParaRPr>
          </a:p>
          <a:p>
            <a:pPr algn="ctr"/>
            <a:endParaRPr lang="de-DE"/>
          </a:p>
          <a:p>
            <a:pPr algn="ctr"/>
            <a:endParaRPr lang="de-DE"/>
          </a:p>
        </p:txBody>
      </p:sp>
      <p:sp>
        <p:nvSpPr>
          <p:cNvPr id="59" name="Flussdiagramm: Zentralspeicher 58"/>
          <p:cNvSpPr/>
          <p:nvPr/>
        </p:nvSpPr>
        <p:spPr>
          <a:xfrm>
            <a:off x="7426864" y="1228331"/>
            <a:ext cx="704850" cy="371474"/>
          </a:xfrm>
          <a:prstGeom prst="flowChartInternalStorage">
            <a:avLst/>
          </a:prstGeom>
          <a:solidFill>
            <a:schemeClr val="bg1"/>
          </a:solidFill>
          <a:ln w="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sz="800">
                <a:solidFill>
                  <a:schemeClr val="tx1"/>
                </a:solidFill>
              </a:rPr>
              <a:t>Data of project</a:t>
            </a:r>
          </a:p>
        </p:txBody>
      </p:sp>
      <p:pic>
        <p:nvPicPr>
          <p:cNvPr id="60" name="Picture 5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017289" y="1137844"/>
            <a:ext cx="266700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1" name="Rechteck 60"/>
          <p:cNvSpPr/>
          <p:nvPr/>
        </p:nvSpPr>
        <p:spPr>
          <a:xfrm>
            <a:off x="7103015" y="1805073"/>
            <a:ext cx="1085850" cy="585308"/>
          </a:xfrm>
          <a:prstGeom prst="rect">
            <a:avLst/>
          </a:prstGeom>
          <a:solidFill>
            <a:srgbClr val="61AFCB"/>
          </a:solidFill>
          <a:ln>
            <a:solidFill>
              <a:srgbClr val="4089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de-DE" sz="1600"/>
          </a:p>
          <a:p>
            <a:pPr algn="ctr"/>
            <a:endParaRPr lang="de-DE"/>
          </a:p>
          <a:p>
            <a:pPr algn="ctr"/>
            <a:endParaRPr lang="de-DE"/>
          </a:p>
          <a:p>
            <a:pPr algn="ctr"/>
            <a:endParaRPr lang="de-DE"/>
          </a:p>
          <a:p>
            <a:pPr algn="ctr"/>
            <a:endParaRPr lang="de-DE"/>
          </a:p>
        </p:txBody>
      </p:sp>
      <p:sp>
        <p:nvSpPr>
          <p:cNvPr id="62" name="Rechteck 61"/>
          <p:cNvSpPr/>
          <p:nvPr/>
        </p:nvSpPr>
        <p:spPr>
          <a:xfrm>
            <a:off x="6979189" y="1671723"/>
            <a:ext cx="1133475" cy="585308"/>
          </a:xfrm>
          <a:prstGeom prst="rect">
            <a:avLst/>
          </a:prstGeom>
          <a:solidFill>
            <a:srgbClr val="61AFCB"/>
          </a:solidFill>
          <a:ln>
            <a:solidFill>
              <a:srgbClr val="4089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de-DE" sz="1600"/>
          </a:p>
          <a:p>
            <a:pPr algn="ctr"/>
            <a:endParaRPr lang="de-DE"/>
          </a:p>
          <a:p>
            <a:pPr algn="ctr"/>
            <a:endParaRPr lang="de-DE"/>
          </a:p>
          <a:p>
            <a:pPr algn="ctr"/>
            <a:endParaRPr lang="de-DE"/>
          </a:p>
          <a:p>
            <a:pPr algn="ctr"/>
            <a:endParaRPr lang="de-DE"/>
          </a:p>
        </p:txBody>
      </p:sp>
      <p:sp>
        <p:nvSpPr>
          <p:cNvPr id="63" name="Textfeld 104"/>
          <p:cNvSpPr txBox="1"/>
          <p:nvPr/>
        </p:nvSpPr>
        <p:spPr>
          <a:xfrm>
            <a:off x="6973090" y="1686726"/>
            <a:ext cx="70083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de-DE" sz="1000" b="1">
                <a:solidFill>
                  <a:srgbClr val="032761"/>
                </a:solidFill>
              </a:rPr>
              <a:t>Package</a:t>
            </a:r>
          </a:p>
        </p:txBody>
      </p:sp>
      <p:sp>
        <p:nvSpPr>
          <p:cNvPr id="64" name="Flussdiagramm: Zentralspeicher 63"/>
          <p:cNvSpPr/>
          <p:nvPr/>
        </p:nvSpPr>
        <p:spPr>
          <a:xfrm>
            <a:off x="7032838" y="1877818"/>
            <a:ext cx="794076" cy="341113"/>
          </a:xfrm>
          <a:prstGeom prst="flowChartInternalStorage">
            <a:avLst/>
          </a:prstGeom>
          <a:noFill/>
          <a:ln w="0">
            <a:solidFill>
              <a:srgbClr val="065EE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sz="800">
                <a:solidFill>
                  <a:schemeClr val="accent2"/>
                </a:solidFill>
              </a:rPr>
              <a:t>Converted data</a:t>
            </a:r>
          </a:p>
        </p:txBody>
      </p:sp>
      <p:pic>
        <p:nvPicPr>
          <p:cNvPr id="65" name="Grafik 64" descr="CD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 rot="16200000">
            <a:off x="7703870" y="1719062"/>
            <a:ext cx="385180" cy="375265"/>
          </a:xfrm>
          <a:prstGeom prst="rect">
            <a:avLst/>
          </a:prstGeom>
        </p:spPr>
      </p:pic>
      <p:cxnSp>
        <p:nvCxnSpPr>
          <p:cNvPr id="72" name="Gekrümmte Verbindung 71"/>
          <p:cNvCxnSpPr>
            <a:stCxn id="310" idx="1"/>
            <a:endCxn id="98" idx="2"/>
          </p:cNvCxnSpPr>
          <p:nvPr/>
        </p:nvCxnSpPr>
        <p:spPr>
          <a:xfrm rot="10800000">
            <a:off x="3116849" y="2298555"/>
            <a:ext cx="1057206" cy="219729"/>
          </a:xfrm>
          <a:prstGeom prst="curvedConnector2">
            <a:avLst/>
          </a:prstGeom>
          <a:ln w="25400">
            <a:solidFill>
              <a:srgbClr val="C0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Gekrümmte Verbindung 69"/>
          <p:cNvCxnSpPr>
            <a:stCxn id="69" idx="1"/>
            <a:endCxn id="98" idx="2"/>
          </p:cNvCxnSpPr>
          <p:nvPr/>
        </p:nvCxnSpPr>
        <p:spPr>
          <a:xfrm rot="10800000">
            <a:off x="3116850" y="2298554"/>
            <a:ext cx="1000051" cy="1086494"/>
          </a:xfrm>
          <a:prstGeom prst="curvedConnector2">
            <a:avLst/>
          </a:prstGeom>
          <a:ln w="25400">
            <a:solidFill>
              <a:srgbClr val="C00000"/>
            </a:solidFill>
            <a:prstDash val="soli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Gekrümmte Verbindung 70"/>
          <p:cNvCxnSpPr>
            <a:stCxn id="68" idx="1"/>
            <a:endCxn id="98" idx="2"/>
          </p:cNvCxnSpPr>
          <p:nvPr/>
        </p:nvCxnSpPr>
        <p:spPr>
          <a:xfrm rot="10800000">
            <a:off x="3116850" y="2298555"/>
            <a:ext cx="880253" cy="644455"/>
          </a:xfrm>
          <a:prstGeom prst="curvedConnector2">
            <a:avLst/>
          </a:prstGeom>
          <a:ln w="25400">
            <a:solidFill>
              <a:srgbClr val="C0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Gekrümmte Verbindung 72"/>
          <p:cNvCxnSpPr>
            <a:stCxn id="101" idx="1"/>
            <a:endCxn id="136" idx="4"/>
          </p:cNvCxnSpPr>
          <p:nvPr/>
        </p:nvCxnSpPr>
        <p:spPr>
          <a:xfrm rot="10800000">
            <a:off x="2252450" y="4593594"/>
            <a:ext cx="1587816" cy="1515"/>
          </a:xfrm>
          <a:prstGeom prst="curvedConnector3">
            <a:avLst>
              <a:gd name="adj1" fmla="val 50000"/>
            </a:avLst>
          </a:prstGeom>
          <a:ln w="25400">
            <a:solidFill>
              <a:srgbClr val="C00000">
                <a:alpha val="52000"/>
              </a:srgb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AutoShape 6"/>
          <p:cNvSpPr>
            <a:spLocks noChangeArrowheads="1"/>
          </p:cNvSpPr>
          <p:nvPr/>
        </p:nvSpPr>
        <p:spPr bwMode="auto">
          <a:xfrm rot="5400000">
            <a:off x="5825113" y="1807929"/>
            <a:ext cx="599828" cy="1117429"/>
          </a:xfrm>
          <a:prstGeom prst="upArrow">
            <a:avLst>
              <a:gd name="adj1" fmla="val 52303"/>
              <a:gd name="adj2" fmla="val 56190"/>
            </a:avLst>
          </a:prstGeom>
          <a:gradFill rotWithShape="1">
            <a:gsLst>
              <a:gs pos="0">
                <a:srgbClr val="C0C0C0"/>
              </a:gs>
              <a:gs pos="100000">
                <a:srgbClr val="C0C0C0">
                  <a:gamma/>
                  <a:shade val="3922"/>
                  <a:invGamma/>
                  <a:alpha val="0"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vert="vert270" wrap="none" anchor="ctr"/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/>
            <a:r>
              <a:rPr lang="de-DE"/>
              <a:t>    Taxa</a:t>
            </a:r>
          </a:p>
        </p:txBody>
      </p:sp>
      <p:sp>
        <p:nvSpPr>
          <p:cNvPr id="75" name="AutoShape 6"/>
          <p:cNvSpPr>
            <a:spLocks noChangeArrowheads="1"/>
          </p:cNvSpPr>
          <p:nvPr/>
        </p:nvSpPr>
        <p:spPr bwMode="auto">
          <a:xfrm rot="5400000">
            <a:off x="5809239" y="4359231"/>
            <a:ext cx="599828" cy="1157330"/>
          </a:xfrm>
          <a:prstGeom prst="upArrow">
            <a:avLst>
              <a:gd name="adj1" fmla="val 56537"/>
              <a:gd name="adj2" fmla="val 56190"/>
            </a:avLst>
          </a:prstGeom>
          <a:gradFill rotWithShape="1">
            <a:gsLst>
              <a:gs pos="0">
                <a:srgbClr val="C0C0C0"/>
              </a:gs>
              <a:gs pos="100000">
                <a:srgbClr val="C0C0C0">
                  <a:gamma/>
                  <a:shade val="3922"/>
                  <a:invGamma/>
                  <a:alpha val="0"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vert="vert270" wrap="none" anchor="ctr"/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/>
            <a:r>
              <a:rPr lang="de-DE"/>
              <a:t>    Taxa</a:t>
            </a:r>
          </a:p>
        </p:txBody>
      </p:sp>
      <p:sp>
        <p:nvSpPr>
          <p:cNvPr id="77" name="AutoShape 22"/>
          <p:cNvSpPr>
            <a:spLocks noChangeArrowheads="1"/>
          </p:cNvSpPr>
          <p:nvPr/>
        </p:nvSpPr>
        <p:spPr bwMode="auto">
          <a:xfrm>
            <a:off x="6819538" y="3711544"/>
            <a:ext cx="1666875" cy="2736000"/>
          </a:xfrm>
          <a:prstGeom prst="can">
            <a:avLst>
              <a:gd name="adj" fmla="val 20191"/>
            </a:avLst>
          </a:prstGeom>
          <a:gradFill flip="none" rotWithShape="1">
            <a:gsLst>
              <a:gs pos="0">
                <a:srgbClr val="375F7D"/>
              </a:gs>
              <a:gs pos="50000">
                <a:srgbClr val="73B3E3"/>
              </a:gs>
              <a:gs pos="100000">
                <a:srgbClr val="375F7D"/>
              </a:gs>
            </a:gsLst>
            <a:lin ang="0" scaled="1"/>
            <a:tileRect/>
          </a:gradFill>
          <a:ln w="9525">
            <a:solidFill>
              <a:srgbClr val="375F7D"/>
            </a:solidFill>
            <a:round/>
            <a:headEnd/>
            <a:tailEnd/>
          </a:ln>
          <a:effectLst/>
        </p:spPr>
        <p:txBody>
          <a:bodyPr wrap="none" anchor="ctr"/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/>
            <a:endParaRPr lang="de-DE" b="1"/>
          </a:p>
          <a:p>
            <a:pPr algn="ctr"/>
            <a:endParaRPr lang="de-DE" b="1"/>
          </a:p>
          <a:p>
            <a:pPr algn="ctr"/>
            <a:endParaRPr lang="de-DE" b="1"/>
          </a:p>
          <a:p>
            <a:pPr algn="ctr"/>
            <a:endParaRPr lang="de-DE" b="1"/>
          </a:p>
          <a:p>
            <a:pPr algn="ctr"/>
            <a:endParaRPr lang="de-DE" b="1"/>
          </a:p>
          <a:p>
            <a:pPr algn="ctr"/>
            <a:endParaRPr lang="de-DE" b="1"/>
          </a:p>
          <a:p>
            <a:pPr algn="ctr"/>
            <a:endParaRPr lang="de-DE" b="1"/>
          </a:p>
          <a:p>
            <a:pPr algn="ctr"/>
            <a:endParaRPr lang="de-DE" b="1"/>
          </a:p>
        </p:txBody>
      </p:sp>
      <p:sp>
        <p:nvSpPr>
          <p:cNvPr id="78" name="Textfeld 200"/>
          <p:cNvSpPr txBox="1"/>
          <p:nvPr/>
        </p:nvSpPr>
        <p:spPr>
          <a:xfrm>
            <a:off x="7129316" y="3732641"/>
            <a:ext cx="1210056" cy="27699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perspectiveRelaxed" fov="7200000">
                <a:rot lat="18600000" lon="0" rev="0"/>
              </a:camera>
              <a:lightRig rig="threePt" dir="t"/>
            </a:scene3d>
            <a:sp3d/>
          </a:bodyPr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de-DE" sz="1200"/>
              <a:t>Cached data</a:t>
            </a:r>
          </a:p>
        </p:txBody>
      </p:sp>
      <p:sp>
        <p:nvSpPr>
          <p:cNvPr id="79" name="Rechteck 78"/>
          <p:cNvSpPr/>
          <p:nvPr/>
        </p:nvSpPr>
        <p:spPr>
          <a:xfrm>
            <a:off x="7038613" y="4215017"/>
            <a:ext cx="1362076" cy="1527552"/>
          </a:xfrm>
          <a:prstGeom prst="rect">
            <a:avLst/>
          </a:prstGeom>
          <a:gradFill flip="none" rotWithShape="1">
            <a:gsLst>
              <a:gs pos="0">
                <a:srgbClr val="803850"/>
              </a:gs>
              <a:gs pos="20000">
                <a:srgbClr val="F395B4"/>
              </a:gs>
              <a:gs pos="64000">
                <a:srgbClr val="F9C7D8"/>
              </a:gs>
              <a:gs pos="100000">
                <a:srgbClr val="913F5A"/>
              </a:gs>
            </a:gsLst>
            <a:lin ang="600000" scaled="0"/>
            <a:tileRect/>
          </a:gradFill>
          <a:ln>
            <a:solidFill>
              <a:srgbClr val="8038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sz="1200" b="1">
                <a:solidFill>
                  <a:srgbClr val="A5355D"/>
                </a:solidFill>
              </a:rPr>
              <a:t>Project</a:t>
            </a:r>
            <a:r>
              <a:rPr lang="de-DE" sz="1600">
                <a:solidFill>
                  <a:srgbClr val="FF0066"/>
                </a:solidFill>
              </a:rPr>
              <a:t> </a:t>
            </a:r>
            <a:endParaRPr lang="de-DE">
              <a:solidFill>
                <a:srgbClr val="FF0066"/>
              </a:solidFill>
            </a:endParaRPr>
          </a:p>
          <a:p>
            <a:pPr algn="ctr"/>
            <a:endParaRPr lang="de-DE"/>
          </a:p>
          <a:p>
            <a:pPr algn="ctr"/>
            <a:endParaRPr lang="de-DE"/>
          </a:p>
        </p:txBody>
      </p:sp>
      <p:sp>
        <p:nvSpPr>
          <p:cNvPr id="80" name="Rechteck 79"/>
          <p:cNvSpPr/>
          <p:nvPr/>
        </p:nvSpPr>
        <p:spPr>
          <a:xfrm>
            <a:off x="6914788" y="4105835"/>
            <a:ext cx="1390650" cy="1551009"/>
          </a:xfrm>
          <a:prstGeom prst="rect">
            <a:avLst/>
          </a:prstGeom>
          <a:gradFill flip="none" rotWithShape="1">
            <a:gsLst>
              <a:gs pos="0">
                <a:srgbClr val="803850"/>
              </a:gs>
              <a:gs pos="20000">
                <a:srgbClr val="F395B4"/>
              </a:gs>
              <a:gs pos="64000">
                <a:srgbClr val="F9C7D8"/>
              </a:gs>
              <a:gs pos="100000">
                <a:srgbClr val="913F5A"/>
              </a:gs>
            </a:gsLst>
            <a:lin ang="600000" scaled="0"/>
            <a:tileRect/>
          </a:gradFill>
          <a:ln>
            <a:solidFill>
              <a:srgbClr val="8038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sz="1200" b="1">
                <a:solidFill>
                  <a:srgbClr val="A5355D"/>
                </a:solidFill>
              </a:rPr>
              <a:t>Project</a:t>
            </a:r>
          </a:p>
          <a:p>
            <a:pPr algn="ctr"/>
            <a:endParaRPr lang="de-DE" sz="800" b="1">
              <a:solidFill>
                <a:srgbClr val="A5355D"/>
              </a:solidFill>
            </a:endParaRPr>
          </a:p>
          <a:p>
            <a:pPr algn="ctr"/>
            <a:endParaRPr lang="de-DE" sz="1200" b="1">
              <a:solidFill>
                <a:srgbClr val="A5355D"/>
              </a:solidFill>
            </a:endParaRPr>
          </a:p>
          <a:p>
            <a:pPr algn="ctr"/>
            <a:endParaRPr lang="de-DE" sz="1200" b="1">
              <a:solidFill>
                <a:srgbClr val="A5355D"/>
              </a:solidFill>
            </a:endParaRPr>
          </a:p>
          <a:p>
            <a:pPr algn="ctr"/>
            <a:r>
              <a:rPr lang="de-DE" sz="1600">
                <a:solidFill>
                  <a:srgbClr val="FF0066"/>
                </a:solidFill>
              </a:rPr>
              <a:t> </a:t>
            </a:r>
            <a:endParaRPr lang="de-DE">
              <a:solidFill>
                <a:srgbClr val="FF0066"/>
              </a:solidFill>
            </a:endParaRPr>
          </a:p>
          <a:p>
            <a:pPr algn="ctr"/>
            <a:endParaRPr lang="de-DE"/>
          </a:p>
          <a:p>
            <a:pPr algn="ctr"/>
            <a:endParaRPr lang="de-DE"/>
          </a:p>
        </p:txBody>
      </p:sp>
      <p:sp>
        <p:nvSpPr>
          <p:cNvPr id="81" name="Flussdiagramm: Zentralspeicher 80"/>
          <p:cNvSpPr/>
          <p:nvPr/>
        </p:nvSpPr>
        <p:spPr>
          <a:xfrm>
            <a:off x="7429138" y="4399544"/>
            <a:ext cx="704850" cy="371474"/>
          </a:xfrm>
          <a:prstGeom prst="flowChartInternalStorage">
            <a:avLst/>
          </a:prstGeom>
          <a:solidFill>
            <a:schemeClr val="bg1"/>
          </a:solidFill>
          <a:ln w="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sz="800">
                <a:solidFill>
                  <a:schemeClr val="tx1"/>
                </a:solidFill>
              </a:rPr>
              <a:t>Data of project</a:t>
            </a:r>
          </a:p>
        </p:txBody>
      </p:sp>
      <p:pic>
        <p:nvPicPr>
          <p:cNvPr id="82" name="Picture 5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019563" y="4309057"/>
            <a:ext cx="266700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3" name="Rechteck 82"/>
          <p:cNvSpPr/>
          <p:nvPr/>
        </p:nvSpPr>
        <p:spPr>
          <a:xfrm>
            <a:off x="7105289" y="4976286"/>
            <a:ext cx="1085850" cy="585308"/>
          </a:xfrm>
          <a:prstGeom prst="rect">
            <a:avLst/>
          </a:prstGeom>
          <a:solidFill>
            <a:srgbClr val="61AFCB"/>
          </a:solidFill>
          <a:ln>
            <a:solidFill>
              <a:srgbClr val="438BC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de-DE" sz="1600"/>
          </a:p>
          <a:p>
            <a:pPr algn="ctr"/>
            <a:endParaRPr lang="de-DE"/>
          </a:p>
          <a:p>
            <a:pPr algn="ctr"/>
            <a:endParaRPr lang="de-DE"/>
          </a:p>
          <a:p>
            <a:pPr algn="ctr"/>
            <a:endParaRPr lang="de-DE"/>
          </a:p>
          <a:p>
            <a:pPr algn="ctr"/>
            <a:endParaRPr lang="de-DE"/>
          </a:p>
        </p:txBody>
      </p:sp>
      <p:sp>
        <p:nvSpPr>
          <p:cNvPr id="84" name="Rechteck 83"/>
          <p:cNvSpPr/>
          <p:nvPr/>
        </p:nvSpPr>
        <p:spPr>
          <a:xfrm>
            <a:off x="6981463" y="4842936"/>
            <a:ext cx="1133475" cy="585308"/>
          </a:xfrm>
          <a:prstGeom prst="rect">
            <a:avLst/>
          </a:prstGeom>
          <a:solidFill>
            <a:srgbClr val="61AFCB"/>
          </a:solidFill>
          <a:ln>
            <a:solidFill>
              <a:srgbClr val="438BC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de-DE" sz="1600"/>
          </a:p>
          <a:p>
            <a:pPr algn="ctr"/>
            <a:endParaRPr lang="de-DE"/>
          </a:p>
          <a:p>
            <a:pPr algn="ctr"/>
            <a:endParaRPr lang="de-DE"/>
          </a:p>
          <a:p>
            <a:pPr algn="ctr"/>
            <a:endParaRPr lang="de-DE"/>
          </a:p>
          <a:p>
            <a:pPr algn="ctr"/>
            <a:endParaRPr lang="de-DE"/>
          </a:p>
        </p:txBody>
      </p:sp>
      <p:sp>
        <p:nvSpPr>
          <p:cNvPr id="85" name="Textfeld 207"/>
          <p:cNvSpPr txBox="1"/>
          <p:nvPr/>
        </p:nvSpPr>
        <p:spPr>
          <a:xfrm>
            <a:off x="6975365" y="4834929"/>
            <a:ext cx="70083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de-DE" sz="1000" b="1">
                <a:solidFill>
                  <a:srgbClr val="032761"/>
                </a:solidFill>
              </a:rPr>
              <a:t>Package</a:t>
            </a:r>
          </a:p>
        </p:txBody>
      </p:sp>
      <p:sp>
        <p:nvSpPr>
          <p:cNvPr id="86" name="Flussdiagramm: Zentralspeicher 85"/>
          <p:cNvSpPr/>
          <p:nvPr/>
        </p:nvSpPr>
        <p:spPr>
          <a:xfrm>
            <a:off x="7035112" y="5049031"/>
            <a:ext cx="794076" cy="341113"/>
          </a:xfrm>
          <a:prstGeom prst="flowChartInternalStorage">
            <a:avLst/>
          </a:prstGeom>
          <a:noFill/>
          <a:ln w="0">
            <a:solidFill>
              <a:srgbClr val="065EE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sz="800">
                <a:solidFill>
                  <a:schemeClr val="accent2"/>
                </a:solidFill>
              </a:rPr>
              <a:t>Converted data</a:t>
            </a:r>
          </a:p>
        </p:txBody>
      </p:sp>
      <p:pic>
        <p:nvPicPr>
          <p:cNvPr id="87" name="Grafik 86" descr="CD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 rot="16200000">
            <a:off x="7706144" y="4890275"/>
            <a:ext cx="385180" cy="375265"/>
          </a:xfrm>
          <a:prstGeom prst="rect">
            <a:avLst/>
          </a:prstGeom>
        </p:spPr>
      </p:pic>
      <p:sp>
        <p:nvSpPr>
          <p:cNvPr id="88" name="AutoShape 6"/>
          <p:cNvSpPr>
            <a:spLocks noChangeArrowheads="1"/>
          </p:cNvSpPr>
          <p:nvPr/>
        </p:nvSpPr>
        <p:spPr bwMode="auto">
          <a:xfrm>
            <a:off x="4123124" y="5102714"/>
            <a:ext cx="542925" cy="863647"/>
          </a:xfrm>
          <a:prstGeom prst="upArrow">
            <a:avLst>
              <a:gd name="adj1" fmla="val 43626"/>
              <a:gd name="adj2" fmla="val 51417"/>
            </a:avLst>
          </a:prstGeom>
          <a:solidFill>
            <a:schemeClr val="bg1">
              <a:lumMod val="7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vert270" wrap="none" anchor="ctr"/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/>
            <a:endParaRPr lang="de-DE"/>
          </a:p>
        </p:txBody>
      </p:sp>
      <p:sp>
        <p:nvSpPr>
          <p:cNvPr id="89" name="AutoShape 6"/>
          <p:cNvSpPr>
            <a:spLocks noChangeArrowheads="1"/>
          </p:cNvSpPr>
          <p:nvPr/>
        </p:nvSpPr>
        <p:spPr bwMode="auto">
          <a:xfrm rot="5400000">
            <a:off x="3191378" y="4799435"/>
            <a:ext cx="542925" cy="2098018"/>
          </a:xfrm>
          <a:prstGeom prst="upArrow">
            <a:avLst>
              <a:gd name="adj1" fmla="val 43626"/>
              <a:gd name="adj2" fmla="val 0"/>
            </a:avLst>
          </a:prstGeom>
          <a:gradFill rotWithShape="1">
            <a:gsLst>
              <a:gs pos="0">
                <a:srgbClr val="C0C0C0"/>
              </a:gs>
              <a:gs pos="100000">
                <a:srgbClr val="C0C0C0">
                  <a:gamma/>
                  <a:shade val="3922"/>
                  <a:invGamma/>
                  <a:alpha val="0"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vert="vert270" wrap="none" anchor="ctr"/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/>
            <a:r>
              <a:rPr lang="de-DE"/>
              <a:t>            Taxa, Specimen, …          </a:t>
            </a:r>
          </a:p>
        </p:txBody>
      </p:sp>
      <p:cxnSp>
        <p:nvCxnSpPr>
          <p:cNvPr id="90" name="Gekrümmte Verbindung 89"/>
          <p:cNvCxnSpPr>
            <a:stCxn id="40" idx="1"/>
            <a:endCxn id="119" idx="4"/>
          </p:cNvCxnSpPr>
          <p:nvPr/>
        </p:nvCxnSpPr>
        <p:spPr>
          <a:xfrm rot="10800000" flipV="1">
            <a:off x="2073917" y="4179172"/>
            <a:ext cx="1766349" cy="1591471"/>
          </a:xfrm>
          <a:prstGeom prst="curvedConnector3">
            <a:avLst>
              <a:gd name="adj1" fmla="val 50000"/>
            </a:avLst>
          </a:prstGeom>
          <a:ln w="25400">
            <a:solidFill>
              <a:srgbClr val="C00000">
                <a:alpha val="49000"/>
              </a:srgb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Textfeld 214"/>
          <p:cNvSpPr txBox="1"/>
          <p:nvPr/>
        </p:nvSpPr>
        <p:spPr>
          <a:xfrm>
            <a:off x="4466132" y="5589830"/>
            <a:ext cx="80983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de-DE" sz="1400" b="1"/>
              <a:t>Linked </a:t>
            </a:r>
          </a:p>
          <a:p>
            <a:r>
              <a:rPr lang="de-DE" sz="1400" b="1"/>
              <a:t>Server</a:t>
            </a:r>
          </a:p>
        </p:txBody>
      </p:sp>
      <p:pic>
        <p:nvPicPr>
          <p:cNvPr id="92" name="Grafik 91" descr="IcoNameAccepted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4686150" y="4082189"/>
            <a:ext cx="152421" cy="123842"/>
          </a:xfrm>
          <a:prstGeom prst="rect">
            <a:avLst/>
          </a:prstGeom>
        </p:spPr>
      </p:pic>
      <p:pic>
        <p:nvPicPr>
          <p:cNvPr id="93" name="Grafik 92" descr="IcoNameAccepted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610752" y="2324392"/>
            <a:ext cx="152421" cy="123842"/>
          </a:xfrm>
          <a:prstGeom prst="rect">
            <a:avLst/>
          </a:prstGeom>
        </p:spPr>
      </p:pic>
      <p:pic>
        <p:nvPicPr>
          <p:cNvPr id="94" name="Grafik 93" descr="IcoNameAccepted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604402" y="4916968"/>
            <a:ext cx="152421" cy="123842"/>
          </a:xfrm>
          <a:prstGeom prst="rect">
            <a:avLst/>
          </a:prstGeom>
        </p:spPr>
      </p:pic>
      <p:pic>
        <p:nvPicPr>
          <p:cNvPr id="95" name="Picture 4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731288" y="5474189"/>
            <a:ext cx="1524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6" name="Rechteck 95"/>
          <p:cNvSpPr/>
          <p:nvPr/>
        </p:nvSpPr>
        <p:spPr>
          <a:xfrm rot="16200000">
            <a:off x="2787928" y="1653348"/>
            <a:ext cx="488055" cy="506695"/>
          </a:xfrm>
          <a:prstGeom prst="rect">
            <a:avLst/>
          </a:prstGeom>
          <a:gradFill>
            <a:gsLst>
              <a:gs pos="0">
                <a:srgbClr val="C0C0C0"/>
              </a:gs>
              <a:gs pos="100000">
                <a:srgbClr val="C0C0C0">
                  <a:gamma/>
                  <a:shade val="3922"/>
                  <a:invGamma/>
                  <a:alpha val="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de-DE"/>
          </a:p>
        </p:txBody>
      </p:sp>
      <p:sp>
        <p:nvSpPr>
          <p:cNvPr id="97" name="AutoShape 6"/>
          <p:cNvSpPr>
            <a:spLocks noChangeArrowheads="1"/>
          </p:cNvSpPr>
          <p:nvPr/>
        </p:nvSpPr>
        <p:spPr bwMode="auto">
          <a:xfrm rot="5400000">
            <a:off x="2745927" y="1227727"/>
            <a:ext cx="572201" cy="1341118"/>
          </a:xfrm>
          <a:prstGeom prst="upArrow">
            <a:avLst>
              <a:gd name="adj1" fmla="val 58399"/>
              <a:gd name="adj2" fmla="val 52660"/>
            </a:avLst>
          </a:prstGeom>
          <a:gradFill rotWithShape="1">
            <a:gsLst>
              <a:gs pos="0">
                <a:srgbClr val="C0C0C0"/>
              </a:gs>
              <a:gs pos="100000">
                <a:srgbClr val="C0C0C0">
                  <a:gamma/>
                  <a:shade val="3922"/>
                  <a:invGamma/>
                  <a:alpha val="0"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vert="vert270" wrap="none" anchor="ctr"/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/>
            <a:r>
              <a:rPr lang="de-DE" sz="2000" b="1"/>
              <a:t>Des</a:t>
            </a:r>
            <a:r>
              <a:rPr lang="de-DE" sz="1400" b="1"/>
              <a:t>cript</a:t>
            </a:r>
            <a:r>
              <a:rPr lang="de-DE" sz="1100"/>
              <a:t>ion     </a:t>
            </a:r>
            <a:endParaRPr lang="de-DE" sz="1400"/>
          </a:p>
        </p:txBody>
      </p:sp>
      <p:sp>
        <p:nvSpPr>
          <p:cNvPr id="98" name="Rechteck 97"/>
          <p:cNvSpPr/>
          <p:nvPr/>
        </p:nvSpPr>
        <p:spPr>
          <a:xfrm>
            <a:off x="3064412" y="1493882"/>
            <a:ext cx="104873" cy="804672"/>
          </a:xfrm>
          <a:prstGeom prst="rect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de-DE"/>
          </a:p>
        </p:txBody>
      </p:sp>
      <p:sp>
        <p:nvSpPr>
          <p:cNvPr id="99" name="Rechteck 98"/>
          <p:cNvSpPr/>
          <p:nvPr/>
        </p:nvSpPr>
        <p:spPr>
          <a:xfrm>
            <a:off x="2654837" y="1499961"/>
            <a:ext cx="123825" cy="804672"/>
          </a:xfrm>
          <a:prstGeom prst="rect">
            <a:avLst/>
          </a:prstGeom>
          <a:solidFill>
            <a:srgbClr val="FF0000">
              <a:alpha val="4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de-DE"/>
          </a:p>
        </p:txBody>
      </p:sp>
      <p:sp>
        <p:nvSpPr>
          <p:cNvPr id="100" name="AutoShape 6"/>
          <p:cNvSpPr>
            <a:spLocks noChangeArrowheads="1"/>
          </p:cNvSpPr>
          <p:nvPr/>
        </p:nvSpPr>
        <p:spPr bwMode="auto">
          <a:xfrm rot="5400000">
            <a:off x="5828717" y="4661149"/>
            <a:ext cx="599828" cy="1117429"/>
          </a:xfrm>
          <a:prstGeom prst="upArrow">
            <a:avLst>
              <a:gd name="adj1" fmla="val 52303"/>
              <a:gd name="adj2" fmla="val 56190"/>
            </a:avLst>
          </a:prstGeom>
          <a:gradFill rotWithShape="1">
            <a:gsLst>
              <a:gs pos="0">
                <a:srgbClr val="C0C0C0"/>
              </a:gs>
              <a:gs pos="100000">
                <a:srgbClr val="C0C0C0">
                  <a:gamma/>
                  <a:shade val="3922"/>
                  <a:invGamma/>
                  <a:alpha val="0"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vert="vert270" wrap="none" anchor="ctr"/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/>
            <a:r>
              <a:rPr lang="de-DE"/>
              <a:t>    Specimen  </a:t>
            </a:r>
          </a:p>
        </p:txBody>
      </p:sp>
      <p:sp>
        <p:nvSpPr>
          <p:cNvPr id="101" name="Rechteck 100"/>
          <p:cNvSpPr/>
          <p:nvPr/>
        </p:nvSpPr>
        <p:spPr>
          <a:xfrm>
            <a:off x="3840266" y="4440894"/>
            <a:ext cx="646712" cy="30842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sz="900">
                <a:solidFill>
                  <a:schemeClr val="tx1"/>
                </a:solidFill>
              </a:rPr>
              <a:t>Sources for spec.</a:t>
            </a:r>
          </a:p>
        </p:txBody>
      </p:sp>
      <p:sp>
        <p:nvSpPr>
          <p:cNvPr id="102" name="Flussdiagramm: Zentralspeicher 101"/>
          <p:cNvSpPr/>
          <p:nvPr/>
        </p:nvSpPr>
        <p:spPr>
          <a:xfrm>
            <a:off x="4556729" y="4416206"/>
            <a:ext cx="813183" cy="347241"/>
          </a:xfrm>
          <a:prstGeom prst="flowChartInternalStorage">
            <a:avLst/>
          </a:prstGeom>
          <a:solidFill>
            <a:schemeClr val="bg1"/>
          </a:solidFill>
          <a:ln w="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sz="800">
                <a:solidFill>
                  <a:schemeClr val="tx1"/>
                </a:solidFill>
              </a:rPr>
              <a:t>Specimen</a:t>
            </a:r>
          </a:p>
        </p:txBody>
      </p:sp>
      <p:sp>
        <p:nvSpPr>
          <p:cNvPr id="103" name="AutoShape 6"/>
          <p:cNvSpPr>
            <a:spLocks noChangeArrowheads="1"/>
          </p:cNvSpPr>
          <p:nvPr/>
        </p:nvSpPr>
        <p:spPr bwMode="auto">
          <a:xfrm rot="5400000">
            <a:off x="2567947" y="3309172"/>
            <a:ext cx="542925" cy="1740002"/>
          </a:xfrm>
          <a:prstGeom prst="upArrow">
            <a:avLst>
              <a:gd name="adj1" fmla="val 43626"/>
              <a:gd name="adj2" fmla="val 51417"/>
            </a:avLst>
          </a:prstGeom>
          <a:gradFill rotWithShape="1">
            <a:gsLst>
              <a:gs pos="0">
                <a:srgbClr val="C0C0C0"/>
              </a:gs>
              <a:gs pos="100000">
                <a:srgbClr val="C0C0C0">
                  <a:gamma/>
                  <a:shade val="3922"/>
                  <a:invGamma/>
                  <a:alpha val="0"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vert="vert270" wrap="none" anchor="ctr"/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/>
            <a:r>
              <a:rPr lang="de-DE"/>
              <a:t>             Taxa</a:t>
            </a:r>
          </a:p>
        </p:txBody>
      </p:sp>
      <p:grpSp>
        <p:nvGrpSpPr>
          <p:cNvPr id="104" name="Gruppieren 103"/>
          <p:cNvGrpSpPr/>
          <p:nvPr/>
        </p:nvGrpSpPr>
        <p:grpSpPr>
          <a:xfrm>
            <a:off x="593165" y="5454318"/>
            <a:ext cx="1480751" cy="632651"/>
            <a:chOff x="3190241" y="3688079"/>
            <a:chExt cx="1988311" cy="632651"/>
          </a:xfrm>
        </p:grpSpPr>
        <p:sp>
          <p:nvSpPr>
            <p:cNvPr id="119" name="AutoShape 22"/>
            <p:cNvSpPr>
              <a:spLocks noChangeArrowheads="1"/>
            </p:cNvSpPr>
            <p:nvPr/>
          </p:nvSpPr>
          <p:spPr bwMode="auto">
            <a:xfrm>
              <a:off x="3190241" y="3688079"/>
              <a:ext cx="1988311" cy="632651"/>
            </a:xfrm>
            <a:prstGeom prst="can">
              <a:avLst>
                <a:gd name="adj" fmla="val 39398"/>
              </a:avLst>
            </a:prstGeom>
            <a:gradFill flip="none" rotWithShape="1">
              <a:gsLst>
                <a:gs pos="0">
                  <a:srgbClr val="A37025"/>
                </a:gs>
                <a:gs pos="50000">
                  <a:srgbClr val="FFC000">
                    <a:alpha val="80000"/>
                  </a:srgbClr>
                </a:gs>
                <a:gs pos="100000">
                  <a:srgbClr val="A37025"/>
                </a:gs>
              </a:gsLst>
              <a:lin ang="0" scaled="1"/>
              <a:tileRect/>
            </a:gradFill>
            <a:ln w="9525">
              <a:solidFill>
                <a:srgbClr val="A37025"/>
              </a:solidFill>
              <a:round/>
              <a:headEnd/>
              <a:tailEnd/>
            </a:ln>
            <a:effectLst/>
          </p:spPr>
          <p:txBody>
            <a:bodyPr wrap="none" anchor="ctr"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ctr"/>
              <a:endParaRPr lang="de-DE" b="1"/>
            </a:p>
          </p:txBody>
        </p:sp>
        <p:sp>
          <p:nvSpPr>
            <p:cNvPr id="120" name="WordArt 45"/>
            <p:cNvSpPr>
              <a:spLocks noChangeArrowheads="1" noChangeShapeType="1" noTextEdit="1"/>
            </p:cNvSpPr>
            <p:nvPr/>
          </p:nvSpPr>
          <p:spPr bwMode="auto">
            <a:xfrm>
              <a:off x="3329348" y="3937127"/>
              <a:ext cx="1770214" cy="317500"/>
            </a:xfrm>
            <a:prstGeom prst="rect">
              <a:avLst/>
            </a:prstGeom>
          </p:spPr>
          <p:txBody>
            <a:bodyPr wrap="none" numCol="1" fromWordArt="1">
              <a:prstTxWarp prst="textCanDown">
                <a:avLst>
                  <a:gd name="adj" fmla="val 24903"/>
                </a:avLst>
              </a:prstTxWarp>
            </a:bodyPr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ctr"/>
              <a:r>
                <a:rPr lang="de-DE" sz="16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ahoma"/>
                  <a:ea typeface="Tahoma"/>
                  <a:cs typeface="Tahoma"/>
                </a:rPr>
                <a:t>TaxonNames </a:t>
              </a:r>
            </a:p>
          </p:txBody>
        </p:sp>
      </p:grpSp>
      <p:sp>
        <p:nvSpPr>
          <p:cNvPr id="105" name="Textfeld 142"/>
          <p:cNvSpPr txBox="1"/>
          <p:nvPr/>
        </p:nvSpPr>
        <p:spPr>
          <a:xfrm>
            <a:off x="773926" y="5446751"/>
            <a:ext cx="1369314" cy="27699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perspectiveRelaxed" fov="7200000">
                <a:rot lat="18600000" lon="0" rev="0"/>
              </a:camera>
              <a:lightRig rig="threePt" dir="t"/>
            </a:scene3d>
            <a:sp3d/>
          </a:bodyPr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de-DE" sz="1200"/>
              <a:t>Primary source</a:t>
            </a:r>
          </a:p>
        </p:txBody>
      </p:sp>
      <p:cxnSp>
        <p:nvCxnSpPr>
          <p:cNvPr id="106" name="Gekrümmte Verbindung 105"/>
          <p:cNvCxnSpPr>
            <a:stCxn id="101" idx="1"/>
            <a:endCxn id="134" idx="4"/>
          </p:cNvCxnSpPr>
          <p:nvPr/>
        </p:nvCxnSpPr>
        <p:spPr>
          <a:xfrm rot="10800000" flipV="1">
            <a:off x="2343076" y="4595108"/>
            <a:ext cx="1497191" cy="1366308"/>
          </a:xfrm>
          <a:prstGeom prst="curvedConnector3">
            <a:avLst>
              <a:gd name="adj1" fmla="val 50000"/>
            </a:avLst>
          </a:prstGeom>
          <a:ln w="25400">
            <a:solidFill>
              <a:srgbClr val="C00000">
                <a:alpha val="47000"/>
              </a:srgb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7" name="AutoShape 6"/>
          <p:cNvSpPr>
            <a:spLocks noChangeArrowheads="1"/>
          </p:cNvSpPr>
          <p:nvPr/>
        </p:nvSpPr>
        <p:spPr bwMode="auto">
          <a:xfrm rot="5400000">
            <a:off x="2638209" y="3733813"/>
            <a:ext cx="542925" cy="1595518"/>
          </a:xfrm>
          <a:prstGeom prst="upArrow">
            <a:avLst>
              <a:gd name="adj1" fmla="val 43626"/>
              <a:gd name="adj2" fmla="val 51417"/>
            </a:avLst>
          </a:prstGeom>
          <a:gradFill rotWithShape="1">
            <a:gsLst>
              <a:gs pos="0">
                <a:srgbClr val="C0C0C0"/>
              </a:gs>
              <a:gs pos="100000">
                <a:srgbClr val="C0C0C0">
                  <a:gamma/>
                  <a:shade val="3922"/>
                  <a:invGamma/>
                  <a:alpha val="0"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vert="vert270" wrap="none" anchor="ctr"/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/>
            <a:r>
              <a:rPr lang="de-DE"/>
              <a:t>           Specimen       </a:t>
            </a:r>
          </a:p>
        </p:txBody>
      </p:sp>
      <p:sp>
        <p:nvSpPr>
          <p:cNvPr id="108" name="AutoShape 6"/>
          <p:cNvSpPr>
            <a:spLocks noChangeArrowheads="1"/>
          </p:cNvSpPr>
          <p:nvPr/>
        </p:nvSpPr>
        <p:spPr bwMode="auto">
          <a:xfrm rot="5400000">
            <a:off x="2852958" y="4331027"/>
            <a:ext cx="599828" cy="1117429"/>
          </a:xfrm>
          <a:prstGeom prst="upArrow">
            <a:avLst>
              <a:gd name="adj1" fmla="val 52303"/>
              <a:gd name="adj2" fmla="val 56190"/>
            </a:avLst>
          </a:prstGeom>
          <a:gradFill rotWithShape="1">
            <a:gsLst>
              <a:gs pos="0">
                <a:srgbClr val="C0C0C0"/>
              </a:gs>
              <a:gs pos="100000">
                <a:srgbClr val="C0C0C0">
                  <a:gamma/>
                  <a:shade val="3922"/>
                  <a:invGamma/>
                  <a:alpha val="0"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vert="vert270" wrap="none" anchor="ctr"/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/>
            <a:r>
              <a:rPr lang="de-DE"/>
              <a:t>    …</a:t>
            </a:r>
          </a:p>
        </p:txBody>
      </p:sp>
      <p:sp>
        <p:nvSpPr>
          <p:cNvPr id="109" name="Flussdiagramm: Zentralspeicher 108"/>
          <p:cNvSpPr/>
          <p:nvPr/>
        </p:nvSpPr>
        <p:spPr>
          <a:xfrm>
            <a:off x="7615299" y="2748552"/>
            <a:ext cx="813183" cy="347241"/>
          </a:xfrm>
          <a:prstGeom prst="flowChartInternalStorage">
            <a:avLst/>
          </a:prstGeom>
          <a:solidFill>
            <a:schemeClr val="bg1"/>
          </a:solidFill>
          <a:ln w="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de-DE" sz="800">
              <a:solidFill>
                <a:schemeClr val="tx1"/>
              </a:solidFill>
            </a:endParaRPr>
          </a:p>
          <a:p>
            <a:pPr algn="ctr"/>
            <a:r>
              <a:rPr lang="de-DE" sz="800">
                <a:solidFill>
                  <a:schemeClr val="tx1"/>
                </a:solidFill>
              </a:rPr>
              <a:t>              …</a:t>
            </a:r>
          </a:p>
        </p:txBody>
      </p:sp>
      <p:sp>
        <p:nvSpPr>
          <p:cNvPr id="110" name="Flussdiagramm: Zentralspeicher 109"/>
          <p:cNvSpPr/>
          <p:nvPr/>
        </p:nvSpPr>
        <p:spPr>
          <a:xfrm>
            <a:off x="7264488" y="2691036"/>
            <a:ext cx="813183" cy="347241"/>
          </a:xfrm>
          <a:prstGeom prst="flowChartInternalStorage">
            <a:avLst/>
          </a:prstGeom>
          <a:solidFill>
            <a:schemeClr val="bg1"/>
          </a:solidFill>
          <a:ln w="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sz="800">
                <a:solidFill>
                  <a:schemeClr val="tx1"/>
                </a:solidFill>
              </a:rPr>
              <a:t>Specimen</a:t>
            </a:r>
          </a:p>
        </p:txBody>
      </p:sp>
      <p:grpSp>
        <p:nvGrpSpPr>
          <p:cNvPr id="111" name="Gruppieren 110"/>
          <p:cNvGrpSpPr/>
          <p:nvPr/>
        </p:nvGrpSpPr>
        <p:grpSpPr>
          <a:xfrm>
            <a:off x="6870334" y="2602092"/>
            <a:ext cx="813183" cy="347241"/>
            <a:chOff x="6587220" y="2465863"/>
            <a:chExt cx="813183" cy="347241"/>
          </a:xfrm>
        </p:grpSpPr>
        <p:sp>
          <p:nvSpPr>
            <p:cNvPr id="117" name="Flussdiagramm: Zentralspeicher 116"/>
            <p:cNvSpPr/>
            <p:nvPr/>
          </p:nvSpPr>
          <p:spPr>
            <a:xfrm>
              <a:off x="6587220" y="2465863"/>
              <a:ext cx="813183" cy="347241"/>
            </a:xfrm>
            <a:prstGeom prst="flowChartInternalStorage">
              <a:avLst/>
            </a:prstGeom>
            <a:solidFill>
              <a:schemeClr val="bg1"/>
            </a:solidFill>
            <a:ln w="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de-DE" sz="800">
                  <a:solidFill>
                    <a:schemeClr val="tx1"/>
                  </a:solidFill>
                </a:rPr>
                <a:t>Taxon</a:t>
              </a:r>
            </a:p>
            <a:p>
              <a:pPr algn="ctr"/>
              <a:r>
                <a:rPr lang="de-DE" sz="800">
                  <a:solidFill>
                    <a:schemeClr val="tx1"/>
                  </a:solidFill>
                </a:rPr>
                <a:t>Synonymy</a:t>
              </a:r>
            </a:p>
          </p:txBody>
        </p:sp>
        <p:pic>
          <p:nvPicPr>
            <p:cNvPr id="118" name="Grafik 117" descr="IcoNameAccepted.png"/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6714651" y="2529191"/>
              <a:ext cx="152421" cy="123842"/>
            </a:xfrm>
            <a:prstGeom prst="rect">
              <a:avLst/>
            </a:prstGeom>
          </p:spPr>
        </p:pic>
      </p:grpSp>
      <p:sp>
        <p:nvSpPr>
          <p:cNvPr id="288" name="Rechteck 287"/>
          <p:cNvSpPr/>
          <p:nvPr/>
        </p:nvSpPr>
        <p:spPr>
          <a:xfrm>
            <a:off x="864241" y="3351202"/>
            <a:ext cx="1209675" cy="25944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de-DE" sz="1100">
                <a:solidFill>
                  <a:schemeClr val="tx1"/>
                </a:solidFill>
              </a:rPr>
              <a:t>Key mapping</a:t>
            </a:r>
          </a:p>
        </p:txBody>
      </p:sp>
      <p:cxnSp>
        <p:nvCxnSpPr>
          <p:cNvPr id="289" name="Gekrümmte Verbindung 288"/>
          <p:cNvCxnSpPr>
            <a:stCxn id="288" idx="3"/>
          </p:cNvCxnSpPr>
          <p:nvPr/>
        </p:nvCxnSpPr>
        <p:spPr>
          <a:xfrm flipV="1">
            <a:off x="2073916" y="2321084"/>
            <a:ext cx="609497" cy="1159842"/>
          </a:xfrm>
          <a:prstGeom prst="curvedConnector2">
            <a:avLst/>
          </a:prstGeom>
          <a:ln w="25400">
            <a:solidFill>
              <a:srgbClr val="C0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4" name="Grafik 29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934" y="3404725"/>
            <a:ext cx="152400" cy="1524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00" name="Flussdiagramm: Zentralspeicher 299"/>
          <p:cNvSpPr/>
          <p:nvPr/>
        </p:nvSpPr>
        <p:spPr>
          <a:xfrm>
            <a:off x="7607838" y="5930500"/>
            <a:ext cx="813183" cy="347241"/>
          </a:xfrm>
          <a:prstGeom prst="flowChartInternalStorage">
            <a:avLst/>
          </a:prstGeom>
          <a:solidFill>
            <a:schemeClr val="bg1"/>
          </a:solidFill>
          <a:ln w="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de-DE" sz="800">
              <a:solidFill>
                <a:schemeClr val="tx1"/>
              </a:solidFill>
            </a:endParaRPr>
          </a:p>
          <a:p>
            <a:pPr algn="ctr"/>
            <a:r>
              <a:rPr lang="de-DE" sz="800">
                <a:solidFill>
                  <a:schemeClr val="tx1"/>
                </a:solidFill>
              </a:rPr>
              <a:t>              …</a:t>
            </a:r>
          </a:p>
        </p:txBody>
      </p:sp>
      <p:sp>
        <p:nvSpPr>
          <p:cNvPr id="301" name="Flussdiagramm: Zentralspeicher 300"/>
          <p:cNvSpPr/>
          <p:nvPr/>
        </p:nvSpPr>
        <p:spPr>
          <a:xfrm>
            <a:off x="7257027" y="5872984"/>
            <a:ext cx="813183" cy="347241"/>
          </a:xfrm>
          <a:prstGeom prst="flowChartInternalStorage">
            <a:avLst/>
          </a:prstGeom>
          <a:solidFill>
            <a:schemeClr val="bg1"/>
          </a:solidFill>
          <a:ln w="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sz="800">
                <a:solidFill>
                  <a:schemeClr val="tx1"/>
                </a:solidFill>
              </a:rPr>
              <a:t>Specimen</a:t>
            </a:r>
          </a:p>
        </p:txBody>
      </p:sp>
      <p:grpSp>
        <p:nvGrpSpPr>
          <p:cNvPr id="302" name="Gruppieren 301"/>
          <p:cNvGrpSpPr/>
          <p:nvPr/>
        </p:nvGrpSpPr>
        <p:grpSpPr>
          <a:xfrm>
            <a:off x="6862873" y="5784040"/>
            <a:ext cx="813183" cy="347241"/>
            <a:chOff x="6587220" y="2465863"/>
            <a:chExt cx="813183" cy="347241"/>
          </a:xfrm>
        </p:grpSpPr>
        <p:sp>
          <p:nvSpPr>
            <p:cNvPr id="303" name="Flussdiagramm: Zentralspeicher 302"/>
            <p:cNvSpPr/>
            <p:nvPr/>
          </p:nvSpPr>
          <p:spPr>
            <a:xfrm>
              <a:off x="6587220" y="2465863"/>
              <a:ext cx="813183" cy="347241"/>
            </a:xfrm>
            <a:prstGeom prst="flowChartInternalStorage">
              <a:avLst/>
            </a:prstGeom>
            <a:solidFill>
              <a:schemeClr val="bg1"/>
            </a:solidFill>
            <a:ln w="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de-DE" sz="800">
                  <a:solidFill>
                    <a:schemeClr val="tx1"/>
                  </a:solidFill>
                </a:rPr>
                <a:t>Taxon</a:t>
              </a:r>
            </a:p>
            <a:p>
              <a:pPr algn="ctr"/>
              <a:r>
                <a:rPr lang="de-DE" sz="800">
                  <a:solidFill>
                    <a:schemeClr val="tx1"/>
                  </a:solidFill>
                </a:rPr>
                <a:t>Synonymy</a:t>
              </a:r>
            </a:p>
          </p:txBody>
        </p:sp>
        <p:pic>
          <p:nvPicPr>
            <p:cNvPr id="304" name="Grafik 303" descr="IcoNameAccepted.png"/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6714651" y="2529191"/>
              <a:ext cx="152421" cy="123842"/>
            </a:xfrm>
            <a:prstGeom prst="rect">
              <a:avLst/>
            </a:prstGeom>
          </p:spPr>
        </p:pic>
      </p:grpSp>
      <p:sp>
        <p:nvSpPr>
          <p:cNvPr id="66" name="Rechteck 65"/>
          <p:cNvSpPr/>
          <p:nvPr/>
        </p:nvSpPr>
        <p:spPr>
          <a:xfrm>
            <a:off x="3933398" y="2217270"/>
            <a:ext cx="1178890" cy="145147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de-DE" sz="1100">
              <a:solidFill>
                <a:schemeClr val="tx1"/>
              </a:solidFill>
            </a:endParaRPr>
          </a:p>
          <a:p>
            <a:pPr algn="r"/>
            <a:r>
              <a:rPr lang="de-DE" sz="800">
                <a:solidFill>
                  <a:schemeClr val="tx1"/>
                </a:solidFill>
              </a:rPr>
              <a:t>Restrict:</a:t>
            </a:r>
          </a:p>
          <a:p>
            <a:pPr algn="r"/>
            <a:endParaRPr lang="de-DE" sz="300">
              <a:solidFill>
                <a:schemeClr val="tx1"/>
              </a:solidFill>
            </a:endParaRPr>
          </a:p>
          <a:p>
            <a:pPr algn="r"/>
            <a:r>
              <a:rPr lang="de-DE" sz="1100">
                <a:solidFill>
                  <a:schemeClr val="tx1"/>
                </a:solidFill>
              </a:rPr>
              <a:t>Items</a:t>
            </a:r>
          </a:p>
          <a:p>
            <a:pPr algn="r"/>
            <a:endParaRPr lang="de-DE" sz="1100">
              <a:solidFill>
                <a:schemeClr val="tx1"/>
              </a:solidFill>
            </a:endParaRPr>
          </a:p>
          <a:p>
            <a:pPr algn="r"/>
            <a:r>
              <a:rPr lang="de-DE" sz="1100">
                <a:solidFill>
                  <a:schemeClr val="tx1"/>
                </a:solidFill>
              </a:rPr>
              <a:t>Characters</a:t>
            </a:r>
          </a:p>
          <a:p>
            <a:pPr algn="r"/>
            <a:endParaRPr lang="de-DE" sz="1100">
              <a:solidFill>
                <a:schemeClr val="tx1"/>
              </a:solidFill>
            </a:endParaRPr>
          </a:p>
          <a:p>
            <a:pPr algn="r"/>
            <a:r>
              <a:rPr lang="de-DE" sz="1100">
                <a:solidFill>
                  <a:schemeClr val="tx1"/>
                </a:solidFill>
              </a:rPr>
              <a:t>Scope</a:t>
            </a:r>
          </a:p>
          <a:p>
            <a:pPr algn="r"/>
            <a:r>
              <a:rPr lang="de-DE" sz="1100">
                <a:solidFill>
                  <a:schemeClr val="tx1"/>
                </a:solidFill>
              </a:rPr>
              <a:t>types</a:t>
            </a:r>
            <a:endParaRPr lang="de-DE" sz="1200">
              <a:solidFill>
                <a:schemeClr val="tx1"/>
              </a:solidFill>
            </a:endParaRPr>
          </a:p>
          <a:p>
            <a:pPr algn="r"/>
            <a:endParaRPr lang="de-DE" sz="1200">
              <a:solidFill>
                <a:schemeClr val="tx1"/>
              </a:solidFill>
            </a:endParaRPr>
          </a:p>
        </p:txBody>
      </p:sp>
      <p:pic>
        <p:nvPicPr>
          <p:cNvPr id="68" name="Picture 4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97102" y="2759535"/>
            <a:ext cx="366948" cy="3669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" name="Picture 4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16900" y="3192497"/>
            <a:ext cx="385101" cy="385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0" name="Grafik 309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4055" y="2353967"/>
            <a:ext cx="328632" cy="328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5128079"/>
      </p:ext>
    </p:extLst>
  </p:cSld>
  <p:clrMapOvr>
    <a:masterClrMapping/>
  </p:clrMapOvr>
  <p:transition>
    <p:fade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Text Box 32"/>
          <p:cNvSpPr txBox="1">
            <a:spLocks noChangeArrowheads="1"/>
          </p:cNvSpPr>
          <p:nvPr/>
        </p:nvSpPr>
        <p:spPr bwMode="auto">
          <a:xfrm>
            <a:off x="6882646" y="4787786"/>
            <a:ext cx="1625766" cy="246221"/>
          </a:xfrm>
          <a:prstGeom prst="rect">
            <a:avLst/>
          </a:prstGeom>
          <a:solidFill>
            <a:srgbClr val="D0AB0C">
              <a:alpha val="30000"/>
            </a:srgbClr>
          </a:solidFill>
          <a:ln w="9525">
            <a:solidFill>
              <a:srgbClr val="D0AB0C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000" b="1">
                <a:solidFill>
                  <a:srgbClr val="B2920A"/>
                </a:solidFill>
              </a:rPr>
              <a:t>Descriptors</a:t>
            </a:r>
            <a:r>
              <a:rPr lang="de-DE" sz="1000">
                <a:solidFill>
                  <a:srgbClr val="B2920A"/>
                </a:solidFill>
              </a:rPr>
              <a:t> / Characters</a:t>
            </a:r>
          </a:p>
        </p:txBody>
      </p:sp>
      <p:sp>
        <p:nvSpPr>
          <p:cNvPr id="115" name="Text Box 32"/>
          <p:cNvSpPr txBox="1">
            <a:spLocks noChangeArrowheads="1"/>
          </p:cNvSpPr>
          <p:nvPr/>
        </p:nvSpPr>
        <p:spPr bwMode="auto">
          <a:xfrm>
            <a:off x="5087772" y="4779765"/>
            <a:ext cx="1040670" cy="246221"/>
          </a:xfrm>
          <a:prstGeom prst="rect">
            <a:avLst/>
          </a:prstGeom>
          <a:solidFill>
            <a:srgbClr val="008000">
              <a:alpha val="30000"/>
            </a:srgbClr>
          </a:solidFill>
          <a:ln w="9525">
            <a:solidFill>
              <a:srgbClr val="008000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000">
                <a:solidFill>
                  <a:srgbClr val="008000"/>
                </a:solidFill>
              </a:rPr>
              <a:t>Values / States</a:t>
            </a:r>
          </a:p>
        </p:txBody>
      </p:sp>
      <p:sp>
        <p:nvSpPr>
          <p:cNvPr id="117" name="Text Box 32"/>
          <p:cNvSpPr txBox="1">
            <a:spLocks noChangeArrowheads="1"/>
          </p:cNvSpPr>
          <p:nvPr/>
        </p:nvSpPr>
        <p:spPr bwMode="auto">
          <a:xfrm>
            <a:off x="2612218" y="4771742"/>
            <a:ext cx="1377300" cy="246221"/>
          </a:xfrm>
          <a:prstGeom prst="rect">
            <a:avLst/>
          </a:prstGeom>
          <a:solidFill>
            <a:srgbClr val="0070C0">
              <a:alpha val="30000"/>
            </a:srgbClr>
          </a:solidFill>
          <a:ln w="9525">
            <a:solidFill>
              <a:srgbClr val="0070C0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000" b="1">
                <a:solidFill>
                  <a:srgbClr val="0070C0"/>
                </a:solidFill>
              </a:rPr>
              <a:t>Descriptions</a:t>
            </a:r>
            <a:r>
              <a:rPr lang="de-DE" sz="1000">
                <a:solidFill>
                  <a:srgbClr val="0070C0"/>
                </a:solidFill>
              </a:rPr>
              <a:t> / Items</a:t>
            </a:r>
          </a:p>
        </p:txBody>
      </p:sp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74608" y="3994172"/>
            <a:ext cx="133350" cy="133350"/>
          </a:xfrm>
          <a:prstGeom prst="rect">
            <a:avLst/>
          </a:prstGeom>
          <a:noFill/>
        </p:spPr>
      </p:pic>
      <p:pic>
        <p:nvPicPr>
          <p:cNvPr id="4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70238" y="3029863"/>
            <a:ext cx="142875" cy="142875"/>
          </a:xfrm>
          <a:prstGeom prst="rect">
            <a:avLst/>
          </a:prstGeom>
          <a:noFill/>
        </p:spPr>
      </p:pic>
      <p:pic>
        <p:nvPicPr>
          <p:cNvPr id="5" name="Picture 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69845" y="4348846"/>
            <a:ext cx="133350" cy="133350"/>
          </a:xfrm>
          <a:prstGeom prst="rect">
            <a:avLst/>
          </a:prstGeom>
          <a:noFill/>
        </p:spPr>
      </p:pic>
      <p:pic>
        <p:nvPicPr>
          <p:cNvPr id="6" name="Picture 1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15841" y="2219189"/>
            <a:ext cx="114300" cy="114300"/>
          </a:xfrm>
          <a:prstGeom prst="rect">
            <a:avLst/>
          </a:prstGeom>
          <a:noFill/>
        </p:spPr>
      </p:pic>
      <p:pic>
        <p:nvPicPr>
          <p:cNvPr id="7" name="Picture 1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226883" y="2198710"/>
            <a:ext cx="133350" cy="133350"/>
          </a:xfrm>
          <a:prstGeom prst="rect">
            <a:avLst/>
          </a:prstGeom>
          <a:noFill/>
        </p:spPr>
      </p:pic>
      <p:sp>
        <p:nvSpPr>
          <p:cNvPr id="8" name="Text Box 27"/>
          <p:cNvSpPr txBox="1">
            <a:spLocks noChangeArrowheads="1"/>
          </p:cNvSpPr>
          <p:nvPr/>
        </p:nvSpPr>
        <p:spPr bwMode="auto">
          <a:xfrm>
            <a:off x="2377753" y="2147752"/>
            <a:ext cx="109998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000" b="1"/>
              <a:t>Description</a:t>
            </a:r>
            <a:br>
              <a:rPr lang="de-DE" sz="1000" b="1"/>
            </a:br>
            <a:r>
              <a:rPr lang="de-DE" sz="1000" b="1"/>
              <a:t>“</a:t>
            </a:r>
            <a:r>
              <a:rPr lang="de-DE" sz="1000" i="1"/>
              <a:t>Example plant“</a:t>
            </a:r>
          </a:p>
        </p:txBody>
      </p:sp>
      <p:cxnSp>
        <p:nvCxnSpPr>
          <p:cNvPr id="9" name="AutoShape 29"/>
          <p:cNvCxnSpPr>
            <a:cxnSpLocks noChangeShapeType="1"/>
            <a:stCxn id="8" idx="2"/>
            <a:endCxn id="58" idx="1"/>
          </p:cNvCxnSpPr>
          <p:nvPr/>
        </p:nvCxnSpPr>
        <p:spPr bwMode="auto">
          <a:xfrm rot="16200000" flipH="1">
            <a:off x="2307293" y="3168312"/>
            <a:ext cx="1681162" cy="440261"/>
          </a:xfrm>
          <a:prstGeom prst="bentConnector2">
            <a:avLst/>
          </a:prstGeom>
          <a:noFill/>
          <a:ln w="9525">
            <a:solidFill>
              <a:schemeClr val="tx1"/>
            </a:solidFill>
            <a:miter lim="800000"/>
            <a:headEnd type="none" w="med" len="med"/>
            <a:tailEnd/>
          </a:ln>
          <a:effectLst/>
        </p:spPr>
      </p:cxnSp>
      <p:pic>
        <p:nvPicPr>
          <p:cNvPr id="10" name="Picture 3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80156" y="2735526"/>
            <a:ext cx="123825" cy="123825"/>
          </a:xfrm>
          <a:prstGeom prst="rect">
            <a:avLst/>
          </a:prstGeom>
          <a:noFill/>
        </p:spPr>
      </p:pic>
      <p:sp>
        <p:nvSpPr>
          <p:cNvPr id="11" name="Text Box 31"/>
          <p:cNvSpPr txBox="1">
            <a:spLocks noChangeArrowheads="1"/>
          </p:cNvSpPr>
          <p:nvPr/>
        </p:nvSpPr>
        <p:spPr bwMode="auto">
          <a:xfrm>
            <a:off x="3455453" y="4105914"/>
            <a:ext cx="1468672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000"/>
              <a:t>Descriptor Status Data</a:t>
            </a:r>
          </a:p>
        </p:txBody>
      </p:sp>
      <p:sp>
        <p:nvSpPr>
          <p:cNvPr id="12" name="Text Box 32"/>
          <p:cNvSpPr txBox="1">
            <a:spLocks noChangeArrowheads="1"/>
          </p:cNvSpPr>
          <p:nvPr/>
        </p:nvSpPr>
        <p:spPr bwMode="auto">
          <a:xfrm>
            <a:off x="6146045" y="2674328"/>
            <a:ext cx="1255472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000" i="1"/>
              <a:t>“Plant growth type“</a:t>
            </a:r>
          </a:p>
        </p:txBody>
      </p:sp>
      <p:cxnSp>
        <p:nvCxnSpPr>
          <p:cNvPr id="14" name="AutoShape 40"/>
          <p:cNvCxnSpPr>
            <a:cxnSpLocks noChangeShapeType="1"/>
            <a:stCxn id="25" idx="1"/>
            <a:endCxn id="8" idx="0"/>
          </p:cNvCxnSpPr>
          <p:nvPr/>
        </p:nvCxnSpPr>
        <p:spPr bwMode="auto">
          <a:xfrm rot="10800000" flipV="1">
            <a:off x="2927744" y="1284494"/>
            <a:ext cx="2285384" cy="863258"/>
          </a:xfrm>
          <a:prstGeom prst="bentConnector2">
            <a:avLst/>
          </a:prstGeom>
          <a:noFill/>
          <a:ln w="9525">
            <a:solidFill>
              <a:schemeClr val="tx1"/>
            </a:solidFill>
            <a:miter lim="800000"/>
            <a:headEnd type="none" w="med" len="med"/>
            <a:tailEnd/>
          </a:ln>
          <a:effectLst/>
        </p:spPr>
      </p:cxnSp>
      <p:sp>
        <p:nvSpPr>
          <p:cNvPr id="15" name="Text Box 43"/>
          <p:cNvSpPr txBox="1">
            <a:spLocks noChangeArrowheads="1"/>
          </p:cNvSpPr>
          <p:nvPr/>
        </p:nvSpPr>
        <p:spPr bwMode="auto">
          <a:xfrm>
            <a:off x="6136520" y="3937737"/>
            <a:ext cx="1221809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000" i="1"/>
              <a:t>“Leaf length“ [cm]</a:t>
            </a:r>
          </a:p>
        </p:txBody>
      </p:sp>
      <p:sp>
        <p:nvSpPr>
          <p:cNvPr id="16" name="Text Box 45"/>
          <p:cNvSpPr txBox="1">
            <a:spLocks noChangeArrowheads="1"/>
          </p:cNvSpPr>
          <p:nvPr/>
        </p:nvSpPr>
        <p:spPr bwMode="auto">
          <a:xfrm>
            <a:off x="6146045" y="4295918"/>
            <a:ext cx="809837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000" i="1"/>
              <a:t>“Literature“</a:t>
            </a:r>
          </a:p>
        </p:txBody>
      </p:sp>
      <p:sp>
        <p:nvSpPr>
          <p:cNvPr id="17" name="Text Box 46"/>
          <p:cNvSpPr txBox="1">
            <a:spLocks noChangeArrowheads="1"/>
          </p:cNvSpPr>
          <p:nvPr/>
        </p:nvSpPr>
        <p:spPr bwMode="auto">
          <a:xfrm>
            <a:off x="3440222" y="2926517"/>
            <a:ext cx="1767632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de-DE" sz="1000"/>
              <a:t>Categorical Summary Data</a:t>
            </a:r>
          </a:p>
        </p:txBody>
      </p:sp>
      <p:sp>
        <p:nvSpPr>
          <p:cNvPr id="18" name="Text Box 47"/>
          <p:cNvSpPr txBox="1">
            <a:spLocks noChangeArrowheads="1"/>
          </p:cNvSpPr>
          <p:nvPr/>
        </p:nvSpPr>
        <p:spPr bwMode="auto">
          <a:xfrm>
            <a:off x="7288796" y="2142274"/>
            <a:ext cx="175721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000"/>
              <a:t>Descriptor Tree</a:t>
            </a:r>
            <a:br>
              <a:rPr lang="de-DE" sz="1000" i="1"/>
            </a:br>
            <a:r>
              <a:rPr lang="de-DE" sz="1000" i="1"/>
              <a:t>“Descriptor tree for tutorial“</a:t>
            </a:r>
          </a:p>
        </p:txBody>
      </p:sp>
      <p:sp>
        <p:nvSpPr>
          <p:cNvPr id="19" name="Text Box 48"/>
          <p:cNvSpPr txBox="1">
            <a:spLocks noChangeArrowheads="1"/>
          </p:cNvSpPr>
          <p:nvPr/>
        </p:nvSpPr>
        <p:spPr bwMode="auto">
          <a:xfrm>
            <a:off x="3455451" y="3216485"/>
            <a:ext cx="1752403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000"/>
              <a:t>Quantitative Summary Data</a:t>
            </a:r>
          </a:p>
        </p:txBody>
      </p:sp>
      <p:sp>
        <p:nvSpPr>
          <p:cNvPr id="20" name="Text Box 50"/>
          <p:cNvSpPr txBox="1">
            <a:spLocks noChangeArrowheads="1"/>
          </p:cNvSpPr>
          <p:nvPr/>
        </p:nvSpPr>
        <p:spPr bwMode="auto">
          <a:xfrm>
            <a:off x="6146438" y="2996686"/>
            <a:ext cx="534121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000" i="1"/>
              <a:t>“Tree“</a:t>
            </a:r>
          </a:p>
        </p:txBody>
      </p:sp>
      <p:cxnSp>
        <p:nvCxnSpPr>
          <p:cNvPr id="21" name="AutoShape 56"/>
          <p:cNvCxnSpPr>
            <a:cxnSpLocks noChangeShapeType="1"/>
            <a:endCxn id="18" idx="0"/>
          </p:cNvCxnSpPr>
          <p:nvPr/>
        </p:nvCxnSpPr>
        <p:spPr bwMode="auto">
          <a:xfrm>
            <a:off x="5871411" y="1284494"/>
            <a:ext cx="2295991" cy="857780"/>
          </a:xfrm>
          <a:prstGeom prst="bentConnector2">
            <a:avLst/>
          </a:prstGeom>
          <a:noFill/>
          <a:ln w="9525">
            <a:solidFill>
              <a:schemeClr val="tx1"/>
            </a:solidFill>
            <a:miter lim="800000"/>
            <a:headEnd type="none" w="med" len="med"/>
            <a:tailEnd/>
          </a:ln>
          <a:effectLst/>
        </p:spPr>
      </p:cxnSp>
      <p:cxnSp>
        <p:nvCxnSpPr>
          <p:cNvPr id="22" name="AutoShape 57"/>
          <p:cNvCxnSpPr>
            <a:cxnSpLocks noChangeShapeType="1"/>
            <a:stCxn id="16" idx="3"/>
            <a:endCxn id="18" idx="2"/>
          </p:cNvCxnSpPr>
          <p:nvPr/>
        </p:nvCxnSpPr>
        <p:spPr bwMode="auto">
          <a:xfrm flipV="1">
            <a:off x="6955882" y="2542384"/>
            <a:ext cx="1211520" cy="1876645"/>
          </a:xfrm>
          <a:prstGeom prst="bentConnector2">
            <a:avLst/>
          </a:prstGeom>
          <a:noFill/>
          <a:ln w="9525">
            <a:solidFill>
              <a:schemeClr val="tx1"/>
            </a:solidFill>
            <a:miter lim="800000"/>
            <a:headEnd type="none" w="med" len="med"/>
            <a:tailEnd/>
          </a:ln>
          <a:effectLst/>
        </p:spPr>
      </p:cxnSp>
      <p:cxnSp>
        <p:nvCxnSpPr>
          <p:cNvPr id="23" name="AutoShape 58"/>
          <p:cNvCxnSpPr>
            <a:cxnSpLocks noChangeShapeType="1"/>
            <a:stCxn id="8" idx="2"/>
            <a:endCxn id="55" idx="1"/>
          </p:cNvCxnSpPr>
          <p:nvPr/>
        </p:nvCxnSpPr>
        <p:spPr bwMode="auto">
          <a:xfrm rot="16200000" flipH="1">
            <a:off x="2897324" y="2578282"/>
            <a:ext cx="501765" cy="440924"/>
          </a:xfrm>
          <a:prstGeom prst="bentConnector2">
            <a:avLst/>
          </a:prstGeom>
          <a:noFill/>
          <a:ln w="9525">
            <a:solidFill>
              <a:schemeClr val="tx1"/>
            </a:solidFill>
            <a:miter lim="800000"/>
            <a:headEnd type="none" w="med" len="med"/>
            <a:tailEnd/>
          </a:ln>
          <a:effectLst/>
        </p:spPr>
      </p:cxnSp>
      <p:cxnSp>
        <p:nvCxnSpPr>
          <p:cNvPr id="24" name="AutoShape 59"/>
          <p:cNvCxnSpPr>
            <a:cxnSpLocks noChangeShapeType="1"/>
            <a:stCxn id="8" idx="2"/>
            <a:endCxn id="56" idx="1"/>
          </p:cNvCxnSpPr>
          <p:nvPr/>
        </p:nvCxnSpPr>
        <p:spPr bwMode="auto">
          <a:xfrm rot="16200000" flipH="1">
            <a:off x="2757572" y="2718033"/>
            <a:ext cx="791734" cy="451391"/>
          </a:xfrm>
          <a:prstGeom prst="bentConnector2">
            <a:avLst/>
          </a:prstGeom>
          <a:noFill/>
          <a:ln w="9525">
            <a:solidFill>
              <a:schemeClr val="tx1"/>
            </a:solidFill>
            <a:miter lim="800000"/>
            <a:headEnd type="none" w="med" len="med"/>
            <a:tailEnd/>
          </a:ln>
          <a:effectLst/>
        </p:spPr>
      </p:cxnSp>
      <p:pic>
        <p:nvPicPr>
          <p:cNvPr id="25" name="Picture 63" descr="IcoProject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213128" y="1208294"/>
            <a:ext cx="95250" cy="152400"/>
          </a:xfrm>
          <a:prstGeom prst="rect">
            <a:avLst/>
          </a:prstGeom>
          <a:noFill/>
        </p:spPr>
      </p:pic>
      <p:sp>
        <p:nvSpPr>
          <p:cNvPr id="27" name="Text Box 65"/>
          <p:cNvSpPr txBox="1">
            <a:spLocks noChangeArrowheads="1"/>
          </p:cNvSpPr>
          <p:nvPr/>
        </p:nvSpPr>
        <p:spPr bwMode="auto">
          <a:xfrm>
            <a:off x="5248053" y="1179719"/>
            <a:ext cx="69762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000"/>
              <a:t>Project</a:t>
            </a:r>
            <a:br>
              <a:rPr lang="de-DE" sz="1000" i="1"/>
            </a:br>
            <a:r>
              <a:rPr lang="de-DE" sz="1000" i="1"/>
              <a:t>“Tutorial“</a:t>
            </a:r>
          </a:p>
        </p:txBody>
      </p:sp>
      <p:cxnSp>
        <p:nvCxnSpPr>
          <p:cNvPr id="28" name="AutoShape 57"/>
          <p:cNvCxnSpPr>
            <a:cxnSpLocks noChangeShapeType="1"/>
            <a:stCxn id="12" idx="3"/>
            <a:endCxn id="18" idx="2"/>
          </p:cNvCxnSpPr>
          <p:nvPr/>
        </p:nvCxnSpPr>
        <p:spPr bwMode="auto">
          <a:xfrm flipV="1">
            <a:off x="7401517" y="2542384"/>
            <a:ext cx="765885" cy="255055"/>
          </a:xfrm>
          <a:prstGeom prst="bentConnector2">
            <a:avLst/>
          </a:prstGeom>
          <a:noFill/>
          <a:ln w="9525">
            <a:solidFill>
              <a:schemeClr val="tx1"/>
            </a:solidFill>
            <a:miter lim="800000"/>
            <a:headEnd type="none" w="med" len="med"/>
            <a:tailEnd/>
          </a:ln>
          <a:effectLst/>
        </p:spPr>
      </p:cxnSp>
      <p:cxnSp>
        <p:nvCxnSpPr>
          <p:cNvPr id="29" name="AutoShape 57"/>
          <p:cNvCxnSpPr>
            <a:cxnSpLocks noChangeShapeType="1"/>
            <a:stCxn id="15" idx="3"/>
            <a:endCxn id="18" idx="2"/>
          </p:cNvCxnSpPr>
          <p:nvPr/>
        </p:nvCxnSpPr>
        <p:spPr bwMode="auto">
          <a:xfrm flipV="1">
            <a:off x="7358329" y="2542384"/>
            <a:ext cx="809073" cy="1518464"/>
          </a:xfrm>
          <a:prstGeom prst="bentConnector2">
            <a:avLst/>
          </a:prstGeom>
          <a:noFill/>
          <a:ln w="9525">
            <a:solidFill>
              <a:schemeClr val="tx1"/>
            </a:solidFill>
            <a:miter lim="800000"/>
            <a:headEnd type="none" w="med" len="med"/>
            <a:tailEnd/>
          </a:ln>
          <a:effectLst/>
        </p:spPr>
      </p:cxnSp>
      <p:cxnSp>
        <p:nvCxnSpPr>
          <p:cNvPr id="32" name="Gerade Verbindung mit Pfeil 31"/>
          <p:cNvCxnSpPr>
            <a:stCxn id="11" idx="3"/>
            <a:endCxn id="5" idx="1"/>
          </p:cNvCxnSpPr>
          <p:nvPr/>
        </p:nvCxnSpPr>
        <p:spPr>
          <a:xfrm>
            <a:off x="4924125" y="4229025"/>
            <a:ext cx="1145720" cy="186496"/>
          </a:xfrm>
          <a:prstGeom prst="straightConnector1">
            <a:avLst/>
          </a:prstGeom>
          <a:ln>
            <a:solidFill>
              <a:srgbClr val="008000"/>
            </a:solidFill>
            <a:prstDash val="sysDot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Gerade Verbindung mit Pfeil 32"/>
          <p:cNvCxnSpPr>
            <a:stCxn id="17" idx="3"/>
            <a:endCxn id="4" idx="1"/>
          </p:cNvCxnSpPr>
          <p:nvPr/>
        </p:nvCxnSpPr>
        <p:spPr>
          <a:xfrm>
            <a:off x="5207854" y="3049628"/>
            <a:ext cx="862384" cy="51673"/>
          </a:xfrm>
          <a:prstGeom prst="straightConnector1">
            <a:avLst/>
          </a:prstGeom>
          <a:ln>
            <a:solidFill>
              <a:srgbClr val="008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Gerade Verbindung mit Pfeil 33"/>
          <p:cNvCxnSpPr>
            <a:stCxn id="19" idx="3"/>
            <a:endCxn id="3" idx="1"/>
          </p:cNvCxnSpPr>
          <p:nvPr/>
        </p:nvCxnSpPr>
        <p:spPr>
          <a:xfrm>
            <a:off x="5207854" y="3339596"/>
            <a:ext cx="866754" cy="721251"/>
          </a:xfrm>
          <a:prstGeom prst="straightConnector1">
            <a:avLst/>
          </a:prstGeom>
          <a:ln>
            <a:solidFill>
              <a:srgbClr val="008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Gerade Verbindung mit Pfeil 35"/>
          <p:cNvCxnSpPr>
            <a:stCxn id="4" idx="0"/>
            <a:endCxn id="10" idx="2"/>
          </p:cNvCxnSpPr>
          <p:nvPr/>
        </p:nvCxnSpPr>
        <p:spPr>
          <a:xfrm flipV="1">
            <a:off x="6141676" y="2859351"/>
            <a:ext cx="393" cy="170512"/>
          </a:xfrm>
          <a:prstGeom prst="straightConnector1">
            <a:avLst/>
          </a:prstGeom>
          <a:ln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Gerade Verbindung 36"/>
          <p:cNvCxnSpPr/>
          <p:nvPr/>
        </p:nvCxnSpPr>
        <p:spPr>
          <a:xfrm>
            <a:off x="5596866" y="1732547"/>
            <a:ext cx="1" cy="2983832"/>
          </a:xfrm>
          <a:prstGeom prst="line">
            <a:avLst/>
          </a:prstGeom>
          <a:ln w="127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 Box 32"/>
          <p:cNvSpPr txBox="1">
            <a:spLocks noChangeArrowheads="1"/>
          </p:cNvSpPr>
          <p:nvPr/>
        </p:nvSpPr>
        <p:spPr bwMode="auto">
          <a:xfrm>
            <a:off x="5714103" y="1813591"/>
            <a:ext cx="952505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000" b="1">
                <a:solidFill>
                  <a:srgbClr val="FF0000"/>
                </a:solidFill>
              </a:rPr>
              <a:t>Terminology</a:t>
            </a:r>
          </a:p>
        </p:txBody>
      </p:sp>
      <p:sp>
        <p:nvSpPr>
          <p:cNvPr id="39" name="Text Box 32"/>
          <p:cNvSpPr txBox="1">
            <a:spLocks noChangeArrowheads="1"/>
          </p:cNvSpPr>
          <p:nvPr/>
        </p:nvSpPr>
        <p:spPr bwMode="auto">
          <a:xfrm>
            <a:off x="4257458" y="1814813"/>
            <a:ext cx="118494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000" b="1">
                <a:solidFill>
                  <a:srgbClr val="FF0000"/>
                </a:solidFill>
              </a:rPr>
              <a:t>Descriptive Data</a:t>
            </a:r>
          </a:p>
        </p:txBody>
      </p:sp>
      <p:pic>
        <p:nvPicPr>
          <p:cNvPr id="43" name="Picture 1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20128" y="3105117"/>
            <a:ext cx="114300" cy="107156"/>
          </a:xfrm>
          <a:prstGeom prst="rect">
            <a:avLst/>
          </a:prstGeom>
          <a:noFill/>
        </p:spPr>
      </p:pic>
      <p:sp>
        <p:nvSpPr>
          <p:cNvPr id="44" name="Text Box 27"/>
          <p:cNvSpPr txBox="1">
            <a:spLocks noChangeArrowheads="1"/>
          </p:cNvSpPr>
          <p:nvPr/>
        </p:nvSpPr>
        <p:spPr bwMode="auto">
          <a:xfrm>
            <a:off x="882040" y="3030108"/>
            <a:ext cx="1220206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000"/>
              <a:t>Description Scope</a:t>
            </a:r>
          </a:p>
        </p:txBody>
      </p:sp>
      <p:cxnSp>
        <p:nvCxnSpPr>
          <p:cNvPr id="45" name="AutoShape 58"/>
          <p:cNvCxnSpPr>
            <a:cxnSpLocks noChangeShapeType="1"/>
            <a:stCxn id="6" idx="1"/>
            <a:endCxn id="44" idx="0"/>
          </p:cNvCxnSpPr>
          <p:nvPr/>
        </p:nvCxnSpPr>
        <p:spPr bwMode="auto">
          <a:xfrm rot="10800000" flipV="1">
            <a:off x="1492143" y="2276338"/>
            <a:ext cx="823698" cy="753769"/>
          </a:xfrm>
          <a:prstGeom prst="bentConnector2">
            <a:avLst/>
          </a:prstGeom>
          <a:noFill/>
          <a:ln w="9525">
            <a:solidFill>
              <a:schemeClr val="tx1"/>
            </a:solidFill>
            <a:miter lim="800000"/>
            <a:headEnd type="none" w="med" len="med"/>
            <a:tailEnd/>
          </a:ln>
          <a:effectLst/>
        </p:spPr>
      </p:cxnSp>
      <p:pic>
        <p:nvPicPr>
          <p:cNvPr id="47" name="Picture 1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00376" y="3818736"/>
            <a:ext cx="332740" cy="332740"/>
          </a:xfrm>
          <a:prstGeom prst="rect">
            <a:avLst/>
          </a:prstGeom>
          <a:noFill/>
        </p:spPr>
      </p:pic>
      <p:cxnSp>
        <p:nvCxnSpPr>
          <p:cNvPr id="51" name="Gerade Verbindung mit Pfeil 50"/>
          <p:cNvCxnSpPr>
            <a:stCxn id="44" idx="2"/>
            <a:endCxn id="47" idx="0"/>
          </p:cNvCxnSpPr>
          <p:nvPr/>
        </p:nvCxnSpPr>
        <p:spPr>
          <a:xfrm flipH="1">
            <a:off x="1266746" y="3276329"/>
            <a:ext cx="225397" cy="542407"/>
          </a:xfrm>
          <a:prstGeom prst="straightConnector1">
            <a:avLst/>
          </a:prstGeom>
          <a:ln>
            <a:solidFill>
              <a:srgbClr val="FC4B04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 Box 32"/>
          <p:cNvSpPr txBox="1">
            <a:spLocks noChangeArrowheads="1"/>
          </p:cNvSpPr>
          <p:nvPr/>
        </p:nvSpPr>
        <p:spPr bwMode="auto">
          <a:xfrm>
            <a:off x="713794" y="4265140"/>
            <a:ext cx="1393330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de-DE" sz="1000">
                <a:solidFill>
                  <a:srgbClr val="FC4B04"/>
                </a:solidFill>
              </a:rPr>
              <a:t>Links to other</a:t>
            </a:r>
          </a:p>
          <a:p>
            <a:pPr algn="ctr"/>
            <a:r>
              <a:rPr lang="de-DE" sz="1000">
                <a:solidFill>
                  <a:srgbClr val="FC4B04"/>
                </a:solidFill>
              </a:rPr>
              <a:t>Diversity Workbench </a:t>
            </a:r>
          </a:p>
          <a:p>
            <a:pPr algn="ctr"/>
            <a:r>
              <a:rPr lang="de-DE" sz="1000">
                <a:solidFill>
                  <a:srgbClr val="FC4B04"/>
                </a:solidFill>
              </a:rPr>
              <a:t>modules</a:t>
            </a:r>
          </a:p>
        </p:txBody>
      </p:sp>
      <p:pic>
        <p:nvPicPr>
          <p:cNvPr id="55" name="Picture 3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368668" y="2987714"/>
            <a:ext cx="123825" cy="123825"/>
          </a:xfrm>
          <a:prstGeom prst="rect">
            <a:avLst/>
          </a:prstGeom>
          <a:noFill/>
        </p:spPr>
      </p:pic>
      <p:pic>
        <p:nvPicPr>
          <p:cNvPr id="56" name="Picture 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379135" y="3272921"/>
            <a:ext cx="133350" cy="133350"/>
          </a:xfrm>
          <a:prstGeom prst="rect">
            <a:avLst/>
          </a:prstGeom>
          <a:noFill/>
        </p:spPr>
      </p:pic>
      <p:pic>
        <p:nvPicPr>
          <p:cNvPr id="58" name="Picture 14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368005" y="4162349"/>
            <a:ext cx="133350" cy="133350"/>
          </a:xfrm>
          <a:prstGeom prst="rect">
            <a:avLst/>
          </a:prstGeom>
          <a:noFill/>
        </p:spPr>
      </p:pic>
      <p:pic>
        <p:nvPicPr>
          <p:cNvPr id="71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79460" y="3646020"/>
            <a:ext cx="142875" cy="142875"/>
          </a:xfrm>
          <a:prstGeom prst="rect">
            <a:avLst/>
          </a:prstGeom>
          <a:noFill/>
        </p:spPr>
      </p:pic>
      <p:pic>
        <p:nvPicPr>
          <p:cNvPr id="72" name="Picture 3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89771" y="3369691"/>
            <a:ext cx="123825" cy="123825"/>
          </a:xfrm>
          <a:prstGeom prst="rect">
            <a:avLst/>
          </a:prstGeom>
          <a:noFill/>
        </p:spPr>
      </p:pic>
      <p:sp>
        <p:nvSpPr>
          <p:cNvPr id="73" name="Text Box 32"/>
          <p:cNvSpPr txBox="1">
            <a:spLocks noChangeArrowheads="1"/>
          </p:cNvSpPr>
          <p:nvPr/>
        </p:nvSpPr>
        <p:spPr bwMode="auto">
          <a:xfrm>
            <a:off x="6155660" y="3308493"/>
            <a:ext cx="830677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000" i="1"/>
              <a:t>“Leaf color“</a:t>
            </a:r>
          </a:p>
        </p:txBody>
      </p:sp>
      <p:sp>
        <p:nvSpPr>
          <p:cNvPr id="74" name="Text Box 50"/>
          <p:cNvSpPr txBox="1">
            <a:spLocks noChangeArrowheads="1"/>
          </p:cNvSpPr>
          <p:nvPr/>
        </p:nvSpPr>
        <p:spPr bwMode="auto">
          <a:xfrm>
            <a:off x="6155660" y="3612843"/>
            <a:ext cx="596638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000" i="1"/>
              <a:t>“green“</a:t>
            </a:r>
          </a:p>
        </p:txBody>
      </p:sp>
      <p:cxnSp>
        <p:nvCxnSpPr>
          <p:cNvPr id="75" name="Gerade Verbindung mit Pfeil 74"/>
          <p:cNvCxnSpPr>
            <a:stCxn id="71" idx="0"/>
            <a:endCxn id="72" idx="2"/>
          </p:cNvCxnSpPr>
          <p:nvPr/>
        </p:nvCxnSpPr>
        <p:spPr>
          <a:xfrm flipV="1">
            <a:off x="6150898" y="3493516"/>
            <a:ext cx="786" cy="152504"/>
          </a:xfrm>
          <a:prstGeom prst="straightConnector1">
            <a:avLst/>
          </a:prstGeom>
          <a:ln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Gerade Verbindung mit Pfeil 100"/>
          <p:cNvCxnSpPr>
            <a:stCxn id="17" idx="3"/>
            <a:endCxn id="71" idx="1"/>
          </p:cNvCxnSpPr>
          <p:nvPr/>
        </p:nvCxnSpPr>
        <p:spPr>
          <a:xfrm>
            <a:off x="5207854" y="3049628"/>
            <a:ext cx="871606" cy="667830"/>
          </a:xfrm>
          <a:prstGeom prst="straightConnector1">
            <a:avLst/>
          </a:prstGeom>
          <a:ln>
            <a:solidFill>
              <a:srgbClr val="008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" name="Text Box 32"/>
          <p:cNvSpPr txBox="1">
            <a:spLocks noChangeArrowheads="1"/>
          </p:cNvSpPr>
          <p:nvPr/>
        </p:nvSpPr>
        <p:spPr bwMode="auto">
          <a:xfrm>
            <a:off x="4402706" y="4352135"/>
            <a:ext cx="1133644" cy="246221"/>
          </a:xfrm>
          <a:prstGeom prst="rect">
            <a:avLst/>
          </a:prstGeom>
          <a:noFill/>
          <a:ln w="9525">
            <a:solidFill>
              <a:srgbClr val="008000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000" i="1">
                <a:solidFill>
                  <a:srgbClr val="008000"/>
                </a:solidFill>
              </a:rPr>
              <a:t>Data unavailable</a:t>
            </a:r>
          </a:p>
        </p:txBody>
      </p:sp>
      <p:sp>
        <p:nvSpPr>
          <p:cNvPr id="105" name="Text Box 32"/>
          <p:cNvSpPr txBox="1">
            <a:spLocks noChangeArrowheads="1"/>
          </p:cNvSpPr>
          <p:nvPr/>
        </p:nvSpPr>
        <p:spPr bwMode="auto">
          <a:xfrm>
            <a:off x="4727683" y="3574230"/>
            <a:ext cx="713657" cy="400110"/>
          </a:xfrm>
          <a:prstGeom prst="rect">
            <a:avLst/>
          </a:prstGeom>
          <a:noFill/>
          <a:ln w="9525">
            <a:solidFill>
              <a:srgbClr val="008000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000" i="1">
                <a:solidFill>
                  <a:srgbClr val="008000"/>
                </a:solidFill>
              </a:rPr>
              <a:t>Min = 5</a:t>
            </a:r>
          </a:p>
          <a:p>
            <a:r>
              <a:rPr lang="de-DE" sz="1000" i="1">
                <a:solidFill>
                  <a:srgbClr val="008000"/>
                </a:solidFill>
              </a:rPr>
              <a:t>Max = 10</a:t>
            </a:r>
          </a:p>
        </p:txBody>
      </p:sp>
      <p:sp>
        <p:nvSpPr>
          <p:cNvPr id="107" name="Text Box 32"/>
          <p:cNvSpPr txBox="1">
            <a:spLocks noChangeArrowheads="1"/>
          </p:cNvSpPr>
          <p:nvPr/>
        </p:nvSpPr>
        <p:spPr bwMode="auto">
          <a:xfrm>
            <a:off x="1647842" y="3434028"/>
            <a:ext cx="904415" cy="246221"/>
          </a:xfrm>
          <a:prstGeom prst="rect">
            <a:avLst/>
          </a:prstGeom>
          <a:noFill/>
          <a:ln w="9525">
            <a:solidFill>
              <a:srgbClr val="FA6F06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de-DE" sz="1000" i="1">
                <a:solidFill>
                  <a:srgbClr val="FC4B04"/>
                </a:solidFill>
              </a:rPr>
              <a:t>Ulmus minor</a:t>
            </a:r>
          </a:p>
        </p:txBody>
      </p:sp>
      <p:cxnSp>
        <p:nvCxnSpPr>
          <p:cNvPr id="112" name="AutoShape 57"/>
          <p:cNvCxnSpPr>
            <a:cxnSpLocks noChangeShapeType="1"/>
            <a:stCxn id="73" idx="3"/>
            <a:endCxn id="18" idx="2"/>
          </p:cNvCxnSpPr>
          <p:nvPr/>
        </p:nvCxnSpPr>
        <p:spPr bwMode="auto">
          <a:xfrm flipV="1">
            <a:off x="6986337" y="2542384"/>
            <a:ext cx="1181065" cy="889220"/>
          </a:xfrm>
          <a:prstGeom prst="bentConnector2">
            <a:avLst/>
          </a:prstGeom>
          <a:noFill/>
          <a:ln w="9525">
            <a:solidFill>
              <a:schemeClr val="tx1"/>
            </a:solidFill>
            <a:miter lim="800000"/>
            <a:headEnd type="none" w="med" len="med"/>
            <a:tailEnd/>
          </a:ln>
          <a:effectLst/>
        </p:spPr>
      </p:cxnSp>
    </p:spTree>
    <p:extLst>
      <p:ext uri="{BB962C8B-B14F-4D97-AF65-F5344CB8AC3E}">
        <p14:creationId xmlns:p14="http://schemas.microsoft.com/office/powerpoint/2010/main" val="3318997126"/>
      </p:ext>
    </p:extLst>
  </p:cSld>
  <p:clrMapOvr>
    <a:masterClrMapping/>
  </p:clrMapOvr>
  <p:transition>
    <p:fade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47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20" y="640"/>
            <a:ext cx="9677399" cy="713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Abgerundetes Rechteck 1"/>
          <p:cNvSpPr/>
          <p:nvPr/>
        </p:nvSpPr>
        <p:spPr>
          <a:xfrm>
            <a:off x="2242837" y="6914146"/>
            <a:ext cx="1120943" cy="184485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Legende mit Linie 1 2"/>
          <p:cNvSpPr/>
          <p:nvPr/>
        </p:nvSpPr>
        <p:spPr>
          <a:xfrm>
            <a:off x="1639656" y="200523"/>
            <a:ext cx="284747" cy="280737"/>
          </a:xfrm>
          <a:prstGeom prst="borderCallout1">
            <a:avLst>
              <a:gd name="adj1" fmla="val 67322"/>
              <a:gd name="adj2" fmla="val -2699"/>
              <a:gd name="adj3" fmla="val 145313"/>
              <a:gd name="adj4" fmla="val -74868"/>
            </a:avLst>
          </a:prstGeom>
          <a:solidFill>
            <a:schemeClr val="accent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b="1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5" name="Abgerundetes Rechteck 4"/>
          <p:cNvSpPr/>
          <p:nvPr/>
        </p:nvSpPr>
        <p:spPr>
          <a:xfrm>
            <a:off x="265818" y="505966"/>
            <a:ext cx="1151502" cy="240632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Legende mit Linie 1 5"/>
          <p:cNvSpPr/>
          <p:nvPr/>
        </p:nvSpPr>
        <p:spPr>
          <a:xfrm>
            <a:off x="3648527" y="6574054"/>
            <a:ext cx="284747" cy="280737"/>
          </a:xfrm>
          <a:prstGeom prst="borderCallout1">
            <a:avLst>
              <a:gd name="adj1" fmla="val 70178"/>
              <a:gd name="adj2" fmla="val -2699"/>
              <a:gd name="adj3" fmla="val 150628"/>
              <a:gd name="adj4" fmla="val -100218"/>
            </a:avLst>
          </a:prstGeom>
          <a:solidFill>
            <a:schemeClr val="accent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b="1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7" name="Legende mit Linie 1 6"/>
          <p:cNvSpPr/>
          <p:nvPr/>
        </p:nvSpPr>
        <p:spPr>
          <a:xfrm>
            <a:off x="8630175" y="1211447"/>
            <a:ext cx="284747" cy="280737"/>
          </a:xfrm>
          <a:prstGeom prst="borderCallout1">
            <a:avLst>
              <a:gd name="adj1" fmla="val 15893"/>
              <a:gd name="adj2" fmla="val 98709"/>
              <a:gd name="adj3" fmla="val 2385"/>
              <a:gd name="adj4" fmla="val 275694"/>
            </a:avLst>
          </a:prstGeom>
          <a:solidFill>
            <a:schemeClr val="accent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8" name="Abgerundetes Rechteck 7"/>
          <p:cNvSpPr/>
          <p:nvPr/>
        </p:nvSpPr>
        <p:spPr>
          <a:xfrm>
            <a:off x="9422321" y="886326"/>
            <a:ext cx="244643" cy="650243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Abgerundetes Rechteck 12"/>
          <p:cNvSpPr/>
          <p:nvPr/>
        </p:nvSpPr>
        <p:spPr>
          <a:xfrm>
            <a:off x="2181724" y="505966"/>
            <a:ext cx="922422" cy="240632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Legende mit Linie 1 11"/>
          <p:cNvSpPr/>
          <p:nvPr/>
        </p:nvSpPr>
        <p:spPr>
          <a:xfrm>
            <a:off x="3363780" y="225229"/>
            <a:ext cx="284747" cy="280737"/>
          </a:xfrm>
          <a:prstGeom prst="borderCallout1">
            <a:avLst>
              <a:gd name="adj1" fmla="val 70178"/>
              <a:gd name="adj2" fmla="val -2699"/>
              <a:gd name="adj3" fmla="val 138000"/>
              <a:gd name="adj4" fmla="val -88951"/>
            </a:avLst>
          </a:prstGeom>
          <a:solidFill>
            <a:schemeClr val="accent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b="1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11" name="Abgerundetes Rechteck 7">
            <a:extLst>
              <a:ext uri="{FF2B5EF4-FFF2-40B4-BE49-F238E27FC236}">
                <a16:creationId xmlns:a16="http://schemas.microsoft.com/office/drawing/2014/main" id="{E1D8E51A-0FAF-4776-89D8-D1A300FEB8FE}"/>
              </a:ext>
            </a:extLst>
          </p:cNvPr>
          <p:cNvSpPr/>
          <p:nvPr/>
        </p:nvSpPr>
        <p:spPr>
          <a:xfrm>
            <a:off x="9418955" y="1536569"/>
            <a:ext cx="244643" cy="245098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Legende mit Linie 1 6">
            <a:extLst>
              <a:ext uri="{FF2B5EF4-FFF2-40B4-BE49-F238E27FC236}">
                <a16:creationId xmlns:a16="http://schemas.microsoft.com/office/drawing/2014/main" id="{F4B99D40-B2E1-433E-8AAC-5F8B622EA12A}"/>
              </a:ext>
            </a:extLst>
          </p:cNvPr>
          <p:cNvSpPr/>
          <p:nvPr/>
        </p:nvSpPr>
        <p:spPr>
          <a:xfrm>
            <a:off x="8630174" y="1641298"/>
            <a:ext cx="284747" cy="280737"/>
          </a:xfrm>
          <a:prstGeom prst="borderCallout1">
            <a:avLst>
              <a:gd name="adj1" fmla="val 15893"/>
              <a:gd name="adj2" fmla="val 98709"/>
              <a:gd name="adj3" fmla="val 2385"/>
              <a:gd name="adj4" fmla="val 275694"/>
            </a:avLst>
          </a:prstGeom>
          <a:solidFill>
            <a:schemeClr val="accent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b="1" dirty="0">
                <a:solidFill>
                  <a:srgbClr val="FF0000"/>
                </a:solidFill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471442190"/>
      </p:ext>
    </p:extLst>
  </p:cSld>
  <p:clrMapOvr>
    <a:masterClrMapping/>
  </p:clrMapOvr>
  <p:transition>
    <p:fade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65745" y="3617538"/>
            <a:ext cx="133350" cy="133350"/>
          </a:xfrm>
          <a:prstGeom prst="rect">
            <a:avLst/>
          </a:prstGeom>
          <a:noFill/>
        </p:spPr>
      </p:pic>
      <p:pic>
        <p:nvPicPr>
          <p:cNvPr id="3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56220" y="3213077"/>
            <a:ext cx="142875" cy="142875"/>
          </a:xfrm>
          <a:prstGeom prst="rect">
            <a:avLst/>
          </a:prstGeom>
          <a:noFill/>
        </p:spPr>
      </p:pic>
      <p:pic>
        <p:nvPicPr>
          <p:cNvPr id="4" name="Picture 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56220" y="4035731"/>
            <a:ext cx="133350" cy="133350"/>
          </a:xfrm>
          <a:prstGeom prst="rect">
            <a:avLst/>
          </a:prstGeom>
          <a:noFill/>
        </p:spPr>
      </p:pic>
      <p:pic>
        <p:nvPicPr>
          <p:cNvPr id="5" name="Picture 1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59622" y="1898729"/>
            <a:ext cx="114300" cy="114300"/>
          </a:xfrm>
          <a:prstGeom prst="rect">
            <a:avLst/>
          </a:prstGeom>
          <a:noFill/>
        </p:spPr>
      </p:pic>
      <p:pic>
        <p:nvPicPr>
          <p:cNvPr id="6" name="Picture 1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700852" y="2198710"/>
            <a:ext cx="133350" cy="133350"/>
          </a:xfrm>
          <a:prstGeom prst="rect">
            <a:avLst/>
          </a:prstGeom>
          <a:noFill/>
        </p:spPr>
      </p:pic>
      <p:sp>
        <p:nvSpPr>
          <p:cNvPr id="7" name="Text Box 27"/>
          <p:cNvSpPr txBox="1">
            <a:spLocks noChangeArrowheads="1"/>
          </p:cNvSpPr>
          <p:nvPr/>
        </p:nvSpPr>
        <p:spPr bwMode="auto">
          <a:xfrm>
            <a:off x="2421534" y="1827292"/>
            <a:ext cx="824265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000"/>
              <a:t>Description</a:t>
            </a:r>
          </a:p>
        </p:txBody>
      </p:sp>
      <p:pic>
        <p:nvPicPr>
          <p:cNvPr id="9" name="Picture 3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66531" y="2871099"/>
            <a:ext cx="123825" cy="123825"/>
          </a:xfrm>
          <a:prstGeom prst="rect">
            <a:avLst/>
          </a:prstGeom>
          <a:noFill/>
        </p:spPr>
      </p:pic>
      <p:sp>
        <p:nvSpPr>
          <p:cNvPr id="11" name="Text Box 32"/>
          <p:cNvSpPr txBox="1">
            <a:spLocks noChangeArrowheads="1"/>
          </p:cNvSpPr>
          <p:nvPr/>
        </p:nvSpPr>
        <p:spPr bwMode="auto">
          <a:xfrm>
            <a:off x="6132420" y="2809901"/>
            <a:ext cx="1484702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000"/>
              <a:t>Categorical Descriptor</a:t>
            </a:r>
          </a:p>
        </p:txBody>
      </p:sp>
      <p:sp>
        <p:nvSpPr>
          <p:cNvPr id="12" name="Text Box 38"/>
          <p:cNvSpPr txBox="1">
            <a:spLocks noChangeArrowheads="1"/>
          </p:cNvSpPr>
          <p:nvPr/>
        </p:nvSpPr>
        <p:spPr bwMode="auto">
          <a:xfrm>
            <a:off x="3471348" y="3900395"/>
            <a:ext cx="1305165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000"/>
              <a:t>Text Sampling Data</a:t>
            </a:r>
          </a:p>
        </p:txBody>
      </p:sp>
      <p:cxnSp>
        <p:nvCxnSpPr>
          <p:cNvPr id="13" name="AutoShape 40"/>
          <p:cNvCxnSpPr>
            <a:cxnSpLocks noChangeShapeType="1"/>
            <a:stCxn id="24" idx="1"/>
            <a:endCxn id="7" idx="0"/>
          </p:cNvCxnSpPr>
          <p:nvPr/>
        </p:nvCxnSpPr>
        <p:spPr bwMode="auto">
          <a:xfrm rot="10800000" flipV="1">
            <a:off x="2833667" y="1292582"/>
            <a:ext cx="2437168" cy="534710"/>
          </a:xfrm>
          <a:prstGeom prst="bentConnector2">
            <a:avLst/>
          </a:prstGeom>
          <a:noFill/>
          <a:ln w="9525">
            <a:solidFill>
              <a:schemeClr val="tx1"/>
            </a:solidFill>
            <a:miter lim="800000"/>
            <a:headEnd type="none" w="med" len="med"/>
            <a:tailEnd/>
          </a:ln>
          <a:effectLst/>
        </p:spPr>
      </p:cxnSp>
      <p:sp>
        <p:nvSpPr>
          <p:cNvPr id="14" name="Text Box 43"/>
          <p:cNvSpPr txBox="1">
            <a:spLocks noChangeArrowheads="1"/>
          </p:cNvSpPr>
          <p:nvPr/>
        </p:nvSpPr>
        <p:spPr bwMode="auto">
          <a:xfrm>
            <a:off x="6127657" y="3561103"/>
            <a:ext cx="1483098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000"/>
              <a:t>Quantitative Descriptor</a:t>
            </a:r>
          </a:p>
        </p:txBody>
      </p:sp>
      <p:sp>
        <p:nvSpPr>
          <p:cNvPr id="15" name="Text Box 45"/>
          <p:cNvSpPr txBox="1">
            <a:spLocks noChangeArrowheads="1"/>
          </p:cNvSpPr>
          <p:nvPr/>
        </p:nvSpPr>
        <p:spPr bwMode="auto">
          <a:xfrm>
            <a:off x="6132420" y="3982803"/>
            <a:ext cx="1051891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000"/>
              <a:t>Text Descriptor</a:t>
            </a:r>
          </a:p>
        </p:txBody>
      </p:sp>
      <p:sp>
        <p:nvSpPr>
          <p:cNvPr id="16" name="Text Box 46"/>
          <p:cNvSpPr txBox="1">
            <a:spLocks noChangeArrowheads="1"/>
          </p:cNvSpPr>
          <p:nvPr/>
        </p:nvSpPr>
        <p:spPr bwMode="auto">
          <a:xfrm>
            <a:off x="3455453" y="3316733"/>
            <a:ext cx="1752402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de-DE" sz="1000"/>
              <a:t>Categorical Sampling Data</a:t>
            </a:r>
          </a:p>
        </p:txBody>
      </p:sp>
      <p:sp>
        <p:nvSpPr>
          <p:cNvPr id="17" name="Text Box 47"/>
          <p:cNvSpPr txBox="1">
            <a:spLocks noChangeArrowheads="1"/>
          </p:cNvSpPr>
          <p:nvPr/>
        </p:nvSpPr>
        <p:spPr bwMode="auto">
          <a:xfrm>
            <a:off x="7762765" y="2142274"/>
            <a:ext cx="1066318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000"/>
              <a:t>Descriptor Tree</a:t>
            </a:r>
          </a:p>
        </p:txBody>
      </p:sp>
      <p:sp>
        <p:nvSpPr>
          <p:cNvPr id="18" name="Text Box 48"/>
          <p:cNvSpPr txBox="1">
            <a:spLocks noChangeArrowheads="1"/>
          </p:cNvSpPr>
          <p:nvPr/>
        </p:nvSpPr>
        <p:spPr bwMode="auto">
          <a:xfrm>
            <a:off x="3471347" y="3607465"/>
            <a:ext cx="1752402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de-DE" sz="1000"/>
              <a:t>Quantitative Sampling Data</a:t>
            </a:r>
          </a:p>
        </p:txBody>
      </p:sp>
      <p:sp>
        <p:nvSpPr>
          <p:cNvPr id="19" name="Text Box 50"/>
          <p:cNvSpPr txBox="1">
            <a:spLocks noChangeArrowheads="1"/>
          </p:cNvSpPr>
          <p:nvPr/>
        </p:nvSpPr>
        <p:spPr bwMode="auto">
          <a:xfrm>
            <a:off x="6132420" y="3179900"/>
            <a:ext cx="1162498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000"/>
              <a:t>Categorical State</a:t>
            </a:r>
          </a:p>
        </p:txBody>
      </p:sp>
      <p:cxnSp>
        <p:nvCxnSpPr>
          <p:cNvPr id="20" name="AutoShape 56"/>
          <p:cNvCxnSpPr>
            <a:cxnSpLocks noChangeShapeType="1"/>
            <a:stCxn id="26" idx="3"/>
            <a:endCxn id="17" idx="0"/>
          </p:cNvCxnSpPr>
          <p:nvPr/>
        </p:nvCxnSpPr>
        <p:spPr bwMode="auto">
          <a:xfrm>
            <a:off x="5887453" y="1310918"/>
            <a:ext cx="2408471" cy="831356"/>
          </a:xfrm>
          <a:prstGeom prst="bentConnector2">
            <a:avLst/>
          </a:prstGeom>
          <a:noFill/>
          <a:ln w="9525">
            <a:solidFill>
              <a:schemeClr val="tx1"/>
            </a:solidFill>
            <a:miter lim="800000"/>
            <a:headEnd type="none" w="med" len="med"/>
            <a:tailEnd/>
          </a:ln>
          <a:effectLst/>
        </p:spPr>
      </p:cxnSp>
      <p:cxnSp>
        <p:nvCxnSpPr>
          <p:cNvPr id="21" name="AutoShape 57"/>
          <p:cNvCxnSpPr>
            <a:cxnSpLocks noChangeShapeType="1"/>
            <a:stCxn id="15" idx="3"/>
            <a:endCxn id="17" idx="2"/>
          </p:cNvCxnSpPr>
          <p:nvPr/>
        </p:nvCxnSpPr>
        <p:spPr bwMode="auto">
          <a:xfrm flipV="1">
            <a:off x="7184311" y="2388495"/>
            <a:ext cx="1111613" cy="1717419"/>
          </a:xfrm>
          <a:prstGeom prst="bentConnector2">
            <a:avLst/>
          </a:prstGeom>
          <a:noFill/>
          <a:ln w="9525">
            <a:solidFill>
              <a:schemeClr val="tx1"/>
            </a:solidFill>
            <a:miter lim="800000"/>
            <a:headEnd type="none" w="med" len="med"/>
            <a:tailEnd/>
          </a:ln>
          <a:effectLst/>
        </p:spPr>
      </p:cxnSp>
      <p:cxnSp>
        <p:nvCxnSpPr>
          <p:cNvPr id="22" name="AutoShape 58"/>
          <p:cNvCxnSpPr>
            <a:cxnSpLocks noChangeShapeType="1"/>
            <a:stCxn id="88" idx="2"/>
            <a:endCxn id="54" idx="1"/>
          </p:cNvCxnSpPr>
          <p:nvPr/>
        </p:nvCxnSpPr>
        <p:spPr bwMode="auto">
          <a:xfrm rot="16200000" flipH="1">
            <a:off x="2950680" y="3006623"/>
            <a:ext cx="311597" cy="554842"/>
          </a:xfrm>
          <a:prstGeom prst="bentConnector2">
            <a:avLst/>
          </a:prstGeom>
          <a:noFill/>
          <a:ln w="9525">
            <a:solidFill>
              <a:schemeClr val="tx1"/>
            </a:solidFill>
            <a:miter lim="800000"/>
            <a:headEnd type="none" w="med" len="med"/>
            <a:tailEnd/>
          </a:ln>
          <a:effectLst/>
        </p:spPr>
      </p:cxnSp>
      <p:cxnSp>
        <p:nvCxnSpPr>
          <p:cNvPr id="23" name="AutoShape 59"/>
          <p:cNvCxnSpPr>
            <a:cxnSpLocks noChangeShapeType="1"/>
            <a:stCxn id="88" idx="2"/>
            <a:endCxn id="55" idx="1"/>
          </p:cNvCxnSpPr>
          <p:nvPr/>
        </p:nvCxnSpPr>
        <p:spPr bwMode="auto">
          <a:xfrm rot="16200000" flipH="1">
            <a:off x="2810878" y="3146424"/>
            <a:ext cx="602330" cy="565973"/>
          </a:xfrm>
          <a:prstGeom prst="bentConnector2">
            <a:avLst/>
          </a:prstGeom>
          <a:noFill/>
          <a:ln w="9525">
            <a:solidFill>
              <a:schemeClr val="tx1"/>
            </a:solidFill>
            <a:miter lim="800000"/>
            <a:headEnd type="none" w="med" len="med"/>
            <a:tailEnd/>
          </a:ln>
          <a:effectLst/>
        </p:spPr>
      </p:cxnSp>
      <p:pic>
        <p:nvPicPr>
          <p:cNvPr id="24" name="Picture 63" descr="IcoProject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270835" y="1216382"/>
            <a:ext cx="95250" cy="152400"/>
          </a:xfrm>
          <a:prstGeom prst="rect">
            <a:avLst/>
          </a:prstGeom>
          <a:noFill/>
        </p:spPr>
      </p:pic>
      <p:cxnSp>
        <p:nvCxnSpPr>
          <p:cNvPr id="25" name="AutoShape 64"/>
          <p:cNvCxnSpPr>
            <a:cxnSpLocks noChangeShapeType="1"/>
            <a:stCxn id="88" idx="2"/>
            <a:endCxn id="56" idx="1"/>
          </p:cNvCxnSpPr>
          <p:nvPr/>
        </p:nvCxnSpPr>
        <p:spPr bwMode="auto">
          <a:xfrm rot="16200000" flipH="1">
            <a:off x="2664413" y="3292889"/>
            <a:ext cx="895260" cy="565973"/>
          </a:xfrm>
          <a:prstGeom prst="bentConnector2">
            <a:avLst/>
          </a:prstGeom>
          <a:noFill/>
          <a:ln w="9525">
            <a:solidFill>
              <a:schemeClr val="tx1"/>
            </a:solidFill>
            <a:miter lim="800000"/>
            <a:headEnd type="none" w="med" len="med"/>
            <a:tailEnd/>
          </a:ln>
          <a:effectLst/>
        </p:spPr>
      </p:cxnSp>
      <p:sp>
        <p:nvSpPr>
          <p:cNvPr id="26" name="Text Box 65"/>
          <p:cNvSpPr txBox="1">
            <a:spLocks noChangeArrowheads="1"/>
          </p:cNvSpPr>
          <p:nvPr/>
        </p:nvSpPr>
        <p:spPr bwMode="auto">
          <a:xfrm>
            <a:off x="5305760" y="1187807"/>
            <a:ext cx="581693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de-DE" sz="1000"/>
              <a:t>Project</a:t>
            </a:r>
          </a:p>
        </p:txBody>
      </p:sp>
      <p:cxnSp>
        <p:nvCxnSpPr>
          <p:cNvPr id="27" name="AutoShape 57"/>
          <p:cNvCxnSpPr>
            <a:cxnSpLocks noChangeShapeType="1"/>
            <a:stCxn id="11" idx="3"/>
            <a:endCxn id="17" idx="2"/>
          </p:cNvCxnSpPr>
          <p:nvPr/>
        </p:nvCxnSpPr>
        <p:spPr bwMode="auto">
          <a:xfrm flipV="1">
            <a:off x="7617122" y="2388495"/>
            <a:ext cx="678802" cy="544517"/>
          </a:xfrm>
          <a:prstGeom prst="bentConnector2">
            <a:avLst/>
          </a:prstGeom>
          <a:noFill/>
          <a:ln w="9525">
            <a:solidFill>
              <a:schemeClr val="tx1"/>
            </a:solidFill>
            <a:miter lim="800000"/>
            <a:headEnd type="none" w="med" len="med"/>
            <a:tailEnd/>
          </a:ln>
          <a:effectLst/>
        </p:spPr>
      </p:cxnSp>
      <p:cxnSp>
        <p:nvCxnSpPr>
          <p:cNvPr id="28" name="AutoShape 57"/>
          <p:cNvCxnSpPr>
            <a:cxnSpLocks noChangeShapeType="1"/>
            <a:stCxn id="14" idx="3"/>
            <a:endCxn id="17" idx="2"/>
          </p:cNvCxnSpPr>
          <p:nvPr/>
        </p:nvCxnSpPr>
        <p:spPr bwMode="auto">
          <a:xfrm flipV="1">
            <a:off x="7610755" y="2388495"/>
            <a:ext cx="685169" cy="1295719"/>
          </a:xfrm>
          <a:prstGeom prst="bentConnector2">
            <a:avLst/>
          </a:prstGeom>
          <a:noFill/>
          <a:ln w="9525">
            <a:solidFill>
              <a:schemeClr val="tx1"/>
            </a:solidFill>
            <a:miter lim="800000"/>
            <a:headEnd type="none" w="med" len="med"/>
            <a:tailEnd/>
          </a:ln>
          <a:effectLst/>
        </p:spPr>
      </p:cxnSp>
      <p:cxnSp>
        <p:nvCxnSpPr>
          <p:cNvPr id="32" name="Gerade Verbindung mit Pfeil 31"/>
          <p:cNvCxnSpPr>
            <a:stCxn id="16" idx="3"/>
            <a:endCxn id="3" idx="1"/>
          </p:cNvCxnSpPr>
          <p:nvPr/>
        </p:nvCxnSpPr>
        <p:spPr>
          <a:xfrm flipV="1">
            <a:off x="5207855" y="3284515"/>
            <a:ext cx="848365" cy="155329"/>
          </a:xfrm>
          <a:prstGeom prst="straightConnector1">
            <a:avLst/>
          </a:prstGeom>
          <a:ln>
            <a:solidFill>
              <a:srgbClr val="008000"/>
            </a:solidFill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Gerade Verbindung mit Pfeil 32"/>
          <p:cNvCxnSpPr>
            <a:stCxn id="18" idx="3"/>
            <a:endCxn id="2" idx="1"/>
          </p:cNvCxnSpPr>
          <p:nvPr/>
        </p:nvCxnSpPr>
        <p:spPr>
          <a:xfrm flipV="1">
            <a:off x="5223749" y="3684213"/>
            <a:ext cx="841996" cy="46363"/>
          </a:xfrm>
          <a:prstGeom prst="straightConnector1">
            <a:avLst/>
          </a:prstGeom>
          <a:ln>
            <a:solidFill>
              <a:srgbClr val="008000"/>
            </a:solidFill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Gerade Verbindung mit Pfeil 33"/>
          <p:cNvCxnSpPr>
            <a:stCxn id="12" idx="3"/>
            <a:endCxn id="4" idx="1"/>
          </p:cNvCxnSpPr>
          <p:nvPr/>
        </p:nvCxnSpPr>
        <p:spPr>
          <a:xfrm>
            <a:off x="4776513" y="4023506"/>
            <a:ext cx="1279707" cy="78900"/>
          </a:xfrm>
          <a:prstGeom prst="straightConnector1">
            <a:avLst/>
          </a:prstGeom>
          <a:ln>
            <a:solidFill>
              <a:srgbClr val="008000"/>
            </a:solidFill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Gerade Verbindung mit Pfeil 34"/>
          <p:cNvCxnSpPr>
            <a:stCxn id="3" idx="0"/>
            <a:endCxn id="9" idx="2"/>
          </p:cNvCxnSpPr>
          <p:nvPr/>
        </p:nvCxnSpPr>
        <p:spPr>
          <a:xfrm flipV="1">
            <a:off x="6127658" y="2994924"/>
            <a:ext cx="786" cy="218153"/>
          </a:xfrm>
          <a:prstGeom prst="straightConnector1">
            <a:avLst/>
          </a:prstGeom>
          <a:ln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Gerade Verbindung 35"/>
          <p:cNvCxnSpPr/>
          <p:nvPr/>
        </p:nvCxnSpPr>
        <p:spPr>
          <a:xfrm>
            <a:off x="5596867" y="1732547"/>
            <a:ext cx="0" cy="2983832"/>
          </a:xfrm>
          <a:prstGeom prst="line">
            <a:avLst/>
          </a:prstGeom>
          <a:ln w="127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 Box 32"/>
          <p:cNvSpPr txBox="1">
            <a:spLocks noChangeArrowheads="1"/>
          </p:cNvSpPr>
          <p:nvPr/>
        </p:nvSpPr>
        <p:spPr bwMode="auto">
          <a:xfrm>
            <a:off x="5714103" y="1813591"/>
            <a:ext cx="952505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000" b="1">
                <a:solidFill>
                  <a:srgbClr val="FF0000"/>
                </a:solidFill>
              </a:rPr>
              <a:t>Terminology</a:t>
            </a:r>
          </a:p>
        </p:txBody>
      </p:sp>
      <p:sp>
        <p:nvSpPr>
          <p:cNvPr id="38" name="Text Box 32"/>
          <p:cNvSpPr txBox="1">
            <a:spLocks noChangeArrowheads="1"/>
          </p:cNvSpPr>
          <p:nvPr/>
        </p:nvSpPr>
        <p:spPr bwMode="auto">
          <a:xfrm>
            <a:off x="4487535" y="1813590"/>
            <a:ext cx="950901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000" b="1">
                <a:solidFill>
                  <a:srgbClr val="FF0000"/>
                </a:solidFill>
              </a:rPr>
              <a:t>Sample Data</a:t>
            </a:r>
          </a:p>
        </p:txBody>
      </p:sp>
      <p:sp>
        <p:nvSpPr>
          <p:cNvPr id="39" name="Text Box 32"/>
          <p:cNvSpPr txBox="1">
            <a:spLocks noChangeArrowheads="1"/>
          </p:cNvSpPr>
          <p:nvPr/>
        </p:nvSpPr>
        <p:spPr bwMode="auto">
          <a:xfrm>
            <a:off x="5087772" y="4790981"/>
            <a:ext cx="1040670" cy="246221"/>
          </a:xfrm>
          <a:prstGeom prst="rect">
            <a:avLst/>
          </a:prstGeom>
          <a:solidFill>
            <a:srgbClr val="008000">
              <a:alpha val="30000"/>
            </a:srgbClr>
          </a:solidFill>
          <a:ln w="9525">
            <a:solidFill>
              <a:srgbClr val="008000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000">
                <a:solidFill>
                  <a:srgbClr val="008000"/>
                </a:solidFill>
              </a:rPr>
              <a:t>Values / States</a:t>
            </a:r>
          </a:p>
        </p:txBody>
      </p:sp>
      <p:sp>
        <p:nvSpPr>
          <p:cNvPr id="40" name="Text Box 32"/>
          <p:cNvSpPr txBox="1">
            <a:spLocks noChangeArrowheads="1"/>
          </p:cNvSpPr>
          <p:nvPr/>
        </p:nvSpPr>
        <p:spPr bwMode="auto">
          <a:xfrm>
            <a:off x="6882646" y="4799002"/>
            <a:ext cx="1625766" cy="246221"/>
          </a:xfrm>
          <a:prstGeom prst="rect">
            <a:avLst/>
          </a:prstGeom>
          <a:solidFill>
            <a:srgbClr val="D0AB0C">
              <a:alpha val="30000"/>
            </a:srgbClr>
          </a:solidFill>
          <a:ln w="9525">
            <a:solidFill>
              <a:srgbClr val="D0AB0C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000" b="1">
                <a:solidFill>
                  <a:srgbClr val="B2920A"/>
                </a:solidFill>
              </a:rPr>
              <a:t>Descriptors</a:t>
            </a:r>
            <a:r>
              <a:rPr lang="de-DE" sz="1000">
                <a:solidFill>
                  <a:srgbClr val="B2920A"/>
                </a:solidFill>
              </a:rPr>
              <a:t> / Characters</a:t>
            </a:r>
          </a:p>
        </p:txBody>
      </p:sp>
      <p:sp>
        <p:nvSpPr>
          <p:cNvPr id="41" name="Text Box 32"/>
          <p:cNvSpPr txBox="1">
            <a:spLocks noChangeArrowheads="1"/>
          </p:cNvSpPr>
          <p:nvPr/>
        </p:nvSpPr>
        <p:spPr bwMode="auto">
          <a:xfrm>
            <a:off x="2612218" y="4782958"/>
            <a:ext cx="1377300" cy="246221"/>
          </a:xfrm>
          <a:prstGeom prst="rect">
            <a:avLst/>
          </a:prstGeom>
          <a:solidFill>
            <a:srgbClr val="0070C0">
              <a:alpha val="30000"/>
            </a:srgbClr>
          </a:solidFill>
          <a:ln w="9525">
            <a:solidFill>
              <a:srgbClr val="0070C0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000" b="1">
                <a:solidFill>
                  <a:srgbClr val="0070C0"/>
                </a:solidFill>
              </a:rPr>
              <a:t>Descriptions</a:t>
            </a:r>
            <a:r>
              <a:rPr lang="de-DE" sz="1000">
                <a:solidFill>
                  <a:srgbClr val="0070C0"/>
                </a:solidFill>
              </a:rPr>
              <a:t> / Items</a:t>
            </a:r>
          </a:p>
        </p:txBody>
      </p:sp>
      <p:sp>
        <p:nvSpPr>
          <p:cNvPr id="43" name="Text Box 27"/>
          <p:cNvSpPr txBox="1">
            <a:spLocks noChangeArrowheads="1"/>
          </p:cNvSpPr>
          <p:nvPr/>
        </p:nvSpPr>
        <p:spPr bwMode="auto">
          <a:xfrm>
            <a:off x="696252" y="3404416"/>
            <a:ext cx="869079" cy="40011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de-DE" sz="1000"/>
              <a:t>Geographic</a:t>
            </a:r>
          </a:p>
          <a:p>
            <a:pPr algn="ctr"/>
            <a:r>
              <a:rPr lang="de-DE" sz="1000"/>
              <a:t>Location</a:t>
            </a:r>
          </a:p>
        </p:txBody>
      </p:sp>
      <p:pic>
        <p:nvPicPr>
          <p:cNvPr id="47" name="Picture 1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68857" y="4087726"/>
            <a:ext cx="332740" cy="332740"/>
          </a:xfrm>
          <a:prstGeom prst="rect">
            <a:avLst/>
          </a:prstGeom>
          <a:noFill/>
        </p:spPr>
      </p:pic>
      <p:cxnSp>
        <p:nvCxnSpPr>
          <p:cNvPr id="52" name="Gerade Verbindung mit Pfeil 51"/>
          <p:cNvCxnSpPr>
            <a:stCxn id="43" idx="2"/>
            <a:endCxn id="47" idx="0"/>
          </p:cNvCxnSpPr>
          <p:nvPr/>
        </p:nvCxnSpPr>
        <p:spPr>
          <a:xfrm>
            <a:off x="1130792" y="3804526"/>
            <a:ext cx="4435" cy="283200"/>
          </a:xfrm>
          <a:prstGeom prst="straightConnector1">
            <a:avLst/>
          </a:prstGeom>
          <a:ln>
            <a:solidFill>
              <a:srgbClr val="FC4B04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 Box 32"/>
          <p:cNvSpPr txBox="1">
            <a:spLocks noChangeArrowheads="1"/>
          </p:cNvSpPr>
          <p:nvPr/>
        </p:nvSpPr>
        <p:spPr bwMode="auto">
          <a:xfrm>
            <a:off x="467416" y="4461918"/>
            <a:ext cx="133562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de-DE" sz="1000">
                <a:solidFill>
                  <a:srgbClr val="FC4B04"/>
                </a:solidFill>
              </a:rPr>
              <a:t>Link to </a:t>
            </a:r>
          </a:p>
          <a:p>
            <a:pPr algn="ctr"/>
            <a:r>
              <a:rPr lang="de-DE" sz="1000">
                <a:solidFill>
                  <a:srgbClr val="FC4B04"/>
                </a:solidFill>
              </a:rPr>
              <a:t>Diversity Gazetteers</a:t>
            </a:r>
          </a:p>
        </p:txBody>
      </p:sp>
      <p:pic>
        <p:nvPicPr>
          <p:cNvPr id="54" name="Picture 3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383899" y="3377930"/>
            <a:ext cx="123825" cy="123825"/>
          </a:xfrm>
          <a:prstGeom prst="rect">
            <a:avLst/>
          </a:prstGeom>
          <a:noFill/>
        </p:spPr>
      </p:pic>
      <p:pic>
        <p:nvPicPr>
          <p:cNvPr id="55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395030" y="3663901"/>
            <a:ext cx="133350" cy="133350"/>
          </a:xfrm>
          <a:prstGeom prst="rect">
            <a:avLst/>
          </a:prstGeom>
          <a:noFill/>
        </p:spPr>
      </p:pic>
      <p:pic>
        <p:nvPicPr>
          <p:cNvPr id="56" name="Picture 1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395030" y="3956831"/>
            <a:ext cx="133350" cy="133350"/>
          </a:xfrm>
          <a:prstGeom prst="rect">
            <a:avLst/>
          </a:prstGeom>
          <a:noFill/>
        </p:spPr>
      </p:pic>
      <p:pic>
        <p:nvPicPr>
          <p:cNvPr id="58" name="Picture 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56220" y="4459066"/>
            <a:ext cx="133350" cy="133350"/>
          </a:xfrm>
          <a:prstGeom prst="rect">
            <a:avLst/>
          </a:prstGeom>
          <a:noFill/>
        </p:spPr>
      </p:pic>
      <p:sp>
        <p:nvSpPr>
          <p:cNvPr id="59" name="Text Box 45"/>
          <p:cNvSpPr txBox="1">
            <a:spLocks noChangeArrowheads="1"/>
          </p:cNvSpPr>
          <p:nvPr/>
        </p:nvSpPr>
        <p:spPr bwMode="auto">
          <a:xfrm>
            <a:off x="6132420" y="4406138"/>
            <a:ext cx="1375698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000"/>
              <a:t>Sequence Descriptor</a:t>
            </a:r>
          </a:p>
        </p:txBody>
      </p:sp>
      <p:cxnSp>
        <p:nvCxnSpPr>
          <p:cNvPr id="60" name="AutoShape 57"/>
          <p:cNvCxnSpPr>
            <a:cxnSpLocks noChangeShapeType="1"/>
            <a:stCxn id="59" idx="3"/>
            <a:endCxn id="17" idx="2"/>
          </p:cNvCxnSpPr>
          <p:nvPr/>
        </p:nvCxnSpPr>
        <p:spPr bwMode="auto">
          <a:xfrm flipV="1">
            <a:off x="7508118" y="2388495"/>
            <a:ext cx="787806" cy="2140754"/>
          </a:xfrm>
          <a:prstGeom prst="bentConnector2">
            <a:avLst/>
          </a:prstGeom>
          <a:noFill/>
          <a:ln w="9525">
            <a:solidFill>
              <a:schemeClr val="tx1"/>
            </a:solidFill>
            <a:miter lim="800000"/>
            <a:headEnd type="none" w="med" len="med"/>
            <a:tailEnd/>
          </a:ln>
          <a:effectLst/>
        </p:spPr>
      </p:cxnSp>
      <p:sp>
        <p:nvSpPr>
          <p:cNvPr id="61" name="Text Box 38"/>
          <p:cNvSpPr txBox="1">
            <a:spLocks noChangeArrowheads="1"/>
          </p:cNvSpPr>
          <p:nvPr/>
        </p:nvSpPr>
        <p:spPr bwMode="auto">
          <a:xfrm>
            <a:off x="3471348" y="4195344"/>
            <a:ext cx="13652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de-DE" sz="1000"/>
              <a:t>Molecular Sequence Sampling Data</a:t>
            </a:r>
          </a:p>
        </p:txBody>
      </p:sp>
      <p:cxnSp>
        <p:nvCxnSpPr>
          <p:cNvPr id="62" name="AutoShape 64"/>
          <p:cNvCxnSpPr>
            <a:cxnSpLocks noChangeShapeType="1"/>
            <a:stCxn id="88" idx="2"/>
            <a:endCxn id="64" idx="1"/>
          </p:cNvCxnSpPr>
          <p:nvPr/>
        </p:nvCxnSpPr>
        <p:spPr bwMode="auto">
          <a:xfrm rot="16200000" flipH="1">
            <a:off x="2511374" y="3445929"/>
            <a:ext cx="1190209" cy="554842"/>
          </a:xfrm>
          <a:prstGeom prst="bentConnector2">
            <a:avLst/>
          </a:prstGeom>
          <a:noFill/>
          <a:ln w="9525">
            <a:solidFill>
              <a:schemeClr val="tx1"/>
            </a:solidFill>
            <a:miter lim="800000"/>
            <a:headEnd type="none" w="med" len="med"/>
            <a:tailEnd/>
          </a:ln>
          <a:effectLst/>
        </p:spPr>
      </p:cxnSp>
      <p:cxnSp>
        <p:nvCxnSpPr>
          <p:cNvPr id="63" name="Gerade Verbindung mit Pfeil 62"/>
          <p:cNvCxnSpPr>
            <a:stCxn id="61" idx="3"/>
            <a:endCxn id="58" idx="1"/>
          </p:cNvCxnSpPr>
          <p:nvPr/>
        </p:nvCxnSpPr>
        <p:spPr>
          <a:xfrm>
            <a:off x="4836548" y="4395399"/>
            <a:ext cx="1219672" cy="130342"/>
          </a:xfrm>
          <a:prstGeom prst="straightConnector1">
            <a:avLst/>
          </a:prstGeom>
          <a:ln>
            <a:solidFill>
              <a:srgbClr val="008000"/>
            </a:solidFill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4" name="Picture 14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383899" y="4255947"/>
            <a:ext cx="133350" cy="125015"/>
          </a:xfrm>
          <a:prstGeom prst="rect">
            <a:avLst/>
          </a:prstGeom>
          <a:noFill/>
        </p:spPr>
      </p:pic>
      <p:pic>
        <p:nvPicPr>
          <p:cNvPr id="85" name="Picture 16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00124" y="2404400"/>
            <a:ext cx="114300" cy="114300"/>
          </a:xfrm>
          <a:prstGeom prst="rect">
            <a:avLst/>
          </a:prstGeom>
          <a:noFill/>
        </p:spPr>
      </p:pic>
      <p:sp>
        <p:nvSpPr>
          <p:cNvPr id="86" name="Text Box 27"/>
          <p:cNvSpPr txBox="1">
            <a:spLocks noChangeArrowheads="1"/>
          </p:cNvSpPr>
          <p:nvPr/>
        </p:nvSpPr>
        <p:spPr bwMode="auto">
          <a:xfrm>
            <a:off x="2262036" y="2332963"/>
            <a:ext cx="1143262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000" b="1"/>
              <a:t>Sampling Event</a:t>
            </a:r>
          </a:p>
        </p:txBody>
      </p:sp>
      <p:pic>
        <p:nvPicPr>
          <p:cNvPr id="87" name="Picture 16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44405" y="2953462"/>
            <a:ext cx="114300" cy="114300"/>
          </a:xfrm>
          <a:prstGeom prst="rect">
            <a:avLst/>
          </a:prstGeom>
          <a:noFill/>
        </p:spPr>
      </p:pic>
      <p:sp>
        <p:nvSpPr>
          <p:cNvPr id="88" name="Text Box 27"/>
          <p:cNvSpPr txBox="1">
            <a:spLocks noChangeArrowheads="1"/>
          </p:cNvSpPr>
          <p:nvPr/>
        </p:nvSpPr>
        <p:spPr bwMode="auto">
          <a:xfrm>
            <a:off x="2306317" y="2882025"/>
            <a:ext cx="1045479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000" b="1"/>
              <a:t>Sampling Unit</a:t>
            </a:r>
          </a:p>
        </p:txBody>
      </p:sp>
      <p:cxnSp>
        <p:nvCxnSpPr>
          <p:cNvPr id="90" name="Gerade Verbindung 89"/>
          <p:cNvCxnSpPr>
            <a:stCxn id="86" idx="0"/>
            <a:endCxn id="7" idx="2"/>
          </p:cNvCxnSpPr>
          <p:nvPr/>
        </p:nvCxnSpPr>
        <p:spPr>
          <a:xfrm flipV="1">
            <a:off x="2833667" y="2073513"/>
            <a:ext cx="0" cy="25945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Gerade Verbindung 99"/>
          <p:cNvCxnSpPr>
            <a:stCxn id="88" idx="0"/>
            <a:endCxn id="86" idx="2"/>
          </p:cNvCxnSpPr>
          <p:nvPr/>
        </p:nvCxnSpPr>
        <p:spPr>
          <a:xfrm flipV="1">
            <a:off x="2829057" y="2579184"/>
            <a:ext cx="4610" cy="302841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5" name="Text Box 46"/>
          <p:cNvSpPr txBox="1">
            <a:spLocks noChangeArrowheads="1"/>
          </p:cNvSpPr>
          <p:nvPr/>
        </p:nvSpPr>
        <p:spPr bwMode="auto">
          <a:xfrm>
            <a:off x="696252" y="2357232"/>
            <a:ext cx="869079" cy="24622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de-DE" sz="1000"/>
              <a:t>Date/Time</a:t>
            </a:r>
          </a:p>
        </p:txBody>
      </p:sp>
      <p:sp>
        <p:nvSpPr>
          <p:cNvPr id="157" name="Text Box 46"/>
          <p:cNvSpPr txBox="1">
            <a:spLocks noChangeArrowheads="1"/>
          </p:cNvSpPr>
          <p:nvPr/>
        </p:nvSpPr>
        <p:spPr bwMode="auto">
          <a:xfrm>
            <a:off x="696252" y="2805081"/>
            <a:ext cx="869079" cy="40011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de-DE" sz="1000"/>
              <a:t>Geographic Coordinates</a:t>
            </a:r>
          </a:p>
        </p:txBody>
      </p:sp>
      <p:cxnSp>
        <p:nvCxnSpPr>
          <p:cNvPr id="161" name="Gerade Verbindung 160"/>
          <p:cNvCxnSpPr>
            <a:stCxn id="155" idx="3"/>
            <a:endCxn id="85" idx="1"/>
          </p:cNvCxnSpPr>
          <p:nvPr/>
        </p:nvCxnSpPr>
        <p:spPr>
          <a:xfrm flipV="1">
            <a:off x="1565331" y="2461550"/>
            <a:ext cx="634793" cy="18793"/>
          </a:xfrm>
          <a:prstGeom prst="line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0" name="Gerade Verbindung 169"/>
          <p:cNvCxnSpPr>
            <a:stCxn id="157" idx="3"/>
            <a:endCxn id="85" idx="1"/>
          </p:cNvCxnSpPr>
          <p:nvPr/>
        </p:nvCxnSpPr>
        <p:spPr>
          <a:xfrm flipV="1">
            <a:off x="1565331" y="2461550"/>
            <a:ext cx="634793" cy="543586"/>
          </a:xfrm>
          <a:prstGeom prst="line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2" name="Gerade Verbindung 171"/>
          <p:cNvCxnSpPr>
            <a:stCxn id="43" idx="3"/>
            <a:endCxn id="85" idx="1"/>
          </p:cNvCxnSpPr>
          <p:nvPr/>
        </p:nvCxnSpPr>
        <p:spPr>
          <a:xfrm flipV="1">
            <a:off x="1565331" y="2461550"/>
            <a:ext cx="634793" cy="1142921"/>
          </a:xfrm>
          <a:prstGeom prst="line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7" name="Text Box 46"/>
          <p:cNvSpPr txBox="1">
            <a:spLocks noChangeArrowheads="1"/>
          </p:cNvSpPr>
          <p:nvPr/>
        </p:nvSpPr>
        <p:spPr bwMode="auto">
          <a:xfrm>
            <a:off x="696252" y="1881065"/>
            <a:ext cx="869079" cy="24622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de-DE" sz="1000"/>
              <a:t>Details</a:t>
            </a:r>
          </a:p>
        </p:txBody>
      </p:sp>
      <p:cxnSp>
        <p:nvCxnSpPr>
          <p:cNvPr id="208" name="Gerade Verbindung 207"/>
          <p:cNvCxnSpPr>
            <a:stCxn id="207" idx="3"/>
            <a:endCxn id="85" idx="1"/>
          </p:cNvCxnSpPr>
          <p:nvPr/>
        </p:nvCxnSpPr>
        <p:spPr>
          <a:xfrm>
            <a:off x="1565331" y="2004176"/>
            <a:ext cx="634793" cy="457374"/>
          </a:xfrm>
          <a:prstGeom prst="line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09739604"/>
      </p:ext>
    </p:extLst>
  </p:cSld>
  <p:clrMapOvr>
    <a:masterClrMapping/>
  </p:clrMapOvr>
  <p:transition>
    <p:fade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Text Box 30"/>
          <p:cNvSpPr txBox="1">
            <a:spLocks noChangeArrowheads="1"/>
          </p:cNvSpPr>
          <p:nvPr/>
        </p:nvSpPr>
        <p:spPr bwMode="auto">
          <a:xfrm>
            <a:off x="504882" y="3602360"/>
            <a:ext cx="102783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de-DE"/>
              <a:t>Archive</a:t>
            </a:r>
          </a:p>
        </p:txBody>
      </p:sp>
      <p:pic>
        <p:nvPicPr>
          <p:cNvPr id="5857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3663" y="2773685"/>
            <a:ext cx="956512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6" name="AutoShape 37"/>
          <p:cNvSpPr>
            <a:spLocks noChangeArrowheads="1"/>
          </p:cNvSpPr>
          <p:nvPr/>
        </p:nvSpPr>
        <p:spPr bwMode="auto">
          <a:xfrm rot="5400000">
            <a:off x="1874602" y="2598176"/>
            <a:ext cx="647700" cy="1883618"/>
          </a:xfrm>
          <a:prstGeom prst="upArrow">
            <a:avLst>
              <a:gd name="adj1" fmla="val 53083"/>
              <a:gd name="adj2" fmla="val 77036"/>
            </a:avLst>
          </a:prstGeom>
          <a:gradFill rotWithShape="1">
            <a:gsLst>
              <a:gs pos="0">
                <a:srgbClr val="0000FF"/>
              </a:gs>
              <a:gs pos="100000">
                <a:srgbClr val="0000FF">
                  <a:gamma/>
                  <a:tint val="25490"/>
                  <a:invGamma/>
                  <a:alpha val="0"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103" name="AutoShape 32"/>
          <p:cNvSpPr>
            <a:spLocks noChangeArrowheads="1"/>
          </p:cNvSpPr>
          <p:nvPr/>
        </p:nvSpPr>
        <p:spPr bwMode="auto">
          <a:xfrm>
            <a:off x="56147" y="213795"/>
            <a:ext cx="1526136" cy="1167651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accent1">
                  <a:gamma/>
                  <a:tint val="5882"/>
                  <a:invGamma/>
                  <a:alpha val="8000"/>
                </a:schemeClr>
              </a:gs>
              <a:gs pos="100000">
                <a:schemeClr val="accent1">
                  <a:alpha val="45000"/>
                </a:schemeClr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98" name="AutoShape 32"/>
          <p:cNvSpPr>
            <a:spLocks noChangeArrowheads="1"/>
          </p:cNvSpPr>
          <p:nvPr/>
        </p:nvSpPr>
        <p:spPr bwMode="auto">
          <a:xfrm>
            <a:off x="7066167" y="2691921"/>
            <a:ext cx="1947863" cy="1697382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accent1">
                  <a:gamma/>
                  <a:tint val="5882"/>
                  <a:invGamma/>
                  <a:alpha val="8000"/>
                </a:schemeClr>
              </a:gs>
              <a:gs pos="100000">
                <a:schemeClr val="accent1">
                  <a:alpha val="45000"/>
                </a:schemeClr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101" name="Rechteck 100"/>
          <p:cNvSpPr/>
          <p:nvPr/>
        </p:nvSpPr>
        <p:spPr>
          <a:xfrm>
            <a:off x="7485328" y="2826874"/>
            <a:ext cx="1109540" cy="1223828"/>
          </a:xfrm>
          <a:prstGeom prst="rect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1" name="Grafik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5328" y="2835833"/>
            <a:ext cx="1109540" cy="1214869"/>
          </a:xfrm>
          <a:prstGeom prst="rect">
            <a:avLst/>
          </a:prstGeom>
        </p:spPr>
      </p:pic>
      <p:sp>
        <p:nvSpPr>
          <p:cNvPr id="93" name="AutoShape 32"/>
          <p:cNvSpPr>
            <a:spLocks noChangeArrowheads="1"/>
          </p:cNvSpPr>
          <p:nvPr/>
        </p:nvSpPr>
        <p:spPr bwMode="auto">
          <a:xfrm>
            <a:off x="261150" y="4576442"/>
            <a:ext cx="1454706" cy="1167651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accent1">
                  <a:gamma/>
                  <a:tint val="5882"/>
                  <a:invGamma/>
                  <a:alpha val="8000"/>
                </a:schemeClr>
              </a:gs>
              <a:gs pos="100000">
                <a:schemeClr val="accent1">
                  <a:alpha val="45000"/>
                </a:schemeClr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91" name="AutoShape 32"/>
          <p:cNvSpPr>
            <a:spLocks noChangeArrowheads="1"/>
          </p:cNvSpPr>
          <p:nvPr/>
        </p:nvSpPr>
        <p:spPr bwMode="auto">
          <a:xfrm>
            <a:off x="3508867" y="5051527"/>
            <a:ext cx="1947863" cy="1641475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accent1">
                  <a:gamma/>
                  <a:tint val="5882"/>
                  <a:invGamma/>
                  <a:alpha val="8000"/>
                </a:schemeClr>
              </a:gs>
              <a:gs pos="100000">
                <a:schemeClr val="accent1">
                  <a:alpha val="45000"/>
                </a:schemeClr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92" name="AutoShape 32"/>
          <p:cNvSpPr>
            <a:spLocks noChangeArrowheads="1"/>
          </p:cNvSpPr>
          <p:nvPr/>
        </p:nvSpPr>
        <p:spPr bwMode="auto">
          <a:xfrm>
            <a:off x="1806853" y="5401719"/>
            <a:ext cx="1454706" cy="1167651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accent1">
                  <a:gamma/>
                  <a:tint val="5882"/>
                  <a:invGamma/>
                  <a:alpha val="8000"/>
                </a:schemeClr>
              </a:gs>
              <a:gs pos="100000">
                <a:schemeClr val="accent1">
                  <a:alpha val="45000"/>
                </a:schemeClr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5" name="Rechteck 4"/>
          <p:cNvSpPr/>
          <p:nvPr/>
        </p:nvSpPr>
        <p:spPr>
          <a:xfrm>
            <a:off x="6483868" y="1728504"/>
            <a:ext cx="778043" cy="921161"/>
          </a:xfrm>
          <a:prstGeom prst="rect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7" name="AutoShape 22"/>
          <p:cNvSpPr>
            <a:spLocks noChangeArrowheads="1"/>
          </p:cNvSpPr>
          <p:nvPr/>
        </p:nvSpPr>
        <p:spPr bwMode="auto">
          <a:xfrm>
            <a:off x="4117795" y="1571744"/>
            <a:ext cx="720456" cy="977730"/>
          </a:xfrm>
          <a:prstGeom prst="can">
            <a:avLst>
              <a:gd name="adj" fmla="val 30942"/>
            </a:avLst>
          </a:prstGeom>
          <a:gradFill flip="none" rotWithShape="1">
            <a:gsLst>
              <a:gs pos="0">
                <a:srgbClr val="FF9900"/>
              </a:gs>
              <a:gs pos="50000">
                <a:srgbClr val="FFFF00">
                  <a:alpha val="80000"/>
                </a:srgbClr>
              </a:gs>
              <a:gs pos="100000">
                <a:srgbClr val="FF9900"/>
              </a:gs>
            </a:gsLst>
            <a:lin ang="0" scaled="1"/>
            <a:tileRect/>
          </a:gradFill>
          <a:ln w="9525">
            <a:solidFill>
              <a:srgbClr val="FF99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de-DE" b="1"/>
          </a:p>
        </p:txBody>
      </p:sp>
      <p:sp>
        <p:nvSpPr>
          <p:cNvPr id="60" name="AutoShape 37"/>
          <p:cNvSpPr>
            <a:spLocks noChangeArrowheads="1"/>
          </p:cNvSpPr>
          <p:nvPr/>
        </p:nvSpPr>
        <p:spPr bwMode="auto">
          <a:xfrm rot="10800000">
            <a:off x="4141884" y="3964309"/>
            <a:ext cx="647700" cy="1051629"/>
          </a:xfrm>
          <a:prstGeom prst="upArrow">
            <a:avLst>
              <a:gd name="adj1" fmla="val 53083"/>
              <a:gd name="adj2" fmla="val 77036"/>
            </a:avLst>
          </a:prstGeom>
          <a:gradFill rotWithShape="1">
            <a:gsLst>
              <a:gs pos="0">
                <a:srgbClr val="0000FF"/>
              </a:gs>
              <a:gs pos="100000">
                <a:srgbClr val="0000FF">
                  <a:gamma/>
                  <a:tint val="25490"/>
                  <a:invGamma/>
                  <a:alpha val="0"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225318" name="AutoShape 38"/>
          <p:cNvSpPr>
            <a:spLocks noChangeArrowheads="1"/>
          </p:cNvSpPr>
          <p:nvPr/>
        </p:nvSpPr>
        <p:spPr bwMode="auto">
          <a:xfrm>
            <a:off x="1696899" y="110637"/>
            <a:ext cx="5470525" cy="1404937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accent1">
                  <a:gamma/>
                  <a:tint val="5882"/>
                  <a:invGamma/>
                  <a:alpha val="8000"/>
                </a:schemeClr>
              </a:gs>
              <a:gs pos="100000">
                <a:schemeClr val="accent1">
                  <a:alpha val="45000"/>
                </a:schemeClr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225325" name="AutoShape 45"/>
          <p:cNvSpPr>
            <a:spLocks noChangeArrowheads="1"/>
          </p:cNvSpPr>
          <p:nvPr/>
        </p:nvSpPr>
        <p:spPr bwMode="auto">
          <a:xfrm rot="1523687">
            <a:off x="5271629" y="1422944"/>
            <a:ext cx="647700" cy="1720726"/>
          </a:xfrm>
          <a:prstGeom prst="upArrow">
            <a:avLst>
              <a:gd name="adj1" fmla="val 52083"/>
              <a:gd name="adj2" fmla="val 84627"/>
            </a:avLst>
          </a:prstGeom>
          <a:gradFill rotWithShape="1">
            <a:gsLst>
              <a:gs pos="0">
                <a:srgbClr val="0000FF"/>
              </a:gs>
              <a:gs pos="100000">
                <a:srgbClr val="0000FF">
                  <a:gamma/>
                  <a:tint val="25490"/>
                  <a:invGamma/>
                  <a:alpha val="0"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3261559" y="2987187"/>
            <a:ext cx="2339975" cy="1044575"/>
            <a:chOff x="2173" y="2497"/>
            <a:chExt cx="1474" cy="658"/>
          </a:xfrm>
        </p:grpSpPr>
        <p:sp>
          <p:nvSpPr>
            <p:cNvPr id="225286" name="AutoShape 6"/>
            <p:cNvSpPr>
              <a:spLocks noChangeArrowheads="1"/>
            </p:cNvSpPr>
            <p:nvPr/>
          </p:nvSpPr>
          <p:spPr bwMode="auto">
            <a:xfrm>
              <a:off x="2173" y="2497"/>
              <a:ext cx="1474" cy="658"/>
            </a:xfrm>
            <a:prstGeom prst="can">
              <a:avLst>
                <a:gd name="adj" fmla="val 25074"/>
              </a:avLst>
            </a:prstGeom>
            <a:gradFill rotWithShape="1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de-DE" b="1"/>
            </a:p>
          </p:txBody>
        </p:sp>
        <p:sp>
          <p:nvSpPr>
            <p:cNvPr id="225287" name="WordArt 7"/>
            <p:cNvSpPr>
              <a:spLocks noChangeArrowheads="1" noChangeShapeType="1" noTextEdit="1"/>
            </p:cNvSpPr>
            <p:nvPr/>
          </p:nvSpPr>
          <p:spPr bwMode="auto">
            <a:xfrm>
              <a:off x="2265" y="2769"/>
              <a:ext cx="1314" cy="261"/>
            </a:xfrm>
            <a:prstGeom prst="rect">
              <a:avLst/>
            </a:prstGeom>
          </p:spPr>
          <p:txBody>
            <a:bodyPr wrap="none" fromWordArt="1">
              <a:prstTxWarp prst="textCanDown">
                <a:avLst>
                  <a:gd name="adj" fmla="val 24903"/>
                </a:avLst>
              </a:prstTxWarp>
            </a:bodyPr>
            <a:lstStyle/>
            <a:p>
              <a:pPr algn="ctr"/>
              <a:r>
                <a:rPr lang="de-DE" b="1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ahoma"/>
                  <a:ea typeface="Tahoma"/>
                  <a:cs typeface="Tahoma"/>
                </a:rPr>
                <a:t>DiversityDescriptions</a:t>
              </a:r>
            </a:p>
          </p:txBody>
        </p:sp>
      </p:grpSp>
      <p:pic>
        <p:nvPicPr>
          <p:cNvPr id="225313" name="Picture 33" descr="ExportList"/>
          <p:cNvPicPr>
            <a:picLocks noChangeAspect="1" noChangeArrowheads="1"/>
          </p:cNvPicPr>
          <p:nvPr/>
        </p:nvPicPr>
        <p:blipFill>
          <a:blip r:embed="rId4" cstate="print"/>
          <a:srcRect r="20688"/>
          <a:stretch>
            <a:fillRect/>
          </a:stretch>
        </p:blipFill>
        <p:spPr bwMode="auto">
          <a:xfrm>
            <a:off x="1939787" y="301137"/>
            <a:ext cx="1931987" cy="7667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25315" name="Picture 35" descr="ExportList"/>
          <p:cNvPicPr>
            <a:picLocks noChangeAspect="1" noChangeArrowheads="1"/>
          </p:cNvPicPr>
          <p:nvPr/>
        </p:nvPicPr>
        <p:blipFill>
          <a:blip r:embed="rId4" cstate="print"/>
          <a:srcRect r="20688"/>
          <a:stretch>
            <a:fillRect/>
          </a:stretch>
        </p:blipFill>
        <p:spPr bwMode="auto">
          <a:xfrm>
            <a:off x="5006837" y="291612"/>
            <a:ext cx="1931987" cy="7667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25317" name="AutoShape 37"/>
          <p:cNvSpPr>
            <a:spLocks noChangeArrowheads="1"/>
          </p:cNvSpPr>
          <p:nvPr/>
        </p:nvSpPr>
        <p:spPr bwMode="auto">
          <a:xfrm rot="9168967">
            <a:off x="2907156" y="1228510"/>
            <a:ext cx="647700" cy="1816862"/>
          </a:xfrm>
          <a:prstGeom prst="upArrow">
            <a:avLst>
              <a:gd name="adj1" fmla="val 53083"/>
              <a:gd name="adj2" fmla="val 77036"/>
            </a:avLst>
          </a:prstGeom>
          <a:gradFill rotWithShape="1">
            <a:gsLst>
              <a:gs pos="0">
                <a:srgbClr val="0000FF"/>
              </a:gs>
              <a:gs pos="100000">
                <a:srgbClr val="0000FF">
                  <a:gamma/>
                  <a:tint val="25490"/>
                  <a:invGamma/>
                  <a:alpha val="0"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225320" name="Text Box 40"/>
          <p:cNvSpPr txBox="1">
            <a:spLocks noChangeArrowheads="1"/>
          </p:cNvSpPr>
          <p:nvPr/>
        </p:nvSpPr>
        <p:spPr bwMode="auto">
          <a:xfrm>
            <a:off x="3837980" y="258274"/>
            <a:ext cx="1210588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de-DE"/>
              <a:t>Tab</a:t>
            </a:r>
          </a:p>
          <a:p>
            <a:pPr algn="ctr"/>
            <a:r>
              <a:rPr lang="de-DE"/>
              <a:t>separated</a:t>
            </a:r>
          </a:p>
          <a:p>
            <a:pPr algn="ctr"/>
            <a:r>
              <a:rPr lang="de-DE"/>
              <a:t>lists</a:t>
            </a:r>
          </a:p>
        </p:txBody>
      </p:sp>
      <p:sp>
        <p:nvSpPr>
          <p:cNvPr id="225323" name="Text Box 43"/>
          <p:cNvSpPr txBox="1">
            <a:spLocks noChangeArrowheads="1"/>
          </p:cNvSpPr>
          <p:nvPr/>
        </p:nvSpPr>
        <p:spPr bwMode="auto">
          <a:xfrm>
            <a:off x="5476737" y="1040912"/>
            <a:ext cx="9080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de-DE"/>
              <a:t>Export </a:t>
            </a:r>
          </a:p>
        </p:txBody>
      </p:sp>
      <p:sp>
        <p:nvSpPr>
          <p:cNvPr id="225324" name="Text Box 44"/>
          <p:cNvSpPr txBox="1">
            <a:spLocks noChangeArrowheads="1"/>
          </p:cNvSpPr>
          <p:nvPr/>
        </p:nvSpPr>
        <p:spPr bwMode="auto">
          <a:xfrm>
            <a:off x="2481124" y="1029799"/>
            <a:ext cx="8953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de-DE"/>
              <a:t>Import </a:t>
            </a:r>
          </a:p>
        </p:txBody>
      </p:sp>
      <p:sp>
        <p:nvSpPr>
          <p:cNvPr id="43" name="AutoShape 22"/>
          <p:cNvSpPr>
            <a:spLocks noChangeArrowheads="1"/>
          </p:cNvSpPr>
          <p:nvPr/>
        </p:nvSpPr>
        <p:spPr bwMode="auto">
          <a:xfrm>
            <a:off x="1532720" y="1714190"/>
            <a:ext cx="720456" cy="977730"/>
          </a:xfrm>
          <a:prstGeom prst="can">
            <a:avLst>
              <a:gd name="adj" fmla="val 30942"/>
            </a:avLst>
          </a:prstGeom>
          <a:gradFill flip="none" rotWithShape="1">
            <a:gsLst>
              <a:gs pos="0">
                <a:srgbClr val="FF9900"/>
              </a:gs>
              <a:gs pos="50000">
                <a:srgbClr val="FFFF00">
                  <a:alpha val="80000"/>
                </a:srgbClr>
              </a:gs>
              <a:gs pos="100000">
                <a:srgbClr val="FF9900"/>
              </a:gs>
            </a:gsLst>
            <a:lin ang="0" scaled="1"/>
            <a:tileRect/>
          </a:gradFill>
          <a:ln w="9525">
            <a:solidFill>
              <a:srgbClr val="FF99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de-DE" b="1"/>
          </a:p>
        </p:txBody>
      </p:sp>
      <p:sp>
        <p:nvSpPr>
          <p:cNvPr id="45" name="AutoShape 37"/>
          <p:cNvSpPr>
            <a:spLocks noChangeArrowheads="1"/>
          </p:cNvSpPr>
          <p:nvPr/>
        </p:nvSpPr>
        <p:spPr bwMode="auto">
          <a:xfrm rot="5400000">
            <a:off x="1464886" y="2252945"/>
            <a:ext cx="316106" cy="521524"/>
          </a:xfrm>
          <a:prstGeom prst="upArrow">
            <a:avLst>
              <a:gd name="adj1" fmla="val 43780"/>
              <a:gd name="adj2" fmla="val 70059"/>
            </a:avLst>
          </a:prstGeom>
          <a:solidFill>
            <a:srgbClr val="1AA5FA"/>
          </a:solidFill>
          <a:ln w="38100">
            <a:solidFill>
              <a:srgbClr val="065EEC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46" name="AutoShape 37"/>
          <p:cNvSpPr>
            <a:spLocks noChangeArrowheads="1"/>
          </p:cNvSpPr>
          <p:nvPr/>
        </p:nvSpPr>
        <p:spPr bwMode="auto">
          <a:xfrm rot="5400000">
            <a:off x="1328970" y="1958920"/>
            <a:ext cx="316107" cy="521524"/>
          </a:xfrm>
          <a:prstGeom prst="upArrow">
            <a:avLst>
              <a:gd name="adj1" fmla="val 43780"/>
              <a:gd name="adj2" fmla="val 70059"/>
            </a:avLst>
          </a:prstGeom>
          <a:solidFill>
            <a:srgbClr val="00B050"/>
          </a:solidFill>
          <a:ln w="38100">
            <a:solidFill>
              <a:srgbClr val="008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47" name="AutoShape 37"/>
          <p:cNvSpPr>
            <a:spLocks noChangeArrowheads="1"/>
          </p:cNvSpPr>
          <p:nvPr/>
        </p:nvSpPr>
        <p:spPr bwMode="auto">
          <a:xfrm rot="5400000">
            <a:off x="1202053" y="1646617"/>
            <a:ext cx="316107" cy="525664"/>
          </a:xfrm>
          <a:prstGeom prst="upArrow">
            <a:avLst>
              <a:gd name="adj1" fmla="val 43780"/>
              <a:gd name="adj2" fmla="val 70059"/>
            </a:avLst>
          </a:prstGeom>
          <a:solidFill>
            <a:srgbClr val="FF6D69"/>
          </a:solidFill>
          <a:ln w="3810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52" name="Text Box 30"/>
          <p:cNvSpPr txBox="1">
            <a:spLocks noChangeArrowheads="1"/>
          </p:cNvSpPr>
          <p:nvPr/>
        </p:nvSpPr>
        <p:spPr bwMode="auto">
          <a:xfrm>
            <a:off x="2216654" y="1896295"/>
            <a:ext cx="85151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/>
              <a:t>Import</a:t>
            </a:r>
          </a:p>
          <a:p>
            <a:r>
              <a:rPr lang="de-DE"/>
              <a:t>wizard</a:t>
            </a:r>
          </a:p>
        </p:txBody>
      </p:sp>
      <p:sp>
        <p:nvSpPr>
          <p:cNvPr id="54" name="AutoShape 22"/>
          <p:cNvSpPr>
            <a:spLocks noChangeArrowheads="1"/>
          </p:cNvSpPr>
          <p:nvPr/>
        </p:nvSpPr>
        <p:spPr bwMode="auto">
          <a:xfrm>
            <a:off x="3818004" y="5833574"/>
            <a:ext cx="1320037" cy="523876"/>
          </a:xfrm>
          <a:prstGeom prst="can">
            <a:avLst>
              <a:gd name="adj" fmla="val 50000"/>
            </a:avLst>
          </a:prstGeom>
          <a:gradFill flip="none" rotWithShape="1">
            <a:gsLst>
              <a:gs pos="0">
                <a:srgbClr val="990099"/>
              </a:gs>
              <a:gs pos="50000">
                <a:srgbClr val="FFCCFF"/>
              </a:gs>
              <a:gs pos="100000">
                <a:srgbClr val="990099"/>
              </a:gs>
            </a:gsLst>
            <a:lin ang="0" scaled="1"/>
            <a:tileRect/>
          </a:gradFill>
          <a:ln w="12700">
            <a:solidFill>
              <a:srgbClr val="660066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de-DE" b="1"/>
          </a:p>
        </p:txBody>
      </p:sp>
      <p:sp>
        <p:nvSpPr>
          <p:cNvPr id="55" name="AutoShape 22"/>
          <p:cNvSpPr>
            <a:spLocks noChangeArrowheads="1"/>
          </p:cNvSpPr>
          <p:nvPr/>
        </p:nvSpPr>
        <p:spPr bwMode="auto">
          <a:xfrm>
            <a:off x="3818004" y="5557349"/>
            <a:ext cx="1320037" cy="523876"/>
          </a:xfrm>
          <a:prstGeom prst="can">
            <a:avLst>
              <a:gd name="adj" fmla="val 50000"/>
            </a:avLst>
          </a:prstGeom>
          <a:gradFill flip="none" rotWithShape="1">
            <a:gsLst>
              <a:gs pos="0">
                <a:srgbClr val="990099"/>
              </a:gs>
              <a:gs pos="50000">
                <a:srgbClr val="FFCCFF"/>
              </a:gs>
              <a:gs pos="100000">
                <a:srgbClr val="990099"/>
              </a:gs>
            </a:gsLst>
            <a:lin ang="0" scaled="1"/>
            <a:tileRect/>
          </a:gradFill>
          <a:ln w="12700">
            <a:solidFill>
              <a:srgbClr val="660066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de-DE" b="1"/>
          </a:p>
        </p:txBody>
      </p:sp>
      <p:sp>
        <p:nvSpPr>
          <p:cNvPr id="56" name="AutoShape 37"/>
          <p:cNvSpPr>
            <a:spLocks noChangeArrowheads="1"/>
          </p:cNvSpPr>
          <p:nvPr/>
        </p:nvSpPr>
        <p:spPr bwMode="auto">
          <a:xfrm rot="10800000">
            <a:off x="4141885" y="5071573"/>
            <a:ext cx="681830" cy="624680"/>
          </a:xfrm>
          <a:prstGeom prst="upArrow">
            <a:avLst>
              <a:gd name="adj1" fmla="val 57750"/>
              <a:gd name="adj2" fmla="val 61677"/>
            </a:avLst>
          </a:prstGeom>
          <a:solidFill>
            <a:srgbClr val="008000"/>
          </a:solidFill>
          <a:ln w="38100">
            <a:solidFill>
              <a:srgbClr val="0066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57" name="Text Box 30"/>
          <p:cNvSpPr txBox="1">
            <a:spLocks noChangeArrowheads="1"/>
          </p:cNvSpPr>
          <p:nvPr/>
        </p:nvSpPr>
        <p:spPr bwMode="auto">
          <a:xfrm>
            <a:off x="3570957" y="6346100"/>
            <a:ext cx="192246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de-DE"/>
              <a:t>Cache database</a:t>
            </a:r>
          </a:p>
        </p:txBody>
      </p:sp>
      <p:sp>
        <p:nvSpPr>
          <p:cNvPr id="63" name="Text Box 30"/>
          <p:cNvSpPr txBox="1">
            <a:spLocks noChangeArrowheads="1"/>
          </p:cNvSpPr>
          <p:nvPr/>
        </p:nvSpPr>
        <p:spPr bwMode="auto">
          <a:xfrm>
            <a:off x="3692725" y="2457181"/>
            <a:ext cx="158014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de-DE"/>
              <a:t>Matrix wizard</a:t>
            </a:r>
          </a:p>
        </p:txBody>
      </p:sp>
      <p:sp>
        <p:nvSpPr>
          <p:cNvPr id="74" name="AutoShape 32"/>
          <p:cNvSpPr>
            <a:spLocks noChangeArrowheads="1"/>
          </p:cNvSpPr>
          <p:nvPr/>
        </p:nvSpPr>
        <p:spPr bwMode="auto">
          <a:xfrm>
            <a:off x="6056917" y="4816677"/>
            <a:ext cx="2018897" cy="1641475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accent1">
                  <a:gamma/>
                  <a:tint val="5882"/>
                  <a:invGamma/>
                  <a:alpha val="8000"/>
                </a:schemeClr>
              </a:gs>
              <a:gs pos="100000">
                <a:schemeClr val="accent1">
                  <a:alpha val="45000"/>
                </a:schemeClr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75" name="Text Box 34"/>
          <p:cNvSpPr txBox="1">
            <a:spLocks noChangeArrowheads="1"/>
          </p:cNvSpPr>
          <p:nvPr/>
        </p:nvSpPr>
        <p:spPr bwMode="auto">
          <a:xfrm>
            <a:off x="6056917" y="6069215"/>
            <a:ext cx="201850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de-DE"/>
              <a:t>Structured export </a:t>
            </a:r>
          </a:p>
        </p:txBody>
      </p:sp>
      <p:sp>
        <p:nvSpPr>
          <p:cNvPr id="78" name="AutoShape 37"/>
          <p:cNvSpPr>
            <a:spLocks noChangeArrowheads="1"/>
          </p:cNvSpPr>
          <p:nvPr/>
        </p:nvSpPr>
        <p:spPr bwMode="auto">
          <a:xfrm rot="5400000">
            <a:off x="4023343" y="2091578"/>
            <a:ext cx="316106" cy="521524"/>
          </a:xfrm>
          <a:prstGeom prst="upArrow">
            <a:avLst>
              <a:gd name="adj1" fmla="val 43780"/>
              <a:gd name="adj2" fmla="val 70059"/>
            </a:avLst>
          </a:prstGeom>
          <a:solidFill>
            <a:srgbClr val="1AA5FA"/>
          </a:solidFill>
          <a:ln w="38100">
            <a:solidFill>
              <a:srgbClr val="065EEC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79" name="AutoShape 37"/>
          <p:cNvSpPr>
            <a:spLocks noChangeArrowheads="1"/>
          </p:cNvSpPr>
          <p:nvPr/>
        </p:nvSpPr>
        <p:spPr bwMode="auto">
          <a:xfrm rot="16200000">
            <a:off x="4023343" y="1763438"/>
            <a:ext cx="316106" cy="521524"/>
          </a:xfrm>
          <a:prstGeom prst="upArrow">
            <a:avLst>
              <a:gd name="adj1" fmla="val 43780"/>
              <a:gd name="adj2" fmla="val 70059"/>
            </a:avLst>
          </a:prstGeom>
          <a:solidFill>
            <a:srgbClr val="1AA5FA"/>
          </a:solidFill>
          <a:ln w="38100">
            <a:solidFill>
              <a:srgbClr val="065EEC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84" name="Text Box 30"/>
          <p:cNvSpPr txBox="1">
            <a:spLocks noChangeArrowheads="1"/>
          </p:cNvSpPr>
          <p:nvPr/>
        </p:nvSpPr>
        <p:spPr bwMode="auto">
          <a:xfrm>
            <a:off x="7255801" y="1859088"/>
            <a:ext cx="82586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/>
              <a:t>List</a:t>
            </a:r>
          </a:p>
          <a:p>
            <a:r>
              <a:rPr lang="de-DE"/>
              <a:t>export</a:t>
            </a:r>
          </a:p>
        </p:txBody>
      </p:sp>
      <p:sp>
        <p:nvSpPr>
          <p:cNvPr id="4" name="Textfeld 3"/>
          <p:cNvSpPr txBox="1"/>
          <p:nvPr/>
        </p:nvSpPr>
        <p:spPr>
          <a:xfrm>
            <a:off x="6483869" y="1728504"/>
            <a:ext cx="778043" cy="907941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r>
              <a:rPr lang="de-DE" sz="300"/>
              <a:t>Line number Description Name</a:t>
            </a:r>
            <a:br>
              <a:rPr lang="de-DE" sz="300"/>
            </a:br>
            <a:r>
              <a:rPr lang="de-DE" sz="300"/>
              <a:t>1 Abierhiza fascicularis + Abies Abies</a:t>
            </a:r>
          </a:p>
          <a:p>
            <a:r>
              <a:rPr lang="de-DE" sz="300"/>
              <a:t>2 Abierhiza tomentosa + AbiesAbies</a:t>
            </a:r>
          </a:p>
          <a:p>
            <a:r>
              <a:rPr lang="de-DE" sz="300"/>
              <a:t>3 Acephala macrosclerotiorum 4 </a:t>
            </a:r>
          </a:p>
          <a:p>
            <a:r>
              <a:rPr lang="de-DE" sz="300"/>
              <a:t>4 Afzeliaerhiza beninensis + Afzelia</a:t>
            </a:r>
          </a:p>
          <a:p>
            <a:r>
              <a:rPr lang="de-DE" sz="300"/>
              <a:t>5 Albatrellus ovinus (Schaeff.: Fr.) </a:t>
            </a:r>
            <a:r>
              <a:rPr lang="de-DE" sz="400"/>
              <a:t> </a:t>
            </a:r>
          </a:p>
          <a:p>
            <a:r>
              <a:rPr lang="de-DE" sz="400"/>
              <a:t>7 Afzeliaerhiza beninensis 8 Albatrellus ovinus (9 </a:t>
            </a:r>
          </a:p>
          <a:p>
            <a:r>
              <a:rPr lang="de-DE" sz="400"/>
              <a:t>9 Afzeliaerhiza beninensis + Afzelia</a:t>
            </a:r>
          </a:p>
          <a:p>
            <a:r>
              <a:rPr lang="de-DE" sz="400"/>
              <a:t>11 Albatrellus ovinus (Schaeff.: Fr.) Kotl. &amp;</a:t>
            </a:r>
          </a:p>
          <a:p>
            <a:endParaRPr lang="de-DE" sz="400"/>
          </a:p>
        </p:txBody>
      </p:sp>
      <p:sp>
        <p:nvSpPr>
          <p:cNvPr id="81" name="AutoShape 37"/>
          <p:cNvSpPr>
            <a:spLocks noChangeArrowheads="1"/>
          </p:cNvSpPr>
          <p:nvPr/>
        </p:nvSpPr>
        <p:spPr bwMode="auto">
          <a:xfrm rot="5400000">
            <a:off x="6499832" y="2211536"/>
            <a:ext cx="316106" cy="529927"/>
          </a:xfrm>
          <a:prstGeom prst="upArrow">
            <a:avLst>
              <a:gd name="adj1" fmla="val 43780"/>
              <a:gd name="adj2" fmla="val 70059"/>
            </a:avLst>
          </a:prstGeom>
          <a:solidFill>
            <a:srgbClr val="1AA5FA"/>
          </a:solidFill>
          <a:ln w="38100">
            <a:solidFill>
              <a:srgbClr val="065EEC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82" name="AutoShape 37"/>
          <p:cNvSpPr>
            <a:spLocks noChangeArrowheads="1"/>
          </p:cNvSpPr>
          <p:nvPr/>
        </p:nvSpPr>
        <p:spPr bwMode="auto">
          <a:xfrm rot="5400000">
            <a:off x="6363915" y="1917512"/>
            <a:ext cx="316107" cy="529927"/>
          </a:xfrm>
          <a:prstGeom prst="upArrow">
            <a:avLst>
              <a:gd name="adj1" fmla="val 43780"/>
              <a:gd name="adj2" fmla="val 70059"/>
            </a:avLst>
          </a:prstGeom>
          <a:solidFill>
            <a:srgbClr val="00B050"/>
          </a:solidFill>
          <a:ln w="38100">
            <a:solidFill>
              <a:srgbClr val="008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83" name="AutoShape 37"/>
          <p:cNvSpPr>
            <a:spLocks noChangeArrowheads="1"/>
          </p:cNvSpPr>
          <p:nvPr/>
        </p:nvSpPr>
        <p:spPr bwMode="auto">
          <a:xfrm rot="5400000">
            <a:off x="6236965" y="1605177"/>
            <a:ext cx="316107" cy="534134"/>
          </a:xfrm>
          <a:prstGeom prst="upArrow">
            <a:avLst>
              <a:gd name="adj1" fmla="val 43780"/>
              <a:gd name="adj2" fmla="val 70059"/>
            </a:avLst>
          </a:prstGeom>
          <a:solidFill>
            <a:srgbClr val="FF6D69"/>
          </a:solidFill>
          <a:ln w="3810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5312" y="1643870"/>
            <a:ext cx="228600" cy="238125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1061" y="4885521"/>
            <a:ext cx="609524" cy="609524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6167" y="4918526"/>
            <a:ext cx="609524" cy="609524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1329" y="5528050"/>
            <a:ext cx="609600" cy="609600"/>
          </a:xfrm>
          <a:prstGeom prst="rect">
            <a:avLst/>
          </a:prstGeom>
        </p:spPr>
      </p:pic>
      <p:pic>
        <p:nvPicPr>
          <p:cNvPr id="85" name="Grafik 8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886" y="4695074"/>
            <a:ext cx="609524" cy="609524"/>
          </a:xfrm>
          <a:prstGeom prst="rect">
            <a:avLst/>
          </a:prstGeom>
        </p:spPr>
      </p:pic>
      <p:sp>
        <p:nvSpPr>
          <p:cNvPr id="86" name="Text Box 34"/>
          <p:cNvSpPr txBox="1">
            <a:spLocks noChangeArrowheads="1"/>
          </p:cNvSpPr>
          <p:nvPr/>
        </p:nvSpPr>
        <p:spPr bwMode="auto">
          <a:xfrm>
            <a:off x="179572" y="5297079"/>
            <a:ext cx="16509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de-DE"/>
              <a:t>DELTA import </a:t>
            </a:r>
          </a:p>
        </p:txBody>
      </p:sp>
      <p:pic>
        <p:nvPicPr>
          <p:cNvPr id="87" name="Grafik 8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8452" y="5485988"/>
            <a:ext cx="609524" cy="609524"/>
          </a:xfrm>
          <a:prstGeom prst="rect">
            <a:avLst/>
          </a:prstGeom>
        </p:spPr>
      </p:pic>
      <p:sp>
        <p:nvSpPr>
          <p:cNvPr id="88" name="Text Box 34"/>
          <p:cNvSpPr txBox="1">
            <a:spLocks noChangeArrowheads="1"/>
          </p:cNvSpPr>
          <p:nvPr/>
        </p:nvSpPr>
        <p:spPr bwMode="auto">
          <a:xfrm>
            <a:off x="1844853" y="6087993"/>
            <a:ext cx="144142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de-DE"/>
              <a:t>SDD import </a:t>
            </a:r>
          </a:p>
        </p:txBody>
      </p:sp>
      <p:sp>
        <p:nvSpPr>
          <p:cNvPr id="89" name="AutoShape 37"/>
          <p:cNvSpPr>
            <a:spLocks noChangeArrowheads="1"/>
          </p:cNvSpPr>
          <p:nvPr/>
        </p:nvSpPr>
        <p:spPr bwMode="auto">
          <a:xfrm rot="3495980">
            <a:off x="1991117" y="3450443"/>
            <a:ext cx="647700" cy="2059280"/>
          </a:xfrm>
          <a:prstGeom prst="upArrow">
            <a:avLst>
              <a:gd name="adj1" fmla="val 53083"/>
              <a:gd name="adj2" fmla="val 77036"/>
            </a:avLst>
          </a:prstGeom>
          <a:gradFill rotWithShape="1">
            <a:gsLst>
              <a:gs pos="0">
                <a:srgbClr val="0000FF"/>
              </a:gs>
              <a:gs pos="100000">
                <a:srgbClr val="0000FF">
                  <a:gamma/>
                  <a:tint val="25490"/>
                  <a:invGamma/>
                  <a:alpha val="0"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94" name="AutoShape 37"/>
          <p:cNvSpPr>
            <a:spLocks noChangeArrowheads="1"/>
          </p:cNvSpPr>
          <p:nvPr/>
        </p:nvSpPr>
        <p:spPr bwMode="auto">
          <a:xfrm rot="5400000">
            <a:off x="5998168" y="2611176"/>
            <a:ext cx="647700" cy="1879785"/>
          </a:xfrm>
          <a:prstGeom prst="upArrow">
            <a:avLst>
              <a:gd name="adj1" fmla="val 53083"/>
              <a:gd name="adj2" fmla="val 77036"/>
            </a:avLst>
          </a:prstGeom>
          <a:gradFill rotWithShape="1">
            <a:gsLst>
              <a:gs pos="0">
                <a:srgbClr val="0000FF"/>
              </a:gs>
              <a:gs pos="100000">
                <a:srgbClr val="0000FF">
                  <a:gamma/>
                  <a:tint val="25490"/>
                  <a:invGamma/>
                  <a:alpha val="0"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95" name="AutoShape 37"/>
          <p:cNvSpPr>
            <a:spLocks noChangeArrowheads="1"/>
          </p:cNvSpPr>
          <p:nvPr/>
        </p:nvSpPr>
        <p:spPr bwMode="auto">
          <a:xfrm rot="16200000">
            <a:off x="6201067" y="2613473"/>
            <a:ext cx="647700" cy="1692024"/>
          </a:xfrm>
          <a:prstGeom prst="upArrow">
            <a:avLst>
              <a:gd name="adj1" fmla="val 53083"/>
              <a:gd name="adj2" fmla="val 77036"/>
            </a:avLst>
          </a:prstGeom>
          <a:gradFill rotWithShape="1">
            <a:gsLst>
              <a:gs pos="0">
                <a:srgbClr val="0000FF"/>
              </a:gs>
              <a:gs pos="100000">
                <a:srgbClr val="0000FF">
                  <a:gamma/>
                  <a:tint val="25490"/>
                  <a:invGamma/>
                  <a:alpha val="0"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99" name="Text Box 34"/>
          <p:cNvSpPr txBox="1">
            <a:spLocks noChangeArrowheads="1"/>
          </p:cNvSpPr>
          <p:nvPr/>
        </p:nvSpPr>
        <p:spPr bwMode="auto">
          <a:xfrm>
            <a:off x="7139851" y="4000365"/>
            <a:ext cx="180049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de-DE"/>
              <a:t>Questionnaires </a:t>
            </a:r>
          </a:p>
        </p:txBody>
      </p:sp>
      <p:sp>
        <p:nvSpPr>
          <p:cNvPr id="90" name="AutoShape 37"/>
          <p:cNvSpPr>
            <a:spLocks noChangeArrowheads="1"/>
          </p:cNvSpPr>
          <p:nvPr/>
        </p:nvSpPr>
        <p:spPr bwMode="auto">
          <a:xfrm rot="2294007">
            <a:off x="2940392" y="3902288"/>
            <a:ext cx="647700" cy="2007532"/>
          </a:xfrm>
          <a:prstGeom prst="upArrow">
            <a:avLst>
              <a:gd name="adj1" fmla="val 53083"/>
              <a:gd name="adj2" fmla="val 77036"/>
            </a:avLst>
          </a:prstGeom>
          <a:gradFill rotWithShape="1">
            <a:gsLst>
              <a:gs pos="0">
                <a:srgbClr val="0000FF"/>
              </a:gs>
              <a:gs pos="100000">
                <a:srgbClr val="0000FF">
                  <a:gamma/>
                  <a:tint val="25490"/>
                  <a:invGamma/>
                  <a:alpha val="0"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104" name="Text Box 34"/>
          <p:cNvSpPr txBox="1">
            <a:spLocks noChangeArrowheads="1"/>
          </p:cNvSpPr>
          <p:nvPr/>
        </p:nvSpPr>
        <p:spPr bwMode="auto">
          <a:xfrm>
            <a:off x="-28795" y="934432"/>
            <a:ext cx="180049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de-DE"/>
              <a:t>File conversion </a:t>
            </a:r>
          </a:p>
        </p:txBody>
      </p:sp>
      <p:sp>
        <p:nvSpPr>
          <p:cNvPr id="105" name="AutoShape 32"/>
          <p:cNvSpPr>
            <a:spLocks noChangeArrowheads="1"/>
          </p:cNvSpPr>
          <p:nvPr/>
        </p:nvSpPr>
        <p:spPr bwMode="auto">
          <a:xfrm>
            <a:off x="7322982" y="233929"/>
            <a:ext cx="1581135" cy="1167651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accent1">
                  <a:gamma/>
                  <a:tint val="5882"/>
                  <a:invGamma/>
                  <a:alpha val="8000"/>
                </a:schemeClr>
              </a:gs>
              <a:gs pos="100000">
                <a:schemeClr val="accent1">
                  <a:alpha val="45000"/>
                </a:schemeClr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106" name="Text Box 34"/>
          <p:cNvSpPr txBox="1">
            <a:spLocks noChangeArrowheads="1"/>
          </p:cNvSpPr>
          <p:nvPr/>
        </p:nvSpPr>
        <p:spPr bwMode="auto">
          <a:xfrm>
            <a:off x="7277428" y="946684"/>
            <a:ext cx="174060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de-DE"/>
              <a:t>XML file check </a:t>
            </a:r>
          </a:p>
        </p:txBody>
      </p:sp>
      <p:pic>
        <p:nvPicPr>
          <p:cNvPr id="107" name="Grafik 10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61" y="527988"/>
            <a:ext cx="457321" cy="457321"/>
          </a:xfrm>
          <a:prstGeom prst="rect">
            <a:avLst/>
          </a:prstGeom>
        </p:spPr>
      </p:pic>
      <p:pic>
        <p:nvPicPr>
          <p:cNvPr id="108" name="Grafik 10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826" y="596458"/>
            <a:ext cx="464894" cy="464894"/>
          </a:xfrm>
          <a:prstGeom prst="rect">
            <a:avLst/>
          </a:prstGeom>
        </p:spPr>
      </p:pic>
      <p:pic>
        <p:nvPicPr>
          <p:cNvPr id="119" name="Grafik 1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7731" y="337084"/>
            <a:ext cx="609600" cy="609600"/>
          </a:xfrm>
          <a:prstGeom prst="rect">
            <a:avLst/>
          </a:prstGeom>
        </p:spPr>
      </p:pic>
      <p:pic>
        <p:nvPicPr>
          <p:cNvPr id="120" name="Grafik 11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2176" y="339819"/>
            <a:ext cx="609524" cy="609524"/>
          </a:xfrm>
          <a:prstGeom prst="rect">
            <a:avLst/>
          </a:prstGeom>
        </p:spPr>
      </p:pic>
      <p:sp>
        <p:nvSpPr>
          <p:cNvPr id="22" name="Pfeil nach links und rechts 21"/>
          <p:cNvSpPr/>
          <p:nvPr/>
        </p:nvSpPr>
        <p:spPr>
          <a:xfrm>
            <a:off x="559426" y="678529"/>
            <a:ext cx="456532" cy="242458"/>
          </a:xfrm>
          <a:prstGeom prst="leftRightArrow">
            <a:avLst/>
          </a:prstGeom>
          <a:solidFill>
            <a:srgbClr val="0000FF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25316" name="AutoShape 36"/>
          <p:cNvSpPr>
            <a:spLocks noChangeArrowheads="1"/>
          </p:cNvSpPr>
          <p:nvPr/>
        </p:nvSpPr>
        <p:spPr bwMode="auto">
          <a:xfrm rot="8257010">
            <a:off x="5413218" y="3823062"/>
            <a:ext cx="755650" cy="1374879"/>
          </a:xfrm>
          <a:prstGeom prst="upArrow">
            <a:avLst>
              <a:gd name="adj1" fmla="val 54204"/>
              <a:gd name="adj2" fmla="val 66800"/>
            </a:avLst>
          </a:prstGeom>
          <a:gradFill rotWithShape="1">
            <a:gsLst>
              <a:gs pos="0">
                <a:srgbClr val="0000FF"/>
              </a:gs>
              <a:gs pos="100000">
                <a:srgbClr val="0000FF">
                  <a:gamma/>
                  <a:tint val="25490"/>
                  <a:invGamma/>
                  <a:alpha val="0"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pic>
        <p:nvPicPr>
          <p:cNvPr id="23" name="Grafik 2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8825" y="715663"/>
            <a:ext cx="266667" cy="266667"/>
          </a:xfrm>
          <a:prstGeom prst="rect">
            <a:avLst/>
          </a:prstGeom>
        </p:spPr>
      </p:pic>
      <p:pic>
        <p:nvPicPr>
          <p:cNvPr id="123" name="Grafik 12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6150" y="641884"/>
            <a:ext cx="266667" cy="266667"/>
          </a:xfrm>
          <a:prstGeom prst="rect">
            <a:avLst/>
          </a:prstGeom>
        </p:spPr>
      </p:pic>
      <p:sp>
        <p:nvSpPr>
          <p:cNvPr id="24" name="Rechteck 23"/>
          <p:cNvSpPr/>
          <p:nvPr/>
        </p:nvSpPr>
        <p:spPr>
          <a:xfrm>
            <a:off x="150681" y="2826513"/>
            <a:ext cx="2989580" cy="109066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8" name="AutoShape 32"/>
          <p:cNvSpPr>
            <a:spLocks noChangeArrowheads="1"/>
          </p:cNvSpPr>
          <p:nvPr/>
        </p:nvSpPr>
        <p:spPr bwMode="auto">
          <a:xfrm>
            <a:off x="181088" y="2747827"/>
            <a:ext cx="1277595" cy="1437203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accent1">
                  <a:gamma/>
                  <a:tint val="5882"/>
                  <a:invGamma/>
                  <a:alpha val="8000"/>
                </a:schemeClr>
              </a:gs>
              <a:gs pos="100000">
                <a:schemeClr val="accent1">
                  <a:alpha val="45000"/>
                </a:schemeClr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97" name="AutoShape 37"/>
          <p:cNvSpPr>
            <a:spLocks noChangeArrowheads="1"/>
          </p:cNvSpPr>
          <p:nvPr/>
        </p:nvSpPr>
        <p:spPr bwMode="auto">
          <a:xfrm rot="16200000">
            <a:off x="2085153" y="2499017"/>
            <a:ext cx="647700" cy="1906262"/>
          </a:xfrm>
          <a:prstGeom prst="upArrow">
            <a:avLst>
              <a:gd name="adj1" fmla="val 53083"/>
              <a:gd name="adj2" fmla="val 77036"/>
            </a:avLst>
          </a:prstGeom>
          <a:gradFill rotWithShape="1">
            <a:gsLst>
              <a:gs pos="0">
                <a:srgbClr val="0000FF"/>
              </a:gs>
              <a:gs pos="100000">
                <a:srgbClr val="0000FF">
                  <a:gamma/>
                  <a:tint val="25490"/>
                  <a:invGamma/>
                  <a:alpha val="0"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126" name="Text Box 30"/>
          <p:cNvSpPr txBox="1">
            <a:spLocks noChangeArrowheads="1"/>
          </p:cNvSpPr>
          <p:nvPr/>
        </p:nvSpPr>
        <p:spPr bwMode="auto">
          <a:xfrm>
            <a:off x="150681" y="3783335"/>
            <a:ext cx="135163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de-DE"/>
              <a:t>CSV export</a:t>
            </a:r>
          </a:p>
        </p:txBody>
      </p:sp>
      <p:sp>
        <p:nvSpPr>
          <p:cNvPr id="127" name="Rechteck 126"/>
          <p:cNvSpPr/>
          <p:nvPr/>
        </p:nvSpPr>
        <p:spPr>
          <a:xfrm>
            <a:off x="338422" y="2874467"/>
            <a:ext cx="930497" cy="903222"/>
          </a:xfrm>
          <a:prstGeom prst="rect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25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38422" y="2874466"/>
            <a:ext cx="930497" cy="9015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130" y="258274"/>
            <a:ext cx="348734" cy="348734"/>
          </a:xfrm>
          <a:prstGeom prst="rect">
            <a:avLst/>
          </a:prstGeom>
        </p:spPr>
      </p:pic>
      <p:sp>
        <p:nvSpPr>
          <p:cNvPr id="12" name="Pfeil nach rechts 11"/>
          <p:cNvSpPr/>
          <p:nvPr/>
        </p:nvSpPr>
        <p:spPr>
          <a:xfrm rot="19535470">
            <a:off x="385003" y="361180"/>
            <a:ext cx="243732" cy="224648"/>
          </a:xfrm>
          <a:prstGeom prst="rightArrow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0" name="Pfeil nach rechts 79"/>
          <p:cNvSpPr/>
          <p:nvPr/>
        </p:nvSpPr>
        <p:spPr>
          <a:xfrm rot="12869482">
            <a:off x="1021618" y="361234"/>
            <a:ext cx="243732" cy="224648"/>
          </a:xfrm>
          <a:prstGeom prst="rightArrow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93396827"/>
      </p:ext>
    </p:extLst>
  </p:cSld>
  <p:clrMapOvr>
    <a:masterClrMapping/>
  </p:clrMapOvr>
  <p:transition>
    <p:fade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AutoShape 32"/>
          <p:cNvSpPr>
            <a:spLocks noChangeArrowheads="1"/>
          </p:cNvSpPr>
          <p:nvPr/>
        </p:nvSpPr>
        <p:spPr bwMode="auto">
          <a:xfrm>
            <a:off x="133511" y="4381038"/>
            <a:ext cx="2847432" cy="2387085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accent1">
                  <a:gamma/>
                  <a:tint val="5882"/>
                  <a:invGamma/>
                  <a:alpha val="8000"/>
                </a:schemeClr>
              </a:gs>
              <a:gs pos="100000">
                <a:schemeClr val="accent1">
                  <a:alpha val="45000"/>
                </a:schemeClr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121" name="Text Box 34"/>
          <p:cNvSpPr txBox="1">
            <a:spLocks noChangeArrowheads="1"/>
          </p:cNvSpPr>
          <p:nvPr/>
        </p:nvSpPr>
        <p:spPr bwMode="auto">
          <a:xfrm>
            <a:off x="546001" y="6405927"/>
            <a:ext cx="196306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de-DE"/>
              <a:t>Dependency tree </a:t>
            </a:r>
          </a:p>
        </p:txBody>
      </p:sp>
      <p:sp>
        <p:nvSpPr>
          <p:cNvPr id="98" name="AutoShape 32"/>
          <p:cNvSpPr>
            <a:spLocks noChangeArrowheads="1"/>
          </p:cNvSpPr>
          <p:nvPr/>
        </p:nvSpPr>
        <p:spPr bwMode="auto">
          <a:xfrm>
            <a:off x="3355847" y="70080"/>
            <a:ext cx="2505457" cy="2833179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accent1">
                  <a:gamma/>
                  <a:tint val="5882"/>
                  <a:invGamma/>
                  <a:alpha val="8000"/>
                </a:schemeClr>
              </a:gs>
              <a:gs pos="100000">
                <a:schemeClr val="accent1">
                  <a:alpha val="45000"/>
                </a:schemeClr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de-DE"/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3424900" y="3730215"/>
            <a:ext cx="2339975" cy="1044575"/>
            <a:chOff x="4144" y="1621"/>
            <a:chExt cx="1474" cy="658"/>
          </a:xfrm>
        </p:grpSpPr>
        <p:sp>
          <p:nvSpPr>
            <p:cNvPr id="225286" name="AutoShape 6"/>
            <p:cNvSpPr>
              <a:spLocks noChangeArrowheads="1"/>
            </p:cNvSpPr>
            <p:nvPr/>
          </p:nvSpPr>
          <p:spPr bwMode="auto">
            <a:xfrm>
              <a:off x="4144" y="1621"/>
              <a:ext cx="1474" cy="658"/>
            </a:xfrm>
            <a:prstGeom prst="can">
              <a:avLst>
                <a:gd name="adj" fmla="val 25074"/>
              </a:avLst>
            </a:prstGeom>
            <a:gradFill rotWithShape="1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de-DE" b="1"/>
            </a:p>
          </p:txBody>
        </p:sp>
        <p:sp>
          <p:nvSpPr>
            <p:cNvPr id="225287" name="WordArt 7"/>
            <p:cNvSpPr>
              <a:spLocks noChangeArrowheads="1" noChangeShapeType="1" noTextEdit="1"/>
            </p:cNvSpPr>
            <p:nvPr/>
          </p:nvSpPr>
          <p:spPr bwMode="auto">
            <a:xfrm>
              <a:off x="4236" y="1893"/>
              <a:ext cx="1314" cy="261"/>
            </a:xfrm>
            <a:prstGeom prst="rect">
              <a:avLst/>
            </a:prstGeom>
          </p:spPr>
          <p:txBody>
            <a:bodyPr wrap="none" fromWordArt="1">
              <a:prstTxWarp prst="textCanDown">
                <a:avLst>
                  <a:gd name="adj" fmla="val 24903"/>
                </a:avLst>
              </a:prstTxWarp>
            </a:bodyPr>
            <a:lstStyle/>
            <a:p>
              <a:pPr algn="ctr"/>
              <a:r>
                <a:rPr lang="de-DE" b="1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ahoma"/>
                  <a:ea typeface="Tahoma"/>
                  <a:cs typeface="Tahoma"/>
                </a:rPr>
                <a:t>DiversityDescriptions</a:t>
              </a:r>
            </a:p>
          </p:txBody>
        </p:sp>
      </p:grpSp>
      <p:sp>
        <p:nvSpPr>
          <p:cNvPr id="94" name="AutoShape 37"/>
          <p:cNvSpPr>
            <a:spLocks noChangeArrowheads="1"/>
          </p:cNvSpPr>
          <p:nvPr/>
        </p:nvSpPr>
        <p:spPr bwMode="auto">
          <a:xfrm rot="2962675">
            <a:off x="5972322" y="2805947"/>
            <a:ext cx="647700" cy="1433047"/>
          </a:xfrm>
          <a:prstGeom prst="upArrow">
            <a:avLst>
              <a:gd name="adj1" fmla="val 53083"/>
              <a:gd name="adj2" fmla="val 77036"/>
            </a:avLst>
          </a:prstGeom>
          <a:gradFill rotWithShape="1">
            <a:gsLst>
              <a:gs pos="0">
                <a:srgbClr val="0000FF"/>
              </a:gs>
              <a:gs pos="100000">
                <a:srgbClr val="0000FF">
                  <a:gamma/>
                  <a:tint val="25490"/>
                  <a:invGamma/>
                  <a:alpha val="0"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99" name="Text Box 34"/>
          <p:cNvSpPr txBox="1">
            <a:spLocks noChangeArrowheads="1"/>
          </p:cNvSpPr>
          <p:nvPr/>
        </p:nvSpPr>
        <p:spPr bwMode="auto">
          <a:xfrm>
            <a:off x="3701464" y="2533927"/>
            <a:ext cx="178684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de-DE"/>
              <a:t>HTML </a:t>
            </a:r>
          </a:p>
        </p:txBody>
      </p:sp>
      <p:pic>
        <p:nvPicPr>
          <p:cNvPr id="4116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8296" y="414197"/>
            <a:ext cx="1957911" cy="2144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0" name="AutoShape 32"/>
          <p:cNvSpPr>
            <a:spLocks noChangeArrowheads="1"/>
          </p:cNvSpPr>
          <p:nvPr/>
        </p:nvSpPr>
        <p:spPr bwMode="auto">
          <a:xfrm>
            <a:off x="133512" y="70080"/>
            <a:ext cx="2847432" cy="2969733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accent1">
                  <a:gamma/>
                  <a:tint val="5882"/>
                  <a:invGamma/>
                  <a:alpha val="8000"/>
                </a:schemeClr>
              </a:gs>
              <a:gs pos="100000">
                <a:schemeClr val="accent1">
                  <a:alpha val="45000"/>
                </a:schemeClr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102" name="Text Box 34"/>
          <p:cNvSpPr txBox="1">
            <a:spLocks noChangeArrowheads="1"/>
          </p:cNvSpPr>
          <p:nvPr/>
        </p:nvSpPr>
        <p:spPr bwMode="auto">
          <a:xfrm>
            <a:off x="806900" y="2670481"/>
            <a:ext cx="150065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de-DE"/>
              <a:t>Media WIKI </a:t>
            </a:r>
          </a:p>
        </p:txBody>
      </p:sp>
      <p:pic>
        <p:nvPicPr>
          <p:cNvPr id="4116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489" y="389515"/>
            <a:ext cx="2425477" cy="22309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0" name="AutoShape 32"/>
          <p:cNvSpPr>
            <a:spLocks noChangeArrowheads="1"/>
          </p:cNvSpPr>
          <p:nvPr/>
        </p:nvSpPr>
        <p:spPr bwMode="auto">
          <a:xfrm>
            <a:off x="6273840" y="70080"/>
            <a:ext cx="2825496" cy="2976435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accent1">
                  <a:gamma/>
                  <a:tint val="5882"/>
                  <a:invGamma/>
                  <a:alpha val="8000"/>
                </a:schemeClr>
              </a:gs>
              <a:gs pos="100000">
                <a:schemeClr val="accent1">
                  <a:alpha val="45000"/>
                </a:schemeClr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111" name="Text Box 34"/>
          <p:cNvSpPr txBox="1">
            <a:spLocks noChangeArrowheads="1"/>
          </p:cNvSpPr>
          <p:nvPr/>
        </p:nvSpPr>
        <p:spPr bwMode="auto">
          <a:xfrm>
            <a:off x="6360947" y="2670481"/>
            <a:ext cx="254821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de-DE"/>
              <a:t>Semantic Media WIKI </a:t>
            </a:r>
          </a:p>
        </p:txBody>
      </p:sp>
      <p:pic>
        <p:nvPicPr>
          <p:cNvPr id="411652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5534" y="430364"/>
            <a:ext cx="2331975" cy="2144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6" name="AutoShape 37"/>
          <p:cNvSpPr>
            <a:spLocks noChangeArrowheads="1"/>
          </p:cNvSpPr>
          <p:nvPr/>
        </p:nvSpPr>
        <p:spPr bwMode="auto">
          <a:xfrm rot="18447366">
            <a:off x="2512197" y="2768952"/>
            <a:ext cx="647700" cy="1523913"/>
          </a:xfrm>
          <a:prstGeom prst="upArrow">
            <a:avLst>
              <a:gd name="adj1" fmla="val 53083"/>
              <a:gd name="adj2" fmla="val 77036"/>
            </a:avLst>
          </a:prstGeom>
          <a:gradFill rotWithShape="1">
            <a:gsLst>
              <a:gs pos="0">
                <a:srgbClr val="0000FF"/>
              </a:gs>
              <a:gs pos="100000">
                <a:srgbClr val="0000FF">
                  <a:gamma/>
                  <a:tint val="25490"/>
                  <a:invGamma/>
                  <a:alpha val="0"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117" name="AutoShape 37"/>
          <p:cNvSpPr>
            <a:spLocks noChangeArrowheads="1"/>
          </p:cNvSpPr>
          <p:nvPr/>
        </p:nvSpPr>
        <p:spPr bwMode="auto">
          <a:xfrm>
            <a:off x="4271038" y="2903259"/>
            <a:ext cx="647700" cy="750796"/>
          </a:xfrm>
          <a:prstGeom prst="upArrow">
            <a:avLst>
              <a:gd name="adj1" fmla="val 53083"/>
              <a:gd name="adj2" fmla="val 77036"/>
            </a:avLst>
          </a:prstGeom>
          <a:gradFill rotWithShape="1">
            <a:gsLst>
              <a:gs pos="0">
                <a:srgbClr val="0000FF"/>
              </a:gs>
              <a:gs pos="100000">
                <a:srgbClr val="0000FF">
                  <a:gamma/>
                  <a:tint val="25490"/>
                  <a:invGamma/>
                  <a:alpha val="0"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pic>
        <p:nvPicPr>
          <p:cNvPr id="411653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812" y="4718452"/>
            <a:ext cx="2287445" cy="1680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" name="AutoShape 32"/>
          <p:cNvSpPr>
            <a:spLocks noChangeArrowheads="1"/>
          </p:cNvSpPr>
          <p:nvPr/>
        </p:nvSpPr>
        <p:spPr bwMode="auto">
          <a:xfrm>
            <a:off x="6201137" y="4252502"/>
            <a:ext cx="2847432" cy="2440757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accent1">
                  <a:gamma/>
                  <a:tint val="5882"/>
                  <a:invGamma/>
                  <a:alpha val="8000"/>
                </a:schemeClr>
              </a:gs>
              <a:gs pos="100000">
                <a:schemeClr val="accent1">
                  <a:alpha val="45000"/>
                </a:schemeClr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124" name="Text Box 34"/>
          <p:cNvSpPr txBox="1">
            <a:spLocks noChangeArrowheads="1"/>
          </p:cNvSpPr>
          <p:nvPr/>
        </p:nvSpPr>
        <p:spPr bwMode="auto">
          <a:xfrm>
            <a:off x="6613627" y="6331063"/>
            <a:ext cx="196306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de-DE"/>
              <a:t>Pensoft </a:t>
            </a:r>
          </a:p>
        </p:txBody>
      </p:sp>
      <p:pic>
        <p:nvPicPr>
          <p:cNvPr id="411654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1130" y="4606658"/>
            <a:ext cx="2287445" cy="1680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9" name="AutoShape 37"/>
          <p:cNvSpPr>
            <a:spLocks noChangeArrowheads="1"/>
          </p:cNvSpPr>
          <p:nvPr/>
        </p:nvSpPr>
        <p:spPr bwMode="auto">
          <a:xfrm rot="12862576">
            <a:off x="3040065" y="4689949"/>
            <a:ext cx="647700" cy="1140119"/>
          </a:xfrm>
          <a:prstGeom prst="upArrow">
            <a:avLst>
              <a:gd name="adj1" fmla="val 53083"/>
              <a:gd name="adj2" fmla="val 77036"/>
            </a:avLst>
          </a:prstGeom>
          <a:gradFill rotWithShape="1">
            <a:gsLst>
              <a:gs pos="0">
                <a:srgbClr val="0000FF"/>
              </a:gs>
              <a:gs pos="100000">
                <a:srgbClr val="0000FF">
                  <a:gamma/>
                  <a:tint val="25490"/>
                  <a:invGamma/>
                  <a:alpha val="0"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130" name="AutoShape 37"/>
          <p:cNvSpPr>
            <a:spLocks noChangeArrowheads="1"/>
          </p:cNvSpPr>
          <p:nvPr/>
        </p:nvSpPr>
        <p:spPr bwMode="auto">
          <a:xfrm rot="8044463">
            <a:off x="5402749" y="4704802"/>
            <a:ext cx="647700" cy="1110410"/>
          </a:xfrm>
          <a:prstGeom prst="upArrow">
            <a:avLst>
              <a:gd name="adj1" fmla="val 53083"/>
              <a:gd name="adj2" fmla="val 77036"/>
            </a:avLst>
          </a:prstGeom>
          <a:gradFill rotWithShape="1">
            <a:gsLst>
              <a:gs pos="0">
                <a:srgbClr val="0000FF"/>
              </a:gs>
              <a:gs pos="100000">
                <a:srgbClr val="0000FF">
                  <a:gamma/>
                  <a:tint val="25490"/>
                  <a:invGamma/>
                  <a:alpha val="0"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graphicFrame>
        <p:nvGraphicFramePr>
          <p:cNvPr id="131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243176"/>
              </p:ext>
            </p:extLst>
          </p:nvPr>
        </p:nvGraphicFramePr>
        <p:xfrm>
          <a:off x="679625" y="3189671"/>
          <a:ext cx="712788" cy="1081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721" name="Image" r:id="rId8" imgW="2539683" imgH="3847619" progId="Photoshop.Image.7">
                  <p:embed/>
                </p:oleObj>
              </mc:Choice>
              <mc:Fallback>
                <p:oleObj name="Image" r:id="rId8" imgW="2539683" imgH="3847619" progId="Photoshop.Image.7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9625" y="3189671"/>
                        <a:ext cx="712788" cy="10810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32" name="Picture 5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910673" y="5405360"/>
            <a:ext cx="1368425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3" name="Picture 24" descr="Morpho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645467" y="3680950"/>
            <a:ext cx="863600" cy="700088"/>
          </a:xfrm>
          <a:prstGeom prst="rect">
            <a:avLst/>
          </a:prstGeom>
          <a:noFill/>
        </p:spPr>
      </p:pic>
      <p:graphicFrame>
        <p:nvGraphicFramePr>
          <p:cNvPr id="134" name="Objekt 13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96646704"/>
              </p:ext>
            </p:extLst>
          </p:nvPr>
        </p:nvGraphicFramePr>
        <p:xfrm>
          <a:off x="7213296" y="3393813"/>
          <a:ext cx="1624013" cy="5204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722" name="Image" r:id="rId12" imgW="3009524" imgH="964739" progId="Photoshop.Image.7">
                  <p:embed/>
                </p:oleObj>
              </mc:Choice>
              <mc:Fallback>
                <p:oleObj name="Image" r:id="rId12" imgW="3009524" imgH="964739" progId="Photoshop.Image.7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13296" y="3393813"/>
                        <a:ext cx="1624013" cy="520483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11665" name="Picture 17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068" y="143210"/>
            <a:ext cx="1524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666" name="Picture 18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8638" y="143210"/>
            <a:ext cx="1524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668" name="Picture 20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8652" y="4369184"/>
            <a:ext cx="1524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669" name="Picture 21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1334" y="143210"/>
            <a:ext cx="1524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670" name="Picture 22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7737" y="143210"/>
            <a:ext cx="1524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675" name="Picture 27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4852" y="143210"/>
            <a:ext cx="9525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676" name="Picture 28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1334" y="4472546"/>
            <a:ext cx="9525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677" name="Picture 29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6363" y="143164"/>
            <a:ext cx="9525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678" name="Picture 30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9846" y="143210"/>
            <a:ext cx="9525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34711520"/>
      </p:ext>
    </p:extLst>
  </p:cSld>
  <p:clrMapOvr>
    <a:masterClrMapping/>
  </p:clrMapOvr>
  <p:transition>
    <p:fade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AutoShape 37"/>
          <p:cNvSpPr>
            <a:spLocks noChangeArrowheads="1"/>
          </p:cNvSpPr>
          <p:nvPr/>
        </p:nvSpPr>
        <p:spPr bwMode="auto">
          <a:xfrm rot="12116315">
            <a:off x="3818823" y="3163874"/>
            <a:ext cx="647700" cy="1887584"/>
          </a:xfrm>
          <a:prstGeom prst="upArrow">
            <a:avLst>
              <a:gd name="adj1" fmla="val 53083"/>
              <a:gd name="adj2" fmla="val 77036"/>
            </a:avLst>
          </a:prstGeom>
          <a:gradFill rotWithShape="1">
            <a:gsLst>
              <a:gs pos="0">
                <a:srgbClr val="0000FF"/>
              </a:gs>
              <a:gs pos="100000">
                <a:srgbClr val="0000FF">
                  <a:gamma/>
                  <a:tint val="25490"/>
                  <a:invGamma/>
                  <a:alpha val="0"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59" name="AutoShape 37"/>
          <p:cNvSpPr>
            <a:spLocks noChangeArrowheads="1"/>
          </p:cNvSpPr>
          <p:nvPr/>
        </p:nvSpPr>
        <p:spPr bwMode="auto">
          <a:xfrm rot="7434072">
            <a:off x="5737225" y="2757488"/>
            <a:ext cx="647700" cy="1495425"/>
          </a:xfrm>
          <a:prstGeom prst="upArrow">
            <a:avLst>
              <a:gd name="adj1" fmla="val 53083"/>
              <a:gd name="adj2" fmla="val 77036"/>
            </a:avLst>
          </a:prstGeom>
          <a:gradFill rotWithShape="1">
            <a:gsLst>
              <a:gs pos="0">
                <a:srgbClr val="0000FF"/>
              </a:gs>
              <a:gs pos="100000">
                <a:srgbClr val="0000FF">
                  <a:gamma/>
                  <a:tint val="25490"/>
                  <a:invGamma/>
                  <a:alpha val="0"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225318" name="AutoShape 38"/>
          <p:cNvSpPr>
            <a:spLocks noChangeArrowheads="1"/>
          </p:cNvSpPr>
          <p:nvPr/>
        </p:nvSpPr>
        <p:spPr bwMode="auto">
          <a:xfrm>
            <a:off x="3000375" y="115888"/>
            <a:ext cx="5470525" cy="1404937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accent1">
                  <a:gamma/>
                  <a:tint val="5882"/>
                  <a:invGamma/>
                  <a:alpha val="8000"/>
                </a:schemeClr>
              </a:gs>
              <a:gs pos="100000">
                <a:schemeClr val="accent1">
                  <a:alpha val="45000"/>
                </a:schemeClr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225325" name="AutoShape 45"/>
          <p:cNvSpPr>
            <a:spLocks noChangeArrowheads="1"/>
          </p:cNvSpPr>
          <p:nvPr/>
        </p:nvSpPr>
        <p:spPr bwMode="auto">
          <a:xfrm rot="2878489">
            <a:off x="5961064" y="1065213"/>
            <a:ext cx="647700" cy="1489075"/>
          </a:xfrm>
          <a:prstGeom prst="upArrow">
            <a:avLst>
              <a:gd name="adj1" fmla="val 52083"/>
              <a:gd name="adj2" fmla="val 84627"/>
            </a:avLst>
          </a:prstGeom>
          <a:gradFill rotWithShape="1">
            <a:gsLst>
              <a:gs pos="0">
                <a:srgbClr val="0000FF"/>
              </a:gs>
              <a:gs pos="100000">
                <a:srgbClr val="0000FF">
                  <a:gamma/>
                  <a:tint val="25490"/>
                  <a:invGamma/>
                  <a:alpha val="0"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225309" name="AutoShape 29"/>
          <p:cNvSpPr>
            <a:spLocks noChangeArrowheads="1"/>
          </p:cNvSpPr>
          <p:nvPr/>
        </p:nvSpPr>
        <p:spPr bwMode="auto">
          <a:xfrm>
            <a:off x="927100" y="131764"/>
            <a:ext cx="1920875" cy="1554162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accent1">
                  <a:gamma/>
                  <a:tint val="5882"/>
                  <a:invGamma/>
                  <a:alpha val="8000"/>
                </a:schemeClr>
              </a:gs>
              <a:gs pos="100000">
                <a:schemeClr val="accent1">
                  <a:alpha val="45000"/>
                </a:schemeClr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225295" name="AutoShape 15"/>
          <p:cNvSpPr>
            <a:spLocks noChangeArrowheads="1"/>
          </p:cNvSpPr>
          <p:nvPr/>
        </p:nvSpPr>
        <p:spPr bwMode="auto">
          <a:xfrm>
            <a:off x="6343649" y="4800599"/>
            <a:ext cx="2771775" cy="2028826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accent1">
                  <a:gamma/>
                  <a:tint val="5882"/>
                  <a:invGamma/>
                  <a:alpha val="8000"/>
                </a:schemeClr>
              </a:gs>
              <a:gs pos="100000">
                <a:schemeClr val="accent1">
                  <a:alpha val="45000"/>
                </a:schemeClr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de-DE"/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3563938" y="2205038"/>
            <a:ext cx="2339975" cy="1044575"/>
            <a:chOff x="2177" y="2001"/>
            <a:chExt cx="1474" cy="658"/>
          </a:xfrm>
        </p:grpSpPr>
        <p:sp>
          <p:nvSpPr>
            <p:cNvPr id="225286" name="AutoShape 6"/>
            <p:cNvSpPr>
              <a:spLocks noChangeArrowheads="1"/>
            </p:cNvSpPr>
            <p:nvPr/>
          </p:nvSpPr>
          <p:spPr bwMode="auto">
            <a:xfrm>
              <a:off x="2177" y="2001"/>
              <a:ext cx="1474" cy="658"/>
            </a:xfrm>
            <a:prstGeom prst="can">
              <a:avLst>
                <a:gd name="adj" fmla="val 25074"/>
              </a:avLst>
            </a:prstGeom>
            <a:gradFill rotWithShape="1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de-DE" b="1"/>
            </a:p>
          </p:txBody>
        </p:sp>
        <p:sp>
          <p:nvSpPr>
            <p:cNvPr id="225287" name="WordArt 7"/>
            <p:cNvSpPr>
              <a:spLocks noChangeArrowheads="1" noChangeShapeType="1" noTextEdit="1"/>
            </p:cNvSpPr>
            <p:nvPr/>
          </p:nvSpPr>
          <p:spPr bwMode="auto">
            <a:xfrm>
              <a:off x="2269" y="2273"/>
              <a:ext cx="1314" cy="261"/>
            </a:xfrm>
            <a:prstGeom prst="rect">
              <a:avLst/>
            </a:prstGeom>
          </p:spPr>
          <p:txBody>
            <a:bodyPr wrap="none" fromWordArt="1">
              <a:prstTxWarp prst="textCanDown">
                <a:avLst>
                  <a:gd name="adj" fmla="val 24903"/>
                </a:avLst>
              </a:prstTxWarp>
            </a:bodyPr>
            <a:lstStyle/>
            <a:p>
              <a:pPr algn="ctr"/>
              <a:r>
                <a:rPr lang="de-DE" b="1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ahoma"/>
                  <a:ea typeface="Tahoma"/>
                  <a:cs typeface="Tahoma"/>
                </a:rPr>
                <a:t>DiversityCollection</a:t>
              </a:r>
            </a:p>
          </p:txBody>
        </p:sp>
      </p:grpSp>
      <p:pic>
        <p:nvPicPr>
          <p:cNvPr id="225288" name="Picture 8"/>
          <p:cNvPicPr>
            <a:picLocks noChangeAspect="1" noChangeArrowheads="1"/>
          </p:cNvPicPr>
          <p:nvPr/>
        </p:nvPicPr>
        <p:blipFill>
          <a:blip r:embed="rId2" cstate="print"/>
          <a:srcRect l="2362" t="9450" r="42525" b="31500"/>
          <a:stretch>
            <a:fillRect/>
          </a:stretch>
        </p:blipFill>
        <p:spPr bwMode="auto">
          <a:xfrm>
            <a:off x="4695825" y="4957121"/>
            <a:ext cx="1349375" cy="108490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225289" name="Picture 9"/>
          <p:cNvPicPr>
            <a:picLocks noChangeAspect="1" noChangeArrowheads="1"/>
          </p:cNvPicPr>
          <p:nvPr/>
        </p:nvPicPr>
        <p:blipFill>
          <a:blip r:embed="rId3" cstate="print"/>
          <a:srcRect l="2362" t="9450" r="42525" b="31500"/>
          <a:stretch>
            <a:fillRect/>
          </a:stretch>
        </p:blipFill>
        <p:spPr bwMode="auto">
          <a:xfrm>
            <a:off x="4646613" y="5610045"/>
            <a:ext cx="1296987" cy="104158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225291" name="Text Box 11"/>
          <p:cNvSpPr txBox="1">
            <a:spLocks noChangeArrowheads="1"/>
          </p:cNvSpPr>
          <p:nvPr/>
        </p:nvSpPr>
        <p:spPr bwMode="auto">
          <a:xfrm>
            <a:off x="4927600" y="4938713"/>
            <a:ext cx="8350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>
            <a:spAutoFit/>
          </a:bodyPr>
          <a:lstStyle/>
          <a:p>
            <a:r>
              <a:rPr lang="de-DE" sz="2000" b="1">
                <a:solidFill>
                  <a:srgbClr val="0000FF"/>
                </a:solidFill>
              </a:rPr>
              <a:t>XSLT</a:t>
            </a:r>
          </a:p>
        </p:txBody>
      </p:sp>
      <p:sp>
        <p:nvSpPr>
          <p:cNvPr id="225292" name="Text Box 12"/>
          <p:cNvSpPr txBox="1">
            <a:spLocks noChangeArrowheads="1"/>
          </p:cNvSpPr>
          <p:nvPr/>
        </p:nvSpPr>
        <p:spPr bwMode="auto">
          <a:xfrm>
            <a:off x="5097463" y="6135688"/>
            <a:ext cx="7207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>
            <a:spAutoFit/>
          </a:bodyPr>
          <a:lstStyle/>
          <a:p>
            <a:r>
              <a:rPr lang="de-DE" sz="2000" b="1">
                <a:solidFill>
                  <a:srgbClr val="0000FF"/>
                </a:solidFill>
              </a:rPr>
              <a:t>XML</a:t>
            </a:r>
          </a:p>
        </p:txBody>
      </p:sp>
      <p:sp>
        <p:nvSpPr>
          <p:cNvPr id="225293" name="AutoShape 13"/>
          <p:cNvSpPr>
            <a:spLocks noChangeArrowheads="1"/>
          </p:cNvSpPr>
          <p:nvPr/>
        </p:nvSpPr>
        <p:spPr bwMode="auto">
          <a:xfrm rot="6629556">
            <a:off x="5898357" y="5017293"/>
            <a:ext cx="431800" cy="1008063"/>
          </a:xfrm>
          <a:prstGeom prst="upArrow">
            <a:avLst>
              <a:gd name="adj1" fmla="val 50000"/>
              <a:gd name="adj2" fmla="val 58364"/>
            </a:avLst>
          </a:prstGeom>
          <a:gradFill rotWithShape="1">
            <a:gsLst>
              <a:gs pos="0">
                <a:srgbClr val="0000FF"/>
              </a:gs>
              <a:gs pos="100000">
                <a:srgbClr val="0000FF">
                  <a:gamma/>
                  <a:tint val="25490"/>
                  <a:invGamma/>
                  <a:alpha val="0"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225294" name="AutoShape 14"/>
          <p:cNvSpPr>
            <a:spLocks noChangeArrowheads="1"/>
          </p:cNvSpPr>
          <p:nvPr/>
        </p:nvSpPr>
        <p:spPr bwMode="auto">
          <a:xfrm rot="3891275">
            <a:off x="5939632" y="5625306"/>
            <a:ext cx="431800" cy="1008063"/>
          </a:xfrm>
          <a:prstGeom prst="upArrow">
            <a:avLst>
              <a:gd name="adj1" fmla="val 50000"/>
              <a:gd name="adj2" fmla="val 58364"/>
            </a:avLst>
          </a:prstGeom>
          <a:gradFill rotWithShape="1">
            <a:gsLst>
              <a:gs pos="0">
                <a:srgbClr val="0000FF"/>
              </a:gs>
              <a:gs pos="100000">
                <a:srgbClr val="0000FF">
                  <a:gamma/>
                  <a:tint val="25490"/>
                  <a:invGamma/>
                  <a:alpha val="0"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225297" name="Text Box 17"/>
          <p:cNvSpPr txBox="1">
            <a:spLocks noChangeArrowheads="1"/>
          </p:cNvSpPr>
          <p:nvPr/>
        </p:nvSpPr>
        <p:spPr bwMode="auto">
          <a:xfrm>
            <a:off x="6688138" y="4889500"/>
            <a:ext cx="217239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/>
              <a:t>Label, Inventory list</a:t>
            </a:r>
          </a:p>
          <a:p>
            <a:r>
              <a:rPr lang="de-DE"/>
              <a:t> </a:t>
            </a:r>
          </a:p>
        </p:txBody>
      </p:sp>
      <p:pic>
        <p:nvPicPr>
          <p:cNvPr id="225298" name="Picture 18" descr="TransactionPrinting"/>
          <p:cNvPicPr>
            <a:picLocks noChangeAspect="1" noChangeArrowheads="1"/>
          </p:cNvPicPr>
          <p:nvPr/>
        </p:nvPicPr>
        <p:blipFill>
          <a:blip r:embed="rId4" cstate="print"/>
          <a:srcRect l="7411" t="14047" r="24702" b="2676"/>
          <a:stretch>
            <a:fillRect/>
          </a:stretch>
        </p:blipFill>
        <p:spPr bwMode="auto">
          <a:xfrm>
            <a:off x="7439024" y="5286279"/>
            <a:ext cx="1485901" cy="112097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25304" name="Picture 2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95375" y="228600"/>
            <a:ext cx="657225" cy="5691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5305" name="Picture 2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303339" y="312738"/>
            <a:ext cx="754062" cy="653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5306" name="Picture 2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511300" y="415925"/>
            <a:ext cx="793750" cy="6874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5307" name="Picture 2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19263" y="538163"/>
            <a:ext cx="865187" cy="74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25310" name="Text Box 30"/>
          <p:cNvSpPr txBox="1">
            <a:spLocks noChangeArrowheads="1"/>
          </p:cNvSpPr>
          <p:nvPr/>
        </p:nvSpPr>
        <p:spPr bwMode="auto">
          <a:xfrm>
            <a:off x="1125538" y="1228725"/>
            <a:ext cx="15176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/>
              <a:t>Image import</a:t>
            </a:r>
          </a:p>
        </p:txBody>
      </p:sp>
      <p:sp>
        <p:nvSpPr>
          <p:cNvPr id="225312" name="AutoShape 32"/>
          <p:cNvSpPr>
            <a:spLocks noChangeArrowheads="1"/>
          </p:cNvSpPr>
          <p:nvPr/>
        </p:nvSpPr>
        <p:spPr bwMode="auto">
          <a:xfrm>
            <a:off x="7124699" y="1558925"/>
            <a:ext cx="1947863" cy="1641475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accent1">
                  <a:gamma/>
                  <a:tint val="5882"/>
                  <a:invGamma/>
                  <a:alpha val="8000"/>
                </a:schemeClr>
              </a:gs>
              <a:gs pos="100000">
                <a:schemeClr val="accent1">
                  <a:alpha val="45000"/>
                </a:schemeClr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de-DE"/>
          </a:p>
        </p:txBody>
      </p:sp>
      <p:pic>
        <p:nvPicPr>
          <p:cNvPr id="225313" name="Picture 33" descr="ExportList"/>
          <p:cNvPicPr>
            <a:picLocks noChangeAspect="1" noChangeArrowheads="1"/>
          </p:cNvPicPr>
          <p:nvPr/>
        </p:nvPicPr>
        <p:blipFill>
          <a:blip r:embed="rId7" cstate="print"/>
          <a:srcRect r="20688"/>
          <a:stretch>
            <a:fillRect/>
          </a:stretch>
        </p:blipFill>
        <p:spPr bwMode="auto">
          <a:xfrm>
            <a:off x="3243263" y="306388"/>
            <a:ext cx="1931987" cy="7667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25314" name="Text Box 34"/>
          <p:cNvSpPr txBox="1">
            <a:spLocks noChangeArrowheads="1"/>
          </p:cNvSpPr>
          <p:nvPr/>
        </p:nvSpPr>
        <p:spPr bwMode="auto">
          <a:xfrm>
            <a:off x="7272338" y="2811463"/>
            <a:ext cx="1581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de-DE"/>
              <a:t>ABCD export </a:t>
            </a:r>
          </a:p>
        </p:txBody>
      </p:sp>
      <p:pic>
        <p:nvPicPr>
          <p:cNvPr id="225315" name="Picture 35" descr="ExportList"/>
          <p:cNvPicPr>
            <a:picLocks noChangeAspect="1" noChangeArrowheads="1"/>
          </p:cNvPicPr>
          <p:nvPr/>
        </p:nvPicPr>
        <p:blipFill>
          <a:blip r:embed="rId7" cstate="print"/>
          <a:srcRect r="20688"/>
          <a:stretch>
            <a:fillRect/>
          </a:stretch>
        </p:blipFill>
        <p:spPr bwMode="auto">
          <a:xfrm>
            <a:off x="6310313" y="296863"/>
            <a:ext cx="1931987" cy="7667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25316" name="AutoShape 36"/>
          <p:cNvSpPr>
            <a:spLocks noChangeArrowheads="1"/>
          </p:cNvSpPr>
          <p:nvPr/>
        </p:nvSpPr>
        <p:spPr bwMode="auto">
          <a:xfrm rot="4651558">
            <a:off x="6119019" y="1896269"/>
            <a:ext cx="755650" cy="1223962"/>
          </a:xfrm>
          <a:prstGeom prst="upArrow">
            <a:avLst>
              <a:gd name="adj1" fmla="val 54204"/>
              <a:gd name="adj2" fmla="val 66800"/>
            </a:avLst>
          </a:prstGeom>
          <a:gradFill rotWithShape="1">
            <a:gsLst>
              <a:gs pos="0">
                <a:srgbClr val="0000FF"/>
              </a:gs>
              <a:gs pos="100000">
                <a:srgbClr val="0000FF">
                  <a:gamma/>
                  <a:tint val="25490"/>
                  <a:invGamma/>
                  <a:alpha val="0"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225317" name="AutoShape 37"/>
          <p:cNvSpPr>
            <a:spLocks noChangeArrowheads="1"/>
          </p:cNvSpPr>
          <p:nvPr/>
        </p:nvSpPr>
        <p:spPr bwMode="auto">
          <a:xfrm rot="9473960">
            <a:off x="4230189" y="1278464"/>
            <a:ext cx="647700" cy="1152083"/>
          </a:xfrm>
          <a:prstGeom prst="upArrow">
            <a:avLst>
              <a:gd name="adj1" fmla="val 53083"/>
              <a:gd name="adj2" fmla="val 77036"/>
            </a:avLst>
          </a:prstGeom>
          <a:gradFill rotWithShape="1">
            <a:gsLst>
              <a:gs pos="0">
                <a:srgbClr val="0000FF"/>
              </a:gs>
              <a:gs pos="100000">
                <a:srgbClr val="0000FF">
                  <a:gamma/>
                  <a:tint val="25490"/>
                  <a:invGamma/>
                  <a:alpha val="0"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pic>
        <p:nvPicPr>
          <p:cNvPr id="225319" name="Picture 39"/>
          <p:cNvPicPr>
            <a:picLocks noChangeAspect="1" noChangeArrowheads="1"/>
          </p:cNvPicPr>
          <p:nvPr/>
        </p:nvPicPr>
        <p:blipFill>
          <a:blip r:embed="rId3" cstate="print"/>
          <a:srcRect l="2362" t="9450" r="42525" b="31500"/>
          <a:stretch>
            <a:fillRect/>
          </a:stretch>
        </p:blipFill>
        <p:spPr bwMode="auto">
          <a:xfrm>
            <a:off x="7467600" y="1720851"/>
            <a:ext cx="1316038" cy="105688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225320" name="Text Box 40"/>
          <p:cNvSpPr txBox="1">
            <a:spLocks noChangeArrowheads="1"/>
          </p:cNvSpPr>
          <p:nvPr/>
        </p:nvSpPr>
        <p:spPr bwMode="auto">
          <a:xfrm>
            <a:off x="5141456" y="263525"/>
            <a:ext cx="1210588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de-DE"/>
              <a:t>Tab</a:t>
            </a:r>
          </a:p>
          <a:p>
            <a:pPr algn="ctr"/>
            <a:r>
              <a:rPr lang="de-DE"/>
              <a:t>separated</a:t>
            </a:r>
          </a:p>
          <a:p>
            <a:pPr algn="ctr"/>
            <a:r>
              <a:rPr lang="de-DE"/>
              <a:t>lists</a:t>
            </a:r>
          </a:p>
        </p:txBody>
      </p:sp>
      <p:sp>
        <p:nvSpPr>
          <p:cNvPr id="225321" name="Text Box 41"/>
          <p:cNvSpPr txBox="1">
            <a:spLocks noChangeArrowheads="1"/>
          </p:cNvSpPr>
          <p:nvPr/>
        </p:nvSpPr>
        <p:spPr bwMode="auto">
          <a:xfrm>
            <a:off x="7956550" y="2027238"/>
            <a:ext cx="7207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>
            <a:spAutoFit/>
          </a:bodyPr>
          <a:lstStyle/>
          <a:p>
            <a:r>
              <a:rPr lang="de-DE" sz="2000" b="1">
                <a:solidFill>
                  <a:srgbClr val="0000FF"/>
                </a:solidFill>
              </a:rPr>
              <a:t>XML</a:t>
            </a:r>
          </a:p>
        </p:txBody>
      </p:sp>
      <p:sp>
        <p:nvSpPr>
          <p:cNvPr id="225323" name="Text Box 43"/>
          <p:cNvSpPr txBox="1">
            <a:spLocks noChangeArrowheads="1"/>
          </p:cNvSpPr>
          <p:nvPr/>
        </p:nvSpPr>
        <p:spPr bwMode="auto">
          <a:xfrm>
            <a:off x="6780213" y="1046163"/>
            <a:ext cx="9080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de-DE"/>
              <a:t>Export </a:t>
            </a:r>
          </a:p>
        </p:txBody>
      </p:sp>
      <p:sp>
        <p:nvSpPr>
          <p:cNvPr id="225324" name="Text Box 44"/>
          <p:cNvSpPr txBox="1">
            <a:spLocks noChangeArrowheads="1"/>
          </p:cNvSpPr>
          <p:nvPr/>
        </p:nvSpPr>
        <p:spPr bwMode="auto">
          <a:xfrm>
            <a:off x="3784600" y="1035050"/>
            <a:ext cx="8953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de-DE"/>
              <a:t>Import </a:t>
            </a:r>
          </a:p>
        </p:txBody>
      </p:sp>
      <p:sp>
        <p:nvSpPr>
          <p:cNvPr id="41" name="AutoShape 37"/>
          <p:cNvSpPr>
            <a:spLocks noChangeArrowheads="1"/>
          </p:cNvSpPr>
          <p:nvPr/>
        </p:nvSpPr>
        <p:spPr bwMode="auto">
          <a:xfrm rot="7345786">
            <a:off x="2840448" y="1087772"/>
            <a:ext cx="647700" cy="1567048"/>
          </a:xfrm>
          <a:prstGeom prst="upArrow">
            <a:avLst>
              <a:gd name="adj1" fmla="val 53083"/>
              <a:gd name="adj2" fmla="val 77036"/>
            </a:avLst>
          </a:prstGeom>
          <a:gradFill rotWithShape="1">
            <a:gsLst>
              <a:gs pos="0">
                <a:srgbClr val="0000FF"/>
              </a:gs>
              <a:gs pos="100000">
                <a:srgbClr val="0000FF">
                  <a:gamma/>
                  <a:tint val="25490"/>
                  <a:invGamma/>
                  <a:alpha val="0"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43" name="AutoShape 22"/>
          <p:cNvSpPr>
            <a:spLocks noChangeArrowheads="1"/>
          </p:cNvSpPr>
          <p:nvPr/>
        </p:nvSpPr>
        <p:spPr bwMode="auto">
          <a:xfrm>
            <a:off x="727838" y="1819275"/>
            <a:ext cx="939037" cy="1266825"/>
          </a:xfrm>
          <a:prstGeom prst="can">
            <a:avLst>
              <a:gd name="adj" fmla="val 30942"/>
            </a:avLst>
          </a:prstGeom>
          <a:gradFill flip="none" rotWithShape="1">
            <a:gsLst>
              <a:gs pos="0">
                <a:srgbClr val="FF9900"/>
              </a:gs>
              <a:gs pos="50000">
                <a:srgbClr val="FFFF00">
                  <a:alpha val="80000"/>
                </a:srgbClr>
              </a:gs>
              <a:gs pos="100000">
                <a:srgbClr val="FF9900"/>
              </a:gs>
            </a:gsLst>
            <a:lin ang="0" scaled="1"/>
            <a:tileRect/>
          </a:gradFill>
          <a:ln w="9525">
            <a:solidFill>
              <a:srgbClr val="FF99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de-DE" b="1"/>
          </a:p>
        </p:txBody>
      </p:sp>
      <p:sp>
        <p:nvSpPr>
          <p:cNvPr id="45" name="AutoShape 37"/>
          <p:cNvSpPr>
            <a:spLocks noChangeArrowheads="1"/>
          </p:cNvSpPr>
          <p:nvPr/>
        </p:nvSpPr>
        <p:spPr bwMode="auto">
          <a:xfrm rot="5400000">
            <a:off x="642145" y="2480469"/>
            <a:ext cx="409573" cy="763587"/>
          </a:xfrm>
          <a:prstGeom prst="upArrow">
            <a:avLst>
              <a:gd name="adj1" fmla="val 43780"/>
              <a:gd name="adj2" fmla="val 70059"/>
            </a:avLst>
          </a:prstGeom>
          <a:solidFill>
            <a:srgbClr val="1AA5FA"/>
          </a:solidFill>
          <a:ln w="38100">
            <a:solidFill>
              <a:srgbClr val="065EEC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46" name="AutoShape 37"/>
          <p:cNvSpPr>
            <a:spLocks noChangeArrowheads="1"/>
          </p:cNvSpPr>
          <p:nvPr/>
        </p:nvSpPr>
        <p:spPr bwMode="auto">
          <a:xfrm rot="5400000">
            <a:off x="413545" y="2147094"/>
            <a:ext cx="409573" cy="763587"/>
          </a:xfrm>
          <a:prstGeom prst="upArrow">
            <a:avLst>
              <a:gd name="adj1" fmla="val 43780"/>
              <a:gd name="adj2" fmla="val 70059"/>
            </a:avLst>
          </a:prstGeom>
          <a:solidFill>
            <a:srgbClr val="00B050"/>
          </a:solidFill>
          <a:ln w="38100">
            <a:solidFill>
              <a:srgbClr val="008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47" name="AutoShape 37"/>
          <p:cNvSpPr>
            <a:spLocks noChangeArrowheads="1"/>
          </p:cNvSpPr>
          <p:nvPr/>
        </p:nvSpPr>
        <p:spPr bwMode="auto">
          <a:xfrm rot="5400000">
            <a:off x="223045" y="1785144"/>
            <a:ext cx="409573" cy="763587"/>
          </a:xfrm>
          <a:prstGeom prst="upArrow">
            <a:avLst>
              <a:gd name="adj1" fmla="val 43780"/>
              <a:gd name="adj2" fmla="val 70059"/>
            </a:avLst>
          </a:prstGeom>
          <a:solidFill>
            <a:srgbClr val="FF6D69"/>
          </a:solidFill>
          <a:ln w="3810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48" name="AutoShape 22"/>
          <p:cNvSpPr>
            <a:spLocks noChangeArrowheads="1"/>
          </p:cNvSpPr>
          <p:nvPr/>
        </p:nvSpPr>
        <p:spPr bwMode="auto">
          <a:xfrm>
            <a:off x="7471538" y="3362325"/>
            <a:ext cx="939037" cy="1266825"/>
          </a:xfrm>
          <a:prstGeom prst="can">
            <a:avLst>
              <a:gd name="adj" fmla="val 30942"/>
            </a:avLst>
          </a:prstGeom>
          <a:gradFill flip="none" rotWithShape="1">
            <a:gsLst>
              <a:gs pos="0">
                <a:srgbClr val="FF9900"/>
              </a:gs>
              <a:gs pos="50000">
                <a:srgbClr val="FFFF00">
                  <a:alpha val="80000"/>
                </a:srgbClr>
              </a:gs>
              <a:gs pos="100000">
                <a:srgbClr val="FF9900"/>
              </a:gs>
            </a:gsLst>
            <a:lin ang="0" scaled="1"/>
            <a:tileRect/>
          </a:gradFill>
          <a:ln w="9525">
            <a:solidFill>
              <a:srgbClr val="FF99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de-DE" b="1"/>
          </a:p>
        </p:txBody>
      </p:sp>
      <p:sp>
        <p:nvSpPr>
          <p:cNvPr id="49" name="AutoShape 37"/>
          <p:cNvSpPr>
            <a:spLocks noChangeArrowheads="1"/>
          </p:cNvSpPr>
          <p:nvPr/>
        </p:nvSpPr>
        <p:spPr bwMode="auto">
          <a:xfrm rot="5400000">
            <a:off x="8395495" y="3975894"/>
            <a:ext cx="409573" cy="763587"/>
          </a:xfrm>
          <a:prstGeom prst="upArrow">
            <a:avLst>
              <a:gd name="adj1" fmla="val 43780"/>
              <a:gd name="adj2" fmla="val 70059"/>
            </a:avLst>
          </a:prstGeom>
          <a:solidFill>
            <a:srgbClr val="1AA5FA"/>
          </a:solidFill>
          <a:ln w="38100">
            <a:solidFill>
              <a:srgbClr val="065EEC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50" name="AutoShape 37"/>
          <p:cNvSpPr>
            <a:spLocks noChangeArrowheads="1"/>
          </p:cNvSpPr>
          <p:nvPr/>
        </p:nvSpPr>
        <p:spPr bwMode="auto">
          <a:xfrm rot="5400000">
            <a:off x="8233570" y="3642519"/>
            <a:ext cx="409573" cy="763587"/>
          </a:xfrm>
          <a:prstGeom prst="upArrow">
            <a:avLst>
              <a:gd name="adj1" fmla="val 43780"/>
              <a:gd name="adj2" fmla="val 70059"/>
            </a:avLst>
          </a:prstGeom>
          <a:solidFill>
            <a:srgbClr val="00B050"/>
          </a:solidFill>
          <a:ln w="38100">
            <a:solidFill>
              <a:srgbClr val="008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51" name="AutoShape 37"/>
          <p:cNvSpPr>
            <a:spLocks noChangeArrowheads="1"/>
          </p:cNvSpPr>
          <p:nvPr/>
        </p:nvSpPr>
        <p:spPr bwMode="auto">
          <a:xfrm rot="5400000">
            <a:off x="8100220" y="3261519"/>
            <a:ext cx="409573" cy="763587"/>
          </a:xfrm>
          <a:prstGeom prst="upArrow">
            <a:avLst>
              <a:gd name="adj1" fmla="val 43780"/>
              <a:gd name="adj2" fmla="val 70059"/>
            </a:avLst>
          </a:prstGeom>
          <a:solidFill>
            <a:srgbClr val="FF6D69"/>
          </a:solidFill>
          <a:ln w="3810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52" name="Text Box 30"/>
          <p:cNvSpPr txBox="1">
            <a:spLocks noChangeArrowheads="1"/>
          </p:cNvSpPr>
          <p:nvPr/>
        </p:nvSpPr>
        <p:spPr bwMode="auto">
          <a:xfrm>
            <a:off x="1668463" y="2143125"/>
            <a:ext cx="85151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/>
              <a:t>Import</a:t>
            </a:r>
          </a:p>
          <a:p>
            <a:r>
              <a:rPr lang="de-DE"/>
              <a:t>wizard</a:t>
            </a:r>
          </a:p>
        </p:txBody>
      </p:sp>
      <p:sp>
        <p:nvSpPr>
          <p:cNvPr id="53" name="Text Box 30"/>
          <p:cNvSpPr txBox="1">
            <a:spLocks noChangeArrowheads="1"/>
          </p:cNvSpPr>
          <p:nvPr/>
        </p:nvSpPr>
        <p:spPr bwMode="auto">
          <a:xfrm>
            <a:off x="6611938" y="3657600"/>
            <a:ext cx="85151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/>
              <a:t>Export</a:t>
            </a:r>
          </a:p>
          <a:p>
            <a:r>
              <a:rPr lang="de-DE"/>
              <a:t>wizard</a:t>
            </a:r>
          </a:p>
        </p:txBody>
      </p:sp>
      <p:sp>
        <p:nvSpPr>
          <p:cNvPr id="54" name="AutoShape 22"/>
          <p:cNvSpPr>
            <a:spLocks noChangeArrowheads="1"/>
          </p:cNvSpPr>
          <p:nvPr/>
        </p:nvSpPr>
        <p:spPr bwMode="auto">
          <a:xfrm>
            <a:off x="3070988" y="5838825"/>
            <a:ext cx="1320037" cy="523876"/>
          </a:xfrm>
          <a:prstGeom prst="can">
            <a:avLst>
              <a:gd name="adj" fmla="val 50000"/>
            </a:avLst>
          </a:prstGeom>
          <a:gradFill flip="none" rotWithShape="1">
            <a:gsLst>
              <a:gs pos="0">
                <a:srgbClr val="990099"/>
              </a:gs>
              <a:gs pos="50000">
                <a:srgbClr val="FFCCFF"/>
              </a:gs>
              <a:gs pos="100000">
                <a:srgbClr val="990099"/>
              </a:gs>
            </a:gsLst>
            <a:lin ang="0" scaled="1"/>
            <a:tileRect/>
          </a:gradFill>
          <a:ln w="12700">
            <a:solidFill>
              <a:srgbClr val="660066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de-DE" b="1"/>
          </a:p>
        </p:txBody>
      </p:sp>
      <p:pic>
        <p:nvPicPr>
          <p:cNvPr id="225290" name="Picture 10"/>
          <p:cNvPicPr>
            <a:picLocks noChangeAspect="1" noChangeArrowheads="1"/>
          </p:cNvPicPr>
          <p:nvPr/>
        </p:nvPicPr>
        <p:blipFill>
          <a:blip r:embed="rId8" cstate="print"/>
          <a:srcRect l="1622" t="27280" r="4866" b="8826"/>
          <a:stretch>
            <a:fillRect/>
          </a:stretch>
        </p:blipFill>
        <p:spPr bwMode="auto">
          <a:xfrm>
            <a:off x="6597651" y="5533195"/>
            <a:ext cx="1546224" cy="106763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55" name="AutoShape 22"/>
          <p:cNvSpPr>
            <a:spLocks noChangeArrowheads="1"/>
          </p:cNvSpPr>
          <p:nvPr/>
        </p:nvSpPr>
        <p:spPr bwMode="auto">
          <a:xfrm>
            <a:off x="3070988" y="5562600"/>
            <a:ext cx="1320037" cy="523876"/>
          </a:xfrm>
          <a:prstGeom prst="can">
            <a:avLst>
              <a:gd name="adj" fmla="val 50000"/>
            </a:avLst>
          </a:prstGeom>
          <a:gradFill flip="none" rotWithShape="1">
            <a:gsLst>
              <a:gs pos="0">
                <a:srgbClr val="990099"/>
              </a:gs>
              <a:gs pos="50000">
                <a:srgbClr val="FFCCFF"/>
              </a:gs>
              <a:gs pos="100000">
                <a:srgbClr val="990099"/>
              </a:gs>
            </a:gsLst>
            <a:lin ang="0" scaled="1"/>
            <a:tileRect/>
          </a:gradFill>
          <a:ln w="12700">
            <a:solidFill>
              <a:srgbClr val="660066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de-DE" b="1"/>
          </a:p>
        </p:txBody>
      </p:sp>
      <p:sp>
        <p:nvSpPr>
          <p:cNvPr id="56" name="AutoShape 37"/>
          <p:cNvSpPr>
            <a:spLocks noChangeArrowheads="1"/>
          </p:cNvSpPr>
          <p:nvPr/>
        </p:nvSpPr>
        <p:spPr bwMode="auto">
          <a:xfrm rot="10800000">
            <a:off x="3394869" y="5076824"/>
            <a:ext cx="681830" cy="624680"/>
          </a:xfrm>
          <a:prstGeom prst="upArrow">
            <a:avLst>
              <a:gd name="adj1" fmla="val 57750"/>
              <a:gd name="adj2" fmla="val 61677"/>
            </a:avLst>
          </a:prstGeom>
          <a:solidFill>
            <a:srgbClr val="008000"/>
          </a:solidFill>
          <a:ln w="38100">
            <a:solidFill>
              <a:srgbClr val="0066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57" name="Text Box 30"/>
          <p:cNvSpPr txBox="1">
            <a:spLocks noChangeArrowheads="1"/>
          </p:cNvSpPr>
          <p:nvPr/>
        </p:nvSpPr>
        <p:spPr bwMode="auto">
          <a:xfrm>
            <a:off x="2830512" y="6362700"/>
            <a:ext cx="192246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de-DE"/>
              <a:t>Cache database</a:t>
            </a:r>
          </a:p>
        </p:txBody>
      </p:sp>
      <p:sp>
        <p:nvSpPr>
          <p:cNvPr id="58" name="AutoShape 37"/>
          <p:cNvSpPr>
            <a:spLocks noChangeArrowheads="1"/>
          </p:cNvSpPr>
          <p:nvPr/>
        </p:nvSpPr>
        <p:spPr bwMode="auto">
          <a:xfrm rot="5718083">
            <a:off x="2508251" y="1804988"/>
            <a:ext cx="647700" cy="1495425"/>
          </a:xfrm>
          <a:prstGeom prst="upArrow">
            <a:avLst>
              <a:gd name="adj1" fmla="val 53083"/>
              <a:gd name="adj2" fmla="val 77036"/>
            </a:avLst>
          </a:prstGeom>
          <a:gradFill rotWithShape="1">
            <a:gsLst>
              <a:gs pos="0">
                <a:srgbClr val="0000FF"/>
              </a:gs>
              <a:gs pos="100000">
                <a:srgbClr val="0000FF">
                  <a:gamma/>
                  <a:tint val="25490"/>
                  <a:invGamma/>
                  <a:alpha val="0"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61" name="AutoShape 37"/>
          <p:cNvSpPr>
            <a:spLocks noChangeArrowheads="1"/>
          </p:cNvSpPr>
          <p:nvPr/>
        </p:nvSpPr>
        <p:spPr bwMode="auto">
          <a:xfrm rot="10003336">
            <a:off x="4937124" y="3424239"/>
            <a:ext cx="647700" cy="1495425"/>
          </a:xfrm>
          <a:prstGeom prst="upArrow">
            <a:avLst>
              <a:gd name="adj1" fmla="val 53083"/>
              <a:gd name="adj2" fmla="val 77036"/>
            </a:avLst>
          </a:prstGeom>
          <a:gradFill rotWithShape="1">
            <a:gsLst>
              <a:gs pos="0">
                <a:srgbClr val="0000FF"/>
              </a:gs>
              <a:gs pos="100000">
                <a:srgbClr val="0000FF">
                  <a:gamma/>
                  <a:tint val="25490"/>
                  <a:invGamma/>
                  <a:alpha val="0"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pic>
        <p:nvPicPr>
          <p:cNvPr id="585730" name="Picture 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59944" y="3714750"/>
            <a:ext cx="956512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2" name="Text Box 30"/>
          <p:cNvSpPr txBox="1">
            <a:spLocks noChangeArrowheads="1"/>
          </p:cNvSpPr>
          <p:nvPr/>
        </p:nvSpPr>
        <p:spPr bwMode="auto">
          <a:xfrm>
            <a:off x="411162" y="4543425"/>
            <a:ext cx="192246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de-DE"/>
              <a:t>Archive</a:t>
            </a:r>
          </a:p>
        </p:txBody>
      </p:sp>
      <p:sp>
        <p:nvSpPr>
          <p:cNvPr id="63" name="Text Box 30"/>
          <p:cNvSpPr txBox="1">
            <a:spLocks noChangeArrowheads="1"/>
          </p:cNvSpPr>
          <p:nvPr/>
        </p:nvSpPr>
        <p:spPr bwMode="auto">
          <a:xfrm>
            <a:off x="858837" y="6315075"/>
            <a:ext cx="192246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de-DE"/>
              <a:t>Replication</a:t>
            </a:r>
          </a:p>
        </p:txBody>
      </p:sp>
      <p:sp>
        <p:nvSpPr>
          <p:cNvPr id="64" name="AutoShape 22"/>
          <p:cNvSpPr>
            <a:spLocks noChangeArrowheads="1"/>
          </p:cNvSpPr>
          <p:nvPr/>
        </p:nvSpPr>
        <p:spPr bwMode="auto">
          <a:xfrm>
            <a:off x="1185039" y="5200650"/>
            <a:ext cx="834262" cy="1171575"/>
          </a:xfrm>
          <a:prstGeom prst="can">
            <a:avLst>
              <a:gd name="adj" fmla="val 30942"/>
            </a:avLst>
          </a:prstGeom>
          <a:gradFill flip="none" rotWithShape="1">
            <a:gsLst>
              <a:gs pos="0">
                <a:srgbClr val="FF9900"/>
              </a:gs>
              <a:gs pos="50000">
                <a:srgbClr val="FFFF00">
                  <a:alpha val="80000"/>
                </a:srgbClr>
              </a:gs>
              <a:gs pos="100000">
                <a:srgbClr val="FF9900"/>
              </a:gs>
            </a:gsLst>
            <a:lin ang="0" scaled="1"/>
            <a:tileRect/>
          </a:gradFill>
          <a:ln w="9525">
            <a:solidFill>
              <a:srgbClr val="FF99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de-DE" b="1"/>
          </a:p>
        </p:txBody>
      </p:sp>
      <p:sp>
        <p:nvSpPr>
          <p:cNvPr id="65" name="AutoShape 37"/>
          <p:cNvSpPr>
            <a:spLocks noChangeArrowheads="1"/>
          </p:cNvSpPr>
          <p:nvPr/>
        </p:nvSpPr>
        <p:spPr bwMode="auto">
          <a:xfrm rot="5400000">
            <a:off x="985045" y="5309394"/>
            <a:ext cx="409573" cy="763587"/>
          </a:xfrm>
          <a:prstGeom prst="upArrow">
            <a:avLst>
              <a:gd name="adj1" fmla="val 43780"/>
              <a:gd name="adj2" fmla="val 70059"/>
            </a:avLst>
          </a:prstGeom>
          <a:solidFill>
            <a:srgbClr val="1AA5FA"/>
          </a:solidFill>
          <a:ln w="38100">
            <a:solidFill>
              <a:srgbClr val="065EEC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66" name="AutoShape 37"/>
          <p:cNvSpPr>
            <a:spLocks noChangeArrowheads="1"/>
          </p:cNvSpPr>
          <p:nvPr/>
        </p:nvSpPr>
        <p:spPr bwMode="auto">
          <a:xfrm rot="16200000">
            <a:off x="1004095" y="5671344"/>
            <a:ext cx="409573" cy="763587"/>
          </a:xfrm>
          <a:prstGeom prst="upArrow">
            <a:avLst>
              <a:gd name="adj1" fmla="val 43780"/>
              <a:gd name="adj2" fmla="val 70059"/>
            </a:avLst>
          </a:prstGeom>
          <a:solidFill>
            <a:srgbClr val="00B050"/>
          </a:solidFill>
          <a:ln w="38100">
            <a:solidFill>
              <a:srgbClr val="008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67" name="AutoShape 37"/>
          <p:cNvSpPr>
            <a:spLocks noChangeArrowheads="1"/>
          </p:cNvSpPr>
          <p:nvPr/>
        </p:nvSpPr>
        <p:spPr bwMode="auto">
          <a:xfrm rot="4031356">
            <a:off x="1994435" y="2239004"/>
            <a:ext cx="647700" cy="2679499"/>
          </a:xfrm>
          <a:prstGeom prst="upArrow">
            <a:avLst>
              <a:gd name="adj1" fmla="val 53083"/>
              <a:gd name="adj2" fmla="val 77036"/>
            </a:avLst>
          </a:prstGeom>
          <a:gradFill rotWithShape="1">
            <a:gsLst>
              <a:gs pos="0">
                <a:srgbClr val="0000FF"/>
              </a:gs>
              <a:gs pos="100000">
                <a:srgbClr val="0000FF">
                  <a:gamma/>
                  <a:tint val="25490"/>
                  <a:invGamma/>
                  <a:alpha val="0"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68" name="AutoShape 37"/>
          <p:cNvSpPr>
            <a:spLocks noChangeArrowheads="1"/>
          </p:cNvSpPr>
          <p:nvPr/>
        </p:nvSpPr>
        <p:spPr bwMode="auto">
          <a:xfrm rot="2436461">
            <a:off x="2837955" y="2902105"/>
            <a:ext cx="647700" cy="2868036"/>
          </a:xfrm>
          <a:prstGeom prst="upArrow">
            <a:avLst>
              <a:gd name="adj1" fmla="val 53083"/>
              <a:gd name="adj2" fmla="val 77036"/>
            </a:avLst>
          </a:prstGeom>
          <a:gradFill rotWithShape="1">
            <a:gsLst>
              <a:gs pos="0">
                <a:srgbClr val="0000FF"/>
              </a:gs>
              <a:gs pos="100000">
                <a:srgbClr val="0000FF">
                  <a:gamma/>
                  <a:tint val="25490"/>
                  <a:invGamma/>
                  <a:alpha val="0"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69" name="AutoShape 37"/>
          <p:cNvSpPr>
            <a:spLocks noChangeArrowheads="1"/>
          </p:cNvSpPr>
          <p:nvPr/>
        </p:nvSpPr>
        <p:spPr bwMode="auto">
          <a:xfrm rot="14839668">
            <a:off x="2261135" y="2267579"/>
            <a:ext cx="647700" cy="2679499"/>
          </a:xfrm>
          <a:prstGeom prst="upArrow">
            <a:avLst>
              <a:gd name="adj1" fmla="val 53083"/>
              <a:gd name="adj2" fmla="val 77036"/>
            </a:avLst>
          </a:prstGeom>
          <a:gradFill rotWithShape="1">
            <a:gsLst>
              <a:gs pos="0">
                <a:srgbClr val="0000FF"/>
              </a:gs>
              <a:gs pos="100000">
                <a:srgbClr val="0000FF">
                  <a:gamma/>
                  <a:tint val="25490"/>
                  <a:invGamma/>
                  <a:alpha val="0"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70" name="AutoShape 37"/>
          <p:cNvSpPr>
            <a:spLocks noChangeArrowheads="1"/>
          </p:cNvSpPr>
          <p:nvPr/>
        </p:nvSpPr>
        <p:spPr bwMode="auto">
          <a:xfrm rot="13231635">
            <a:off x="2676030" y="2873529"/>
            <a:ext cx="647700" cy="2868036"/>
          </a:xfrm>
          <a:prstGeom prst="upArrow">
            <a:avLst>
              <a:gd name="adj1" fmla="val 53083"/>
              <a:gd name="adj2" fmla="val 77036"/>
            </a:avLst>
          </a:prstGeom>
          <a:gradFill rotWithShape="1">
            <a:gsLst>
              <a:gs pos="0">
                <a:srgbClr val="0000FF"/>
              </a:gs>
              <a:gs pos="100000">
                <a:srgbClr val="0000FF">
                  <a:gamma/>
                  <a:tint val="25490"/>
                  <a:invGamma/>
                  <a:alpha val="0"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9339682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4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416" y="1974951"/>
            <a:ext cx="7143750" cy="3781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10" name="Legende mit Linie 1 9"/>
          <p:cNvSpPr/>
          <p:nvPr/>
        </p:nvSpPr>
        <p:spPr>
          <a:xfrm>
            <a:off x="1511639" y="2188301"/>
            <a:ext cx="284747" cy="280737"/>
          </a:xfrm>
          <a:prstGeom prst="borderCallout1">
            <a:avLst>
              <a:gd name="adj1" fmla="val 67322"/>
              <a:gd name="adj2" fmla="val -2699"/>
              <a:gd name="adj3" fmla="val 99713"/>
              <a:gd name="adj4" fmla="val -81290"/>
            </a:avLst>
          </a:prstGeom>
          <a:solidFill>
            <a:schemeClr val="accent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b="1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1" name="Abgerundetes Rechteck 10"/>
          <p:cNvSpPr/>
          <p:nvPr/>
        </p:nvSpPr>
        <p:spPr>
          <a:xfrm>
            <a:off x="1051560" y="2380969"/>
            <a:ext cx="228600" cy="240632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Abgerundetes Rechteck 11"/>
          <p:cNvSpPr/>
          <p:nvPr/>
        </p:nvSpPr>
        <p:spPr>
          <a:xfrm>
            <a:off x="1051560" y="2653685"/>
            <a:ext cx="228600" cy="240632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Abgerundetes Rechteck 12"/>
          <p:cNvSpPr/>
          <p:nvPr/>
        </p:nvSpPr>
        <p:spPr>
          <a:xfrm>
            <a:off x="1078992" y="4042610"/>
            <a:ext cx="228600" cy="240632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Abgerundetes Rechteck 13"/>
          <p:cNvSpPr/>
          <p:nvPr/>
        </p:nvSpPr>
        <p:spPr>
          <a:xfrm>
            <a:off x="1078992" y="4301049"/>
            <a:ext cx="228600" cy="240632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Legende mit Linie 1 14"/>
          <p:cNvSpPr/>
          <p:nvPr/>
        </p:nvSpPr>
        <p:spPr>
          <a:xfrm>
            <a:off x="1484919" y="3761872"/>
            <a:ext cx="284747" cy="280737"/>
          </a:xfrm>
          <a:prstGeom prst="borderCallout1">
            <a:avLst>
              <a:gd name="adj1" fmla="val 67322"/>
              <a:gd name="adj2" fmla="val -2699"/>
              <a:gd name="adj3" fmla="val 122513"/>
              <a:gd name="adj4" fmla="val -65234"/>
            </a:avLst>
          </a:prstGeom>
          <a:solidFill>
            <a:schemeClr val="accent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b="1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6" name="Legende mit Linie 1 15"/>
          <p:cNvSpPr/>
          <p:nvPr/>
        </p:nvSpPr>
        <p:spPr>
          <a:xfrm>
            <a:off x="1484917" y="2924155"/>
            <a:ext cx="284747" cy="280737"/>
          </a:xfrm>
          <a:prstGeom prst="borderCallout1">
            <a:avLst>
              <a:gd name="adj1" fmla="val 67322"/>
              <a:gd name="adj2" fmla="val -2699"/>
              <a:gd name="adj3" fmla="val -11029"/>
              <a:gd name="adj4" fmla="val -74868"/>
            </a:avLst>
          </a:prstGeom>
          <a:solidFill>
            <a:schemeClr val="accent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b="1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7" name="Legende mit Linie 1 16"/>
          <p:cNvSpPr/>
          <p:nvPr/>
        </p:nvSpPr>
        <p:spPr>
          <a:xfrm>
            <a:off x="1511638" y="4541681"/>
            <a:ext cx="284747" cy="280737"/>
          </a:xfrm>
          <a:prstGeom prst="borderCallout1">
            <a:avLst>
              <a:gd name="adj1" fmla="val 67322"/>
              <a:gd name="adj2" fmla="val -2699"/>
              <a:gd name="adj3" fmla="val -7772"/>
              <a:gd name="adj4" fmla="val -81290"/>
            </a:avLst>
          </a:prstGeom>
          <a:solidFill>
            <a:schemeClr val="accent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b="1">
                <a:solidFill>
                  <a:srgbClr val="FF0000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807187525"/>
      </p:ext>
    </p:extLst>
  </p:cSld>
  <p:clrMapOvr>
    <a:masterClrMapping/>
  </p:clrMapOvr>
  <p:transition>
    <p:fade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157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016" y="1830134"/>
            <a:ext cx="7134225" cy="381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Abgerundetes Rechteck 3"/>
          <p:cNvSpPr/>
          <p:nvPr/>
        </p:nvSpPr>
        <p:spPr>
          <a:xfrm>
            <a:off x="3099816" y="2514600"/>
            <a:ext cx="228600" cy="22860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Abgerundetes Rechteck 5"/>
          <p:cNvSpPr/>
          <p:nvPr/>
        </p:nvSpPr>
        <p:spPr>
          <a:xfrm>
            <a:off x="3203448" y="4175760"/>
            <a:ext cx="228600" cy="22860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33086041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Grafik 65" descr="Labtop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62538" y="2495550"/>
            <a:ext cx="2759388" cy="2057400"/>
          </a:xfrm>
          <a:prstGeom prst="rect">
            <a:avLst/>
          </a:prstGeom>
        </p:spPr>
      </p:pic>
      <p:pic>
        <p:nvPicPr>
          <p:cNvPr id="88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46087" y="200025"/>
            <a:ext cx="1662078" cy="220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" name="AutoShape 21"/>
          <p:cNvSpPr>
            <a:spLocks noChangeArrowheads="1"/>
          </p:cNvSpPr>
          <p:nvPr/>
        </p:nvSpPr>
        <p:spPr bwMode="auto">
          <a:xfrm rot="6251776">
            <a:off x="3524876" y="2520245"/>
            <a:ext cx="360362" cy="1400656"/>
          </a:xfrm>
          <a:prstGeom prst="downArrow">
            <a:avLst>
              <a:gd name="adj1" fmla="val 50000"/>
              <a:gd name="adj2" fmla="val 73018"/>
            </a:avLst>
          </a:prstGeom>
          <a:gradFill rotWithShape="1">
            <a:gsLst>
              <a:gs pos="0">
                <a:schemeClr val="accent2">
                  <a:gamma/>
                  <a:tint val="13725"/>
                  <a:invGamma/>
                  <a:alpha val="41000"/>
                </a:schemeClr>
              </a:gs>
              <a:gs pos="100000">
                <a:schemeClr val="accent2">
                  <a:alpha val="94000"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105" name="AutoShape 21"/>
          <p:cNvSpPr>
            <a:spLocks noChangeArrowheads="1"/>
          </p:cNvSpPr>
          <p:nvPr/>
        </p:nvSpPr>
        <p:spPr bwMode="auto">
          <a:xfrm rot="20357478">
            <a:off x="4341608" y="2151322"/>
            <a:ext cx="272260" cy="1125952"/>
          </a:xfrm>
          <a:prstGeom prst="downArrow">
            <a:avLst>
              <a:gd name="adj1" fmla="val 50000"/>
              <a:gd name="adj2" fmla="val 73018"/>
            </a:avLst>
          </a:prstGeom>
          <a:gradFill rotWithShape="1">
            <a:gsLst>
              <a:gs pos="0">
                <a:schemeClr val="accent2">
                  <a:gamma/>
                  <a:tint val="13725"/>
                  <a:invGamma/>
                  <a:alpha val="41000"/>
                </a:schemeClr>
              </a:gs>
              <a:gs pos="100000">
                <a:srgbClr val="008000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106" name="AutoShape 21"/>
          <p:cNvSpPr>
            <a:spLocks noChangeArrowheads="1"/>
          </p:cNvSpPr>
          <p:nvPr/>
        </p:nvSpPr>
        <p:spPr bwMode="auto">
          <a:xfrm rot="9577253">
            <a:off x="4617708" y="2255846"/>
            <a:ext cx="272260" cy="1125952"/>
          </a:xfrm>
          <a:prstGeom prst="downArrow">
            <a:avLst>
              <a:gd name="adj1" fmla="val 50000"/>
              <a:gd name="adj2" fmla="val 73018"/>
            </a:avLst>
          </a:prstGeom>
          <a:gradFill rotWithShape="1">
            <a:gsLst>
              <a:gs pos="0">
                <a:schemeClr val="accent2">
                  <a:gamma/>
                  <a:tint val="13725"/>
                  <a:invGamma/>
                  <a:alpha val="41000"/>
                </a:schemeClr>
              </a:gs>
              <a:gs pos="100000">
                <a:schemeClr val="accent2">
                  <a:alpha val="94000"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102" name="AutoShape 21"/>
          <p:cNvSpPr>
            <a:spLocks noChangeArrowheads="1"/>
          </p:cNvSpPr>
          <p:nvPr/>
        </p:nvSpPr>
        <p:spPr bwMode="auto">
          <a:xfrm rot="17044503">
            <a:off x="3477251" y="2796470"/>
            <a:ext cx="360362" cy="1400656"/>
          </a:xfrm>
          <a:prstGeom prst="downArrow">
            <a:avLst>
              <a:gd name="adj1" fmla="val 50000"/>
              <a:gd name="adj2" fmla="val 73018"/>
            </a:avLst>
          </a:prstGeom>
          <a:gradFill rotWithShape="1">
            <a:gsLst>
              <a:gs pos="0">
                <a:schemeClr val="accent2">
                  <a:gamma/>
                  <a:tint val="13725"/>
                  <a:invGamma/>
                  <a:alpha val="41000"/>
                </a:schemeClr>
              </a:gs>
              <a:gs pos="100000">
                <a:srgbClr val="008000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pic>
        <p:nvPicPr>
          <p:cNvPr id="64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63302"/>
            <a:ext cx="2641265" cy="34965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68" name="Gruppieren 67"/>
          <p:cNvGrpSpPr/>
          <p:nvPr/>
        </p:nvGrpSpPr>
        <p:grpSpPr>
          <a:xfrm>
            <a:off x="1004063" y="2653283"/>
            <a:ext cx="1988311" cy="861442"/>
            <a:chOff x="489713" y="1243583"/>
            <a:chExt cx="1988311" cy="861442"/>
          </a:xfrm>
        </p:grpSpPr>
        <p:sp>
          <p:nvSpPr>
            <p:cNvPr id="69" name="AutoShape 22"/>
            <p:cNvSpPr>
              <a:spLocks noChangeArrowheads="1"/>
            </p:cNvSpPr>
            <p:nvPr/>
          </p:nvSpPr>
          <p:spPr bwMode="auto">
            <a:xfrm>
              <a:off x="489713" y="1243583"/>
              <a:ext cx="1988311" cy="861442"/>
            </a:xfrm>
            <a:prstGeom prst="can">
              <a:avLst>
                <a:gd name="adj" fmla="val 30942"/>
              </a:avLst>
            </a:prstGeom>
            <a:gradFill flip="none" rotWithShape="1">
              <a:gsLst>
                <a:gs pos="0">
                  <a:srgbClr val="FF9900"/>
                </a:gs>
                <a:gs pos="50000">
                  <a:srgbClr val="FFFF00">
                    <a:alpha val="80000"/>
                  </a:srgbClr>
                </a:gs>
                <a:gs pos="100000">
                  <a:srgbClr val="FF9900"/>
                </a:gs>
              </a:gsLst>
              <a:lin ang="0" scaled="1"/>
              <a:tileRect/>
            </a:gradFill>
            <a:ln w="9525">
              <a:solidFill>
                <a:srgbClr val="FF99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de-DE" b="1"/>
            </a:p>
          </p:txBody>
        </p:sp>
        <p:sp>
          <p:nvSpPr>
            <p:cNvPr id="73" name="WordArt 23"/>
            <p:cNvSpPr>
              <a:spLocks noChangeArrowheads="1" noChangeShapeType="1" noTextEdit="1"/>
            </p:cNvSpPr>
            <p:nvPr/>
          </p:nvSpPr>
          <p:spPr bwMode="auto">
            <a:xfrm>
              <a:off x="543306" y="1588199"/>
              <a:ext cx="1911096" cy="317500"/>
            </a:xfrm>
            <a:prstGeom prst="rect">
              <a:avLst/>
            </a:prstGeom>
          </p:spPr>
          <p:txBody>
            <a:bodyPr wrap="none" fromWordArt="1">
              <a:prstTxWarp prst="textCanDown">
                <a:avLst>
                  <a:gd name="adj" fmla="val 24903"/>
                </a:avLst>
              </a:prstTxWarp>
            </a:bodyPr>
            <a:lstStyle/>
            <a:p>
              <a:pPr algn="ctr"/>
              <a:r>
                <a:rPr lang="de-DE" sz="16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ahoma"/>
                  <a:ea typeface="Tahoma"/>
                  <a:cs typeface="Tahoma"/>
                </a:rPr>
                <a:t> DiversityCollection  </a:t>
              </a:r>
            </a:p>
          </p:txBody>
        </p:sp>
      </p:grpSp>
      <p:sp>
        <p:nvSpPr>
          <p:cNvPr id="86" name="Textfeld 85"/>
          <p:cNvSpPr txBox="1"/>
          <p:nvPr/>
        </p:nvSpPr>
        <p:spPr>
          <a:xfrm>
            <a:off x="1136136" y="2636709"/>
            <a:ext cx="2953512" cy="30777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perspectiveRelaxed" fov="7200000">
                <a:rot lat="18600000" lon="0" rev="0"/>
              </a:camera>
              <a:lightRig rig="threePt" dir="t"/>
            </a:scene3d>
            <a:sp3d/>
          </a:bodyPr>
          <a:lstStyle/>
          <a:p>
            <a:r>
              <a:rPr lang="de-DE" sz="1400"/>
              <a:t>Central data storage</a:t>
            </a:r>
          </a:p>
        </p:txBody>
      </p:sp>
      <p:grpSp>
        <p:nvGrpSpPr>
          <p:cNvPr id="87" name="Gruppieren 86"/>
          <p:cNvGrpSpPr/>
          <p:nvPr/>
        </p:nvGrpSpPr>
        <p:grpSpPr>
          <a:xfrm>
            <a:off x="4366388" y="3170109"/>
            <a:ext cx="3114035" cy="887541"/>
            <a:chOff x="489713" y="1217484"/>
            <a:chExt cx="3114035" cy="887541"/>
          </a:xfrm>
        </p:grpSpPr>
        <p:grpSp>
          <p:nvGrpSpPr>
            <p:cNvPr id="67" name="Gruppieren 66"/>
            <p:cNvGrpSpPr/>
            <p:nvPr/>
          </p:nvGrpSpPr>
          <p:grpSpPr>
            <a:xfrm>
              <a:off x="489713" y="1243583"/>
              <a:ext cx="1988311" cy="861442"/>
              <a:chOff x="489713" y="1243583"/>
              <a:chExt cx="1988311" cy="861442"/>
            </a:xfrm>
          </p:grpSpPr>
          <p:sp>
            <p:nvSpPr>
              <p:cNvPr id="49" name="AutoShape 22"/>
              <p:cNvSpPr>
                <a:spLocks noChangeArrowheads="1"/>
              </p:cNvSpPr>
              <p:nvPr/>
            </p:nvSpPr>
            <p:spPr bwMode="auto">
              <a:xfrm>
                <a:off x="489713" y="1243583"/>
                <a:ext cx="1988311" cy="861442"/>
              </a:xfrm>
              <a:prstGeom prst="can">
                <a:avLst>
                  <a:gd name="adj" fmla="val 30942"/>
                </a:avLst>
              </a:prstGeom>
              <a:gradFill flip="none" rotWithShape="1">
                <a:gsLst>
                  <a:gs pos="0">
                    <a:srgbClr val="FF9900"/>
                  </a:gs>
                  <a:gs pos="50000">
                    <a:srgbClr val="FFFF00">
                      <a:alpha val="80000"/>
                    </a:srgbClr>
                  </a:gs>
                  <a:gs pos="100000">
                    <a:srgbClr val="FF9900"/>
                  </a:gs>
                </a:gsLst>
                <a:lin ang="0" scaled="1"/>
                <a:tileRect/>
              </a:gradFill>
              <a:ln w="9525">
                <a:solidFill>
                  <a:srgbClr val="FF99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endParaRPr lang="de-DE" b="1"/>
              </a:p>
            </p:txBody>
          </p:sp>
          <p:sp>
            <p:nvSpPr>
              <p:cNvPr id="50" name="WordArt 23"/>
              <p:cNvSpPr>
                <a:spLocks noChangeArrowheads="1" noChangeShapeType="1" noTextEdit="1"/>
              </p:cNvSpPr>
              <p:nvPr/>
            </p:nvSpPr>
            <p:spPr bwMode="auto">
              <a:xfrm>
                <a:off x="543306" y="1588199"/>
                <a:ext cx="1911096" cy="317500"/>
              </a:xfrm>
              <a:prstGeom prst="rect">
                <a:avLst/>
              </a:prstGeom>
            </p:spPr>
            <p:txBody>
              <a:bodyPr wrap="none" fromWordArt="1">
                <a:prstTxWarp prst="textCanDown">
                  <a:avLst>
                    <a:gd name="adj" fmla="val 24903"/>
                  </a:avLst>
                </a:prstTxWarp>
              </a:bodyPr>
              <a:lstStyle/>
              <a:p>
                <a:pPr algn="ctr"/>
                <a:r>
                  <a:rPr lang="de-DE" sz="1600" kern="10"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solidFill>
                      <a:srgbClr val="000000"/>
                    </a:solidFill>
                    <a:latin typeface="Tahoma"/>
                    <a:ea typeface="Tahoma"/>
                    <a:cs typeface="Tahoma"/>
                  </a:rPr>
                  <a:t> DiversityCollection  </a:t>
                </a:r>
              </a:p>
            </p:txBody>
          </p:sp>
        </p:grpSp>
        <p:sp>
          <p:nvSpPr>
            <p:cNvPr id="55" name="Textfeld 54"/>
            <p:cNvSpPr txBox="1"/>
            <p:nvPr/>
          </p:nvSpPr>
          <p:spPr>
            <a:xfrm>
              <a:off x="650236" y="1217484"/>
              <a:ext cx="295351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perspectiveRelaxed" fov="7200000">
                  <a:rot lat="18600000" lon="0" rev="0"/>
                </a:camera>
                <a:lightRig rig="threePt" dir="t"/>
              </a:scene3d>
              <a:sp3d/>
            </a:bodyPr>
            <a:lstStyle/>
            <a:p>
              <a:r>
                <a:rPr lang="de-DE" sz="1600"/>
                <a:t>Local copy of data</a:t>
              </a:r>
            </a:p>
          </p:txBody>
        </p:sp>
      </p:grpSp>
      <p:grpSp>
        <p:nvGrpSpPr>
          <p:cNvPr id="101" name="Gruppieren 100"/>
          <p:cNvGrpSpPr/>
          <p:nvPr/>
        </p:nvGrpSpPr>
        <p:grpSpPr>
          <a:xfrm>
            <a:off x="3471039" y="1655735"/>
            <a:ext cx="2039111" cy="636201"/>
            <a:chOff x="3471038" y="1644177"/>
            <a:chExt cx="2716442" cy="889473"/>
          </a:xfrm>
        </p:grpSpPr>
        <p:grpSp>
          <p:nvGrpSpPr>
            <p:cNvPr id="90" name="Gruppieren 89"/>
            <p:cNvGrpSpPr/>
            <p:nvPr/>
          </p:nvGrpSpPr>
          <p:grpSpPr>
            <a:xfrm>
              <a:off x="3471038" y="1672208"/>
              <a:ext cx="1988311" cy="861442"/>
              <a:chOff x="489713" y="1243583"/>
              <a:chExt cx="1988311" cy="861442"/>
            </a:xfrm>
          </p:grpSpPr>
          <p:sp>
            <p:nvSpPr>
              <p:cNvPr id="98" name="AutoShape 22"/>
              <p:cNvSpPr>
                <a:spLocks noChangeArrowheads="1"/>
              </p:cNvSpPr>
              <p:nvPr/>
            </p:nvSpPr>
            <p:spPr bwMode="auto">
              <a:xfrm>
                <a:off x="489713" y="1243583"/>
                <a:ext cx="1988311" cy="861442"/>
              </a:xfrm>
              <a:prstGeom prst="can">
                <a:avLst>
                  <a:gd name="adj" fmla="val 30942"/>
                </a:avLst>
              </a:prstGeom>
              <a:gradFill flip="none" rotWithShape="1">
                <a:gsLst>
                  <a:gs pos="0">
                    <a:srgbClr val="FF9900"/>
                  </a:gs>
                  <a:gs pos="50000">
                    <a:srgbClr val="FFFF00">
                      <a:alpha val="80000"/>
                    </a:srgbClr>
                  </a:gs>
                  <a:gs pos="100000">
                    <a:srgbClr val="FF9900"/>
                  </a:gs>
                </a:gsLst>
                <a:lin ang="0" scaled="1"/>
                <a:tileRect/>
              </a:gradFill>
              <a:ln w="9525">
                <a:solidFill>
                  <a:srgbClr val="FF99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endParaRPr lang="de-DE" b="1"/>
              </a:p>
            </p:txBody>
          </p:sp>
          <p:sp>
            <p:nvSpPr>
              <p:cNvPr id="99" name="WordArt 23"/>
              <p:cNvSpPr>
                <a:spLocks noChangeArrowheads="1" noChangeShapeType="1" noTextEdit="1"/>
              </p:cNvSpPr>
              <p:nvPr/>
            </p:nvSpPr>
            <p:spPr bwMode="auto">
              <a:xfrm>
                <a:off x="543306" y="1588199"/>
                <a:ext cx="1911096" cy="317500"/>
              </a:xfrm>
              <a:prstGeom prst="rect">
                <a:avLst/>
              </a:prstGeom>
            </p:spPr>
            <p:txBody>
              <a:bodyPr wrap="none" fromWordArt="1">
                <a:prstTxWarp prst="textCanDown">
                  <a:avLst>
                    <a:gd name="adj" fmla="val 24903"/>
                  </a:avLst>
                </a:prstTxWarp>
              </a:bodyPr>
              <a:lstStyle/>
              <a:p>
                <a:pPr algn="ctr"/>
                <a:r>
                  <a:rPr lang="de-DE" sz="1600" kern="10"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solidFill>
                      <a:srgbClr val="000000"/>
                    </a:solidFill>
                    <a:latin typeface="Tahoma"/>
                    <a:ea typeface="Tahoma"/>
                    <a:cs typeface="Tahoma"/>
                  </a:rPr>
                  <a:t> DiversityCollection  </a:t>
                </a:r>
              </a:p>
            </p:txBody>
          </p:sp>
        </p:grpSp>
        <p:sp>
          <p:nvSpPr>
            <p:cNvPr id="100" name="Textfeld 99"/>
            <p:cNvSpPr txBox="1"/>
            <p:nvPr/>
          </p:nvSpPr>
          <p:spPr>
            <a:xfrm>
              <a:off x="3536705" y="1644177"/>
              <a:ext cx="2650775" cy="387678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perspectiveRelaxed" fov="7200000">
                  <a:rot lat="18600000" lon="0" rev="0"/>
                </a:camera>
                <a:lightRig rig="threePt" dir="t"/>
              </a:scene3d>
              <a:sp3d/>
            </a:bodyPr>
            <a:lstStyle/>
            <a:p>
              <a:r>
                <a:rPr lang="de-DE" sz="1000"/>
                <a:t>Central data storage</a:t>
              </a:r>
            </a:p>
          </p:txBody>
        </p:sp>
      </p:grpSp>
      <p:sp>
        <p:nvSpPr>
          <p:cNvPr id="107" name="Textfeld 106"/>
          <p:cNvSpPr txBox="1"/>
          <p:nvPr/>
        </p:nvSpPr>
        <p:spPr>
          <a:xfrm>
            <a:off x="2006931" y="3455719"/>
            <a:ext cx="1146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i="1"/>
              <a:t>Publisher</a:t>
            </a:r>
          </a:p>
        </p:txBody>
      </p:sp>
      <p:sp>
        <p:nvSpPr>
          <p:cNvPr id="108" name="Textfeld 107"/>
          <p:cNvSpPr txBox="1"/>
          <p:nvPr/>
        </p:nvSpPr>
        <p:spPr>
          <a:xfrm>
            <a:off x="3798125" y="3964379"/>
            <a:ext cx="12875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i="1"/>
              <a:t>Subscriber</a:t>
            </a:r>
          </a:p>
        </p:txBody>
      </p:sp>
      <p:sp>
        <p:nvSpPr>
          <p:cNvPr id="109" name="Textfeld 108"/>
          <p:cNvSpPr txBox="1"/>
          <p:nvPr/>
        </p:nvSpPr>
        <p:spPr>
          <a:xfrm>
            <a:off x="3394364" y="2230582"/>
            <a:ext cx="9316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i="1"/>
              <a:t>Publisher</a:t>
            </a:r>
          </a:p>
        </p:txBody>
      </p:sp>
    </p:spTree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Rechteck 307"/>
          <p:cNvSpPr/>
          <p:nvPr/>
        </p:nvSpPr>
        <p:spPr>
          <a:xfrm>
            <a:off x="534847" y="447546"/>
            <a:ext cx="5044166" cy="4750419"/>
          </a:xfrm>
          <a:prstGeom prst="rect">
            <a:avLst/>
          </a:prstGeom>
          <a:gradFill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FFFFFF"/>
              </a:solidFill>
            </a:endParaRPr>
          </a:p>
        </p:txBody>
      </p:sp>
      <p:sp>
        <p:nvSpPr>
          <p:cNvPr id="307" name="Rechteck 306"/>
          <p:cNvSpPr/>
          <p:nvPr/>
        </p:nvSpPr>
        <p:spPr>
          <a:xfrm>
            <a:off x="533337" y="5428244"/>
            <a:ext cx="4674615" cy="1020196"/>
          </a:xfrm>
          <a:prstGeom prst="rect">
            <a:avLst/>
          </a:prstGeom>
          <a:gradFill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FFFFFF"/>
              </a:solidFill>
            </a:endParaRPr>
          </a:p>
        </p:txBody>
      </p:sp>
      <p:sp>
        <p:nvSpPr>
          <p:cNvPr id="306" name="Rechteck 305"/>
          <p:cNvSpPr/>
          <p:nvPr/>
        </p:nvSpPr>
        <p:spPr>
          <a:xfrm>
            <a:off x="6690272" y="3635865"/>
            <a:ext cx="1925405" cy="2905443"/>
          </a:xfrm>
          <a:prstGeom prst="rect">
            <a:avLst/>
          </a:prstGeom>
          <a:gradFill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FFFFFF"/>
              </a:solidFill>
            </a:endParaRPr>
          </a:p>
        </p:txBody>
      </p:sp>
      <p:sp>
        <p:nvSpPr>
          <p:cNvPr id="305" name="Rechteck 304"/>
          <p:cNvSpPr/>
          <p:nvPr/>
        </p:nvSpPr>
        <p:spPr>
          <a:xfrm>
            <a:off x="6690271" y="447546"/>
            <a:ext cx="1925405" cy="2905443"/>
          </a:xfrm>
          <a:prstGeom prst="rect">
            <a:avLst/>
          </a:prstGeom>
          <a:gradFill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FFFFFF"/>
              </a:solidFill>
            </a:endParaRPr>
          </a:p>
        </p:txBody>
      </p:sp>
      <p:grpSp>
        <p:nvGrpSpPr>
          <p:cNvPr id="3" name="Gruppieren 2"/>
          <p:cNvGrpSpPr/>
          <p:nvPr/>
        </p:nvGrpSpPr>
        <p:grpSpPr>
          <a:xfrm>
            <a:off x="901088" y="4510175"/>
            <a:ext cx="1480751" cy="632651"/>
            <a:chOff x="3190241" y="3688079"/>
            <a:chExt cx="1988311" cy="632651"/>
          </a:xfrm>
        </p:grpSpPr>
        <p:sp>
          <p:nvSpPr>
            <p:cNvPr id="140" name="AutoShape 22"/>
            <p:cNvSpPr>
              <a:spLocks noChangeArrowheads="1"/>
            </p:cNvSpPr>
            <p:nvPr/>
          </p:nvSpPr>
          <p:spPr bwMode="auto">
            <a:xfrm>
              <a:off x="3190241" y="3688079"/>
              <a:ext cx="1988311" cy="632651"/>
            </a:xfrm>
            <a:prstGeom prst="can">
              <a:avLst>
                <a:gd name="adj" fmla="val 39398"/>
              </a:avLst>
            </a:prstGeom>
            <a:gradFill flip="none" rotWithShape="1">
              <a:gsLst>
                <a:gs pos="0">
                  <a:srgbClr val="A37025"/>
                </a:gs>
                <a:gs pos="50000">
                  <a:srgbClr val="FFC000">
                    <a:alpha val="80000"/>
                  </a:srgbClr>
                </a:gs>
                <a:gs pos="100000">
                  <a:srgbClr val="A37025"/>
                </a:gs>
              </a:gsLst>
              <a:lin ang="0" scaled="1"/>
              <a:tileRect/>
            </a:gradFill>
            <a:ln w="9525">
              <a:solidFill>
                <a:srgbClr val="A36D25"/>
              </a:solidFill>
              <a:round/>
              <a:headEnd/>
              <a:tailEnd/>
            </a:ln>
            <a:effectLst/>
          </p:spPr>
          <p:txBody>
            <a:bodyPr wrap="none" anchor="ctr"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ctr"/>
              <a:endParaRPr lang="de-DE" b="1">
                <a:solidFill>
                  <a:srgbClr val="000000"/>
                </a:solidFill>
              </a:endParaRPr>
            </a:p>
          </p:txBody>
        </p:sp>
        <p:sp>
          <p:nvSpPr>
            <p:cNvPr id="141" name="WordArt 45"/>
            <p:cNvSpPr>
              <a:spLocks noChangeArrowheads="1" noChangeShapeType="1" noTextEdit="1"/>
            </p:cNvSpPr>
            <p:nvPr/>
          </p:nvSpPr>
          <p:spPr bwMode="auto">
            <a:xfrm>
              <a:off x="3329348" y="3937127"/>
              <a:ext cx="1770214" cy="317500"/>
            </a:xfrm>
            <a:prstGeom prst="rect">
              <a:avLst/>
            </a:prstGeom>
          </p:spPr>
          <p:txBody>
            <a:bodyPr wrap="none" numCol="1" fromWordArt="1">
              <a:prstTxWarp prst="textCanDown">
                <a:avLst>
                  <a:gd name="adj" fmla="val 24903"/>
                </a:avLst>
              </a:prstTxWarp>
            </a:bodyPr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ctr"/>
              <a:r>
                <a:rPr lang="de-DE" sz="16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ahoma"/>
                  <a:ea typeface="Tahoma"/>
                  <a:cs typeface="Tahoma"/>
                </a:rPr>
                <a:t>      </a:t>
              </a:r>
            </a:p>
            <a:p>
              <a:pPr algn="ctr"/>
              <a:r>
                <a:rPr lang="de-DE" sz="16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ahoma"/>
                  <a:ea typeface="Tahoma"/>
                  <a:cs typeface="Tahoma"/>
                </a:rPr>
                <a:t>       …       </a:t>
              </a:r>
            </a:p>
          </p:txBody>
        </p:sp>
      </p:grpSp>
      <p:grpSp>
        <p:nvGrpSpPr>
          <p:cNvPr id="5" name="Gruppieren 4"/>
          <p:cNvGrpSpPr/>
          <p:nvPr/>
        </p:nvGrpSpPr>
        <p:grpSpPr>
          <a:xfrm>
            <a:off x="1122511" y="5801262"/>
            <a:ext cx="1480751" cy="632651"/>
            <a:chOff x="3190241" y="3688079"/>
            <a:chExt cx="1988311" cy="632651"/>
          </a:xfrm>
        </p:grpSpPr>
        <p:sp>
          <p:nvSpPr>
            <p:cNvPr id="138" name="AutoShape 22"/>
            <p:cNvSpPr>
              <a:spLocks noChangeArrowheads="1"/>
            </p:cNvSpPr>
            <p:nvPr/>
          </p:nvSpPr>
          <p:spPr bwMode="auto">
            <a:xfrm>
              <a:off x="3190241" y="3688079"/>
              <a:ext cx="1988311" cy="632651"/>
            </a:xfrm>
            <a:prstGeom prst="can">
              <a:avLst>
                <a:gd name="adj" fmla="val 39398"/>
              </a:avLst>
            </a:prstGeom>
            <a:gradFill flip="none" rotWithShape="1">
              <a:gsLst>
                <a:gs pos="0">
                  <a:srgbClr val="A37025"/>
                </a:gs>
                <a:gs pos="50000">
                  <a:srgbClr val="FFC000">
                    <a:alpha val="80000"/>
                  </a:srgbClr>
                </a:gs>
                <a:gs pos="100000">
                  <a:srgbClr val="A37025"/>
                </a:gs>
              </a:gsLst>
              <a:lin ang="0" scaled="1"/>
              <a:tileRect/>
            </a:gradFill>
            <a:ln w="9525">
              <a:solidFill>
                <a:srgbClr val="A37025"/>
              </a:solidFill>
              <a:round/>
              <a:headEnd/>
              <a:tailEnd/>
            </a:ln>
            <a:effectLst/>
          </p:spPr>
          <p:txBody>
            <a:bodyPr wrap="none" anchor="ctr"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ctr"/>
              <a:endParaRPr lang="de-DE" b="1">
                <a:solidFill>
                  <a:srgbClr val="000000"/>
                </a:solidFill>
              </a:endParaRPr>
            </a:p>
          </p:txBody>
        </p:sp>
        <p:sp>
          <p:nvSpPr>
            <p:cNvPr id="139" name="WordArt 45"/>
            <p:cNvSpPr>
              <a:spLocks noChangeArrowheads="1" noChangeShapeType="1" noTextEdit="1"/>
            </p:cNvSpPr>
            <p:nvPr/>
          </p:nvSpPr>
          <p:spPr bwMode="auto">
            <a:xfrm>
              <a:off x="3329348" y="3937127"/>
              <a:ext cx="1770214" cy="317500"/>
            </a:xfrm>
            <a:prstGeom prst="rect">
              <a:avLst/>
            </a:prstGeom>
          </p:spPr>
          <p:txBody>
            <a:bodyPr wrap="none" numCol="1" fromWordArt="1">
              <a:prstTxWarp prst="textCanDown">
                <a:avLst>
                  <a:gd name="adj" fmla="val 24903"/>
                </a:avLst>
              </a:prstTxWarp>
            </a:bodyPr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ctr"/>
              <a:r>
                <a:rPr lang="de-DE" sz="16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ahoma"/>
                  <a:ea typeface="Tahoma"/>
                  <a:cs typeface="Tahoma"/>
                </a:rPr>
                <a:t>      </a:t>
              </a:r>
            </a:p>
            <a:p>
              <a:pPr algn="ctr"/>
              <a:r>
                <a:rPr lang="de-DE" sz="16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ahoma"/>
                  <a:ea typeface="Tahoma"/>
                  <a:cs typeface="Tahoma"/>
                </a:rPr>
                <a:t>       …       </a:t>
              </a:r>
            </a:p>
          </p:txBody>
        </p:sp>
      </p:grpSp>
      <p:sp>
        <p:nvSpPr>
          <p:cNvPr id="6" name="AutoShape 6"/>
          <p:cNvSpPr>
            <a:spLocks noChangeArrowheads="1"/>
          </p:cNvSpPr>
          <p:nvPr/>
        </p:nvSpPr>
        <p:spPr bwMode="auto">
          <a:xfrm rot="5400000">
            <a:off x="5814694" y="4842863"/>
            <a:ext cx="599828" cy="1117429"/>
          </a:xfrm>
          <a:prstGeom prst="upArrow">
            <a:avLst>
              <a:gd name="adj1" fmla="val 52303"/>
              <a:gd name="adj2" fmla="val 56190"/>
            </a:avLst>
          </a:prstGeom>
          <a:gradFill rotWithShape="1">
            <a:gsLst>
              <a:gs pos="0">
                <a:srgbClr val="C0C0C0"/>
              </a:gs>
              <a:gs pos="100000">
                <a:srgbClr val="C0C0C0">
                  <a:gamma/>
                  <a:shade val="3922"/>
                  <a:invGamma/>
                  <a:alpha val="0"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vert="vert270" wrap="none" anchor="ctr"/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/>
            <a:r>
              <a:rPr lang="de-DE">
                <a:solidFill>
                  <a:srgbClr val="000000"/>
                </a:solidFill>
              </a:rPr>
              <a:t>    …</a:t>
            </a:r>
          </a:p>
        </p:txBody>
      </p:sp>
      <p:sp>
        <p:nvSpPr>
          <p:cNvPr id="7" name="AutoShape 6"/>
          <p:cNvSpPr>
            <a:spLocks noChangeArrowheads="1"/>
          </p:cNvSpPr>
          <p:nvPr/>
        </p:nvSpPr>
        <p:spPr bwMode="auto">
          <a:xfrm rot="5400000">
            <a:off x="5826196" y="2283692"/>
            <a:ext cx="599828" cy="1117429"/>
          </a:xfrm>
          <a:prstGeom prst="upArrow">
            <a:avLst>
              <a:gd name="adj1" fmla="val 52303"/>
              <a:gd name="adj2" fmla="val 56190"/>
            </a:avLst>
          </a:prstGeom>
          <a:gradFill rotWithShape="1">
            <a:gsLst>
              <a:gs pos="0">
                <a:srgbClr val="C0C0C0"/>
              </a:gs>
              <a:gs pos="100000">
                <a:srgbClr val="C0C0C0">
                  <a:gamma/>
                  <a:shade val="3922"/>
                  <a:invGamma/>
                  <a:alpha val="0"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vert="vert270" wrap="none" anchor="ctr"/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/>
            <a:r>
              <a:rPr lang="de-DE">
                <a:solidFill>
                  <a:srgbClr val="000000"/>
                </a:solidFill>
              </a:rPr>
              <a:t>    …</a:t>
            </a:r>
          </a:p>
        </p:txBody>
      </p:sp>
      <p:sp>
        <p:nvSpPr>
          <p:cNvPr id="8" name="AutoShape 6"/>
          <p:cNvSpPr>
            <a:spLocks noChangeArrowheads="1"/>
          </p:cNvSpPr>
          <p:nvPr/>
        </p:nvSpPr>
        <p:spPr bwMode="auto">
          <a:xfrm rot="5400000">
            <a:off x="5820438" y="2062284"/>
            <a:ext cx="599828" cy="1117429"/>
          </a:xfrm>
          <a:prstGeom prst="upArrow">
            <a:avLst>
              <a:gd name="adj1" fmla="val 52303"/>
              <a:gd name="adj2" fmla="val 56190"/>
            </a:avLst>
          </a:prstGeom>
          <a:gradFill rotWithShape="1">
            <a:gsLst>
              <a:gs pos="0">
                <a:srgbClr val="C0C0C0"/>
              </a:gs>
              <a:gs pos="100000">
                <a:srgbClr val="C0C0C0">
                  <a:gamma/>
                  <a:shade val="3922"/>
                  <a:invGamma/>
                  <a:alpha val="0"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vert="vert270" wrap="none" anchor="ctr"/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/>
            <a:r>
              <a:rPr lang="de-DE">
                <a:solidFill>
                  <a:srgbClr val="000000"/>
                </a:solidFill>
              </a:rPr>
              <a:t>    Specimen  </a:t>
            </a:r>
          </a:p>
        </p:txBody>
      </p:sp>
      <p:grpSp>
        <p:nvGrpSpPr>
          <p:cNvPr id="9" name="Gruppieren 8"/>
          <p:cNvGrpSpPr/>
          <p:nvPr/>
        </p:nvGrpSpPr>
        <p:grpSpPr>
          <a:xfrm>
            <a:off x="771699" y="4277267"/>
            <a:ext cx="1480751" cy="632651"/>
            <a:chOff x="3190241" y="3688079"/>
            <a:chExt cx="1988311" cy="632651"/>
          </a:xfrm>
        </p:grpSpPr>
        <p:sp>
          <p:nvSpPr>
            <p:cNvPr id="136" name="AutoShape 22"/>
            <p:cNvSpPr>
              <a:spLocks noChangeArrowheads="1"/>
            </p:cNvSpPr>
            <p:nvPr/>
          </p:nvSpPr>
          <p:spPr bwMode="auto">
            <a:xfrm>
              <a:off x="3190241" y="3688079"/>
              <a:ext cx="1988311" cy="632651"/>
            </a:xfrm>
            <a:prstGeom prst="can">
              <a:avLst>
                <a:gd name="adj" fmla="val 39398"/>
              </a:avLst>
            </a:prstGeom>
            <a:gradFill flip="none" rotWithShape="1">
              <a:gsLst>
                <a:gs pos="0">
                  <a:srgbClr val="A37025"/>
                </a:gs>
                <a:gs pos="50000">
                  <a:srgbClr val="FFC000">
                    <a:alpha val="80000"/>
                  </a:srgbClr>
                </a:gs>
                <a:gs pos="100000">
                  <a:srgbClr val="A37025"/>
                </a:gs>
              </a:gsLst>
              <a:lin ang="0" scaled="1"/>
              <a:tileRect/>
            </a:gradFill>
            <a:ln w="9525">
              <a:solidFill>
                <a:srgbClr val="A37025"/>
              </a:solidFill>
              <a:round/>
              <a:headEnd/>
              <a:tailEnd/>
            </a:ln>
            <a:effectLst/>
          </p:spPr>
          <p:txBody>
            <a:bodyPr wrap="none" anchor="ctr"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ctr"/>
              <a:endParaRPr lang="de-DE" b="1">
                <a:solidFill>
                  <a:srgbClr val="000000"/>
                </a:solidFill>
              </a:endParaRPr>
            </a:p>
          </p:txBody>
        </p:sp>
        <p:sp>
          <p:nvSpPr>
            <p:cNvPr id="137" name="WordArt 45"/>
            <p:cNvSpPr>
              <a:spLocks noChangeArrowheads="1" noChangeShapeType="1" noTextEdit="1"/>
            </p:cNvSpPr>
            <p:nvPr/>
          </p:nvSpPr>
          <p:spPr bwMode="auto">
            <a:xfrm>
              <a:off x="3329348" y="3937127"/>
              <a:ext cx="1770214" cy="317500"/>
            </a:xfrm>
            <a:prstGeom prst="rect">
              <a:avLst/>
            </a:prstGeom>
          </p:spPr>
          <p:txBody>
            <a:bodyPr wrap="none" numCol="1" fromWordArt="1">
              <a:prstTxWarp prst="textCanDown">
                <a:avLst>
                  <a:gd name="adj" fmla="val 24903"/>
                </a:avLst>
              </a:prstTxWarp>
            </a:bodyPr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ctr"/>
              <a:r>
                <a:rPr lang="de-DE" sz="16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ahoma"/>
                  <a:ea typeface="Tahoma"/>
                  <a:cs typeface="Tahoma"/>
                </a:rPr>
                <a:t>Collection </a:t>
              </a:r>
            </a:p>
          </p:txBody>
        </p:sp>
      </p:grpSp>
      <p:sp>
        <p:nvSpPr>
          <p:cNvPr id="11" name="AutoShape 22"/>
          <p:cNvSpPr>
            <a:spLocks noChangeArrowheads="1"/>
          </p:cNvSpPr>
          <p:nvPr/>
        </p:nvSpPr>
        <p:spPr bwMode="auto">
          <a:xfrm>
            <a:off x="6817264" y="540332"/>
            <a:ext cx="1666875" cy="2735912"/>
          </a:xfrm>
          <a:prstGeom prst="can">
            <a:avLst>
              <a:gd name="adj" fmla="val 20191"/>
            </a:avLst>
          </a:prstGeom>
          <a:gradFill flip="none" rotWithShape="1">
            <a:gsLst>
              <a:gs pos="0">
                <a:srgbClr val="375F7D"/>
              </a:gs>
              <a:gs pos="50000">
                <a:srgbClr val="73B3E3"/>
              </a:gs>
              <a:gs pos="100000">
                <a:srgbClr val="375F7D"/>
              </a:gs>
            </a:gsLst>
            <a:lin ang="0" scaled="1"/>
            <a:tileRect/>
          </a:gradFill>
          <a:ln w="9525">
            <a:solidFill>
              <a:srgbClr val="375F7D"/>
            </a:solidFill>
            <a:round/>
            <a:headEnd/>
            <a:tailEnd/>
          </a:ln>
          <a:effectLst/>
        </p:spPr>
        <p:txBody>
          <a:bodyPr wrap="none" anchor="ctr"/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/>
            <a:endParaRPr lang="de-DE" b="1">
              <a:solidFill>
                <a:srgbClr val="000000"/>
              </a:solidFill>
            </a:endParaRPr>
          </a:p>
          <a:p>
            <a:pPr algn="ctr"/>
            <a:endParaRPr lang="de-DE" b="1">
              <a:solidFill>
                <a:srgbClr val="000000"/>
              </a:solidFill>
            </a:endParaRPr>
          </a:p>
          <a:p>
            <a:pPr algn="ctr"/>
            <a:endParaRPr lang="de-DE" b="1">
              <a:solidFill>
                <a:srgbClr val="000000"/>
              </a:solidFill>
            </a:endParaRPr>
          </a:p>
          <a:p>
            <a:pPr algn="ctr"/>
            <a:endParaRPr lang="de-DE" b="1">
              <a:solidFill>
                <a:srgbClr val="000000"/>
              </a:solidFill>
            </a:endParaRPr>
          </a:p>
          <a:p>
            <a:pPr algn="ctr"/>
            <a:endParaRPr lang="de-DE" b="1">
              <a:solidFill>
                <a:srgbClr val="000000"/>
              </a:solidFill>
            </a:endParaRPr>
          </a:p>
          <a:p>
            <a:pPr algn="ctr"/>
            <a:endParaRPr lang="de-DE" b="1">
              <a:solidFill>
                <a:srgbClr val="000000"/>
              </a:solidFill>
            </a:endParaRPr>
          </a:p>
          <a:p>
            <a:pPr algn="ctr"/>
            <a:endParaRPr lang="de-DE" b="1">
              <a:solidFill>
                <a:srgbClr val="000000"/>
              </a:solidFill>
            </a:endParaRPr>
          </a:p>
          <a:p>
            <a:pPr algn="ctr"/>
            <a:endParaRPr lang="de-DE" b="1">
              <a:solidFill>
                <a:srgbClr val="000000"/>
              </a:solidFill>
            </a:endParaRPr>
          </a:p>
        </p:txBody>
      </p:sp>
      <p:sp>
        <p:nvSpPr>
          <p:cNvPr id="12" name="Rechteck 11"/>
          <p:cNvSpPr/>
          <p:nvPr/>
        </p:nvSpPr>
        <p:spPr>
          <a:xfrm rot="16200000">
            <a:off x="2109282" y="1614481"/>
            <a:ext cx="760780" cy="579625"/>
          </a:xfrm>
          <a:prstGeom prst="rect">
            <a:avLst/>
          </a:prstGeom>
          <a:gradFill>
            <a:gsLst>
              <a:gs pos="0">
                <a:srgbClr val="C0C0C0"/>
              </a:gs>
              <a:gs pos="100000">
                <a:srgbClr val="C0C0C0">
                  <a:gamma/>
                  <a:shade val="3922"/>
                  <a:invGamma/>
                  <a:alpha val="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de-DE">
              <a:solidFill>
                <a:srgbClr val="FFFFFF"/>
              </a:solidFill>
            </a:endParaRPr>
          </a:p>
        </p:txBody>
      </p:sp>
      <p:pic>
        <p:nvPicPr>
          <p:cNvPr id="13" name="Picture 16" descr="foreword_win-log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49085" y="2806428"/>
            <a:ext cx="400050" cy="360363"/>
          </a:xfrm>
          <a:prstGeom prst="rect">
            <a:avLst/>
          </a:prstGeom>
          <a:noFill/>
        </p:spPr>
      </p:pic>
      <p:grpSp>
        <p:nvGrpSpPr>
          <p:cNvPr id="14" name="Gruppieren 13"/>
          <p:cNvGrpSpPr/>
          <p:nvPr/>
        </p:nvGrpSpPr>
        <p:grpSpPr>
          <a:xfrm>
            <a:off x="862324" y="5645090"/>
            <a:ext cx="1480751" cy="632651"/>
            <a:chOff x="3421902" y="3688079"/>
            <a:chExt cx="1988312" cy="632651"/>
          </a:xfrm>
        </p:grpSpPr>
        <p:sp>
          <p:nvSpPr>
            <p:cNvPr id="134" name="AutoShape 22"/>
            <p:cNvSpPr>
              <a:spLocks noChangeArrowheads="1"/>
            </p:cNvSpPr>
            <p:nvPr/>
          </p:nvSpPr>
          <p:spPr bwMode="auto">
            <a:xfrm>
              <a:off x="3421902" y="3688079"/>
              <a:ext cx="1988312" cy="632651"/>
            </a:xfrm>
            <a:prstGeom prst="can">
              <a:avLst>
                <a:gd name="adj" fmla="val 39398"/>
              </a:avLst>
            </a:prstGeom>
            <a:gradFill flip="none" rotWithShape="1">
              <a:gsLst>
                <a:gs pos="0">
                  <a:srgbClr val="A37025"/>
                </a:gs>
                <a:gs pos="50000">
                  <a:srgbClr val="FFC000">
                    <a:alpha val="80000"/>
                  </a:srgbClr>
                </a:gs>
                <a:gs pos="100000">
                  <a:srgbClr val="A37025"/>
                </a:gs>
              </a:gsLst>
              <a:lin ang="0" scaled="1"/>
              <a:tileRect/>
            </a:gradFill>
            <a:ln w="9525">
              <a:solidFill>
                <a:srgbClr val="A37025"/>
              </a:solidFill>
              <a:round/>
              <a:headEnd/>
              <a:tailEnd/>
            </a:ln>
            <a:effectLst/>
          </p:spPr>
          <p:txBody>
            <a:bodyPr wrap="none" anchor="ctr"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ctr"/>
              <a:endParaRPr lang="de-DE" b="1">
                <a:solidFill>
                  <a:srgbClr val="000000"/>
                </a:solidFill>
              </a:endParaRPr>
            </a:p>
          </p:txBody>
        </p:sp>
        <p:sp>
          <p:nvSpPr>
            <p:cNvPr id="135" name="WordArt 45"/>
            <p:cNvSpPr>
              <a:spLocks noChangeArrowheads="1" noChangeShapeType="1" noTextEdit="1"/>
            </p:cNvSpPr>
            <p:nvPr/>
          </p:nvSpPr>
          <p:spPr bwMode="auto">
            <a:xfrm>
              <a:off x="3607340" y="3937127"/>
              <a:ext cx="1770215" cy="317500"/>
            </a:xfrm>
            <a:prstGeom prst="rect">
              <a:avLst/>
            </a:prstGeom>
          </p:spPr>
          <p:txBody>
            <a:bodyPr wrap="none" numCol="1" fromWordArt="1">
              <a:prstTxWarp prst="textCanDown">
                <a:avLst>
                  <a:gd name="adj" fmla="val 24903"/>
                </a:avLst>
              </a:prstTxWarp>
            </a:bodyPr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ctr"/>
              <a:r>
                <a:rPr lang="de-DE" sz="16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ahoma"/>
                  <a:ea typeface="Tahoma"/>
                  <a:cs typeface="Tahoma"/>
                </a:rPr>
                <a:t>Collection </a:t>
              </a:r>
            </a:p>
          </p:txBody>
        </p:sp>
      </p:grpSp>
      <p:sp>
        <p:nvSpPr>
          <p:cNvPr id="15" name="AutoShape 6"/>
          <p:cNvSpPr>
            <a:spLocks noChangeArrowheads="1"/>
          </p:cNvSpPr>
          <p:nvPr/>
        </p:nvSpPr>
        <p:spPr bwMode="auto">
          <a:xfrm rot="5400000">
            <a:off x="5669577" y="748014"/>
            <a:ext cx="798354" cy="1225427"/>
          </a:xfrm>
          <a:prstGeom prst="upArrow">
            <a:avLst>
              <a:gd name="adj1" fmla="val 56537"/>
              <a:gd name="adj2" fmla="val 56190"/>
            </a:avLst>
          </a:prstGeom>
          <a:gradFill rotWithShape="1">
            <a:gsLst>
              <a:gs pos="0">
                <a:srgbClr val="C0C0C0"/>
              </a:gs>
              <a:gs pos="100000">
                <a:srgbClr val="C0C0C0">
                  <a:gamma/>
                  <a:shade val="3922"/>
                  <a:invGamma/>
                  <a:alpha val="0"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vert="vert270" wrap="none" anchor="ctr"/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/>
            <a:r>
              <a:rPr lang="de-DE">
                <a:solidFill>
                  <a:srgbClr val="000000"/>
                </a:solidFill>
              </a:rPr>
              <a:t>    Project</a:t>
            </a:r>
          </a:p>
        </p:txBody>
      </p:sp>
      <p:sp>
        <p:nvSpPr>
          <p:cNvPr id="16" name="AutoShape 22"/>
          <p:cNvSpPr>
            <a:spLocks noChangeArrowheads="1"/>
          </p:cNvSpPr>
          <p:nvPr/>
        </p:nvSpPr>
        <p:spPr bwMode="auto">
          <a:xfrm>
            <a:off x="3713385" y="596983"/>
            <a:ext cx="1702768" cy="4467631"/>
          </a:xfrm>
          <a:prstGeom prst="can">
            <a:avLst>
              <a:gd name="adj" fmla="val 14146"/>
            </a:avLst>
          </a:prstGeom>
          <a:gradFill flip="none" rotWithShape="1">
            <a:gsLst>
              <a:gs pos="0">
                <a:srgbClr val="742674"/>
              </a:gs>
              <a:gs pos="50000">
                <a:schemeClr val="bg1"/>
              </a:gs>
              <a:gs pos="100000">
                <a:srgbClr val="742674"/>
              </a:gs>
            </a:gsLst>
            <a:lin ang="0" scaled="1"/>
            <a:tileRect/>
          </a:gradFill>
          <a:ln w="9525">
            <a:solidFill>
              <a:srgbClr val="7030A0"/>
            </a:solidFill>
            <a:round/>
            <a:headEnd/>
            <a:tailEnd/>
          </a:ln>
          <a:effectLst/>
        </p:spPr>
        <p:txBody>
          <a:bodyPr wrap="none" anchor="ctr"/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/>
            <a:endParaRPr lang="de-DE" b="1">
              <a:solidFill>
                <a:srgbClr val="000000"/>
              </a:solidFill>
            </a:endParaRPr>
          </a:p>
        </p:txBody>
      </p:sp>
      <p:sp>
        <p:nvSpPr>
          <p:cNvPr id="17" name="WordArt 23"/>
          <p:cNvSpPr>
            <a:spLocks noChangeArrowheads="1" noChangeShapeType="1" noTextEdit="1"/>
          </p:cNvSpPr>
          <p:nvPr/>
        </p:nvSpPr>
        <p:spPr bwMode="auto">
          <a:xfrm>
            <a:off x="3806145" y="768119"/>
            <a:ext cx="1616658" cy="457463"/>
          </a:xfrm>
          <a:prstGeom prst="rect">
            <a:avLst/>
          </a:prstGeom>
        </p:spPr>
        <p:txBody>
          <a:bodyPr wrap="none" numCol="1" fromWordArt="1">
            <a:prstTxWarp prst="textCanDown">
              <a:avLst>
                <a:gd name="adj" fmla="val 18887"/>
              </a:avLst>
            </a:prstTxWarp>
          </a:bodyPr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/>
            <a:r>
              <a:rPr lang="de-DE" sz="1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ahoma"/>
                <a:ea typeface="Tahoma"/>
                <a:cs typeface="Tahoma"/>
              </a:rPr>
              <a:t> DescriptionsCache  </a:t>
            </a:r>
          </a:p>
        </p:txBody>
      </p:sp>
      <p:sp>
        <p:nvSpPr>
          <p:cNvPr id="18" name="AutoShape 22"/>
          <p:cNvSpPr>
            <a:spLocks noChangeArrowheads="1"/>
          </p:cNvSpPr>
          <p:nvPr/>
        </p:nvSpPr>
        <p:spPr bwMode="auto">
          <a:xfrm>
            <a:off x="715676" y="1402821"/>
            <a:ext cx="1480751" cy="2360579"/>
          </a:xfrm>
          <a:prstGeom prst="can">
            <a:avLst>
              <a:gd name="adj" fmla="val 20191"/>
            </a:avLst>
          </a:prstGeom>
          <a:gradFill flip="none" rotWithShape="1">
            <a:gsLst>
              <a:gs pos="0">
                <a:srgbClr val="A37025"/>
              </a:gs>
              <a:gs pos="50000">
                <a:srgbClr val="FFC000">
                  <a:alpha val="80000"/>
                </a:srgbClr>
              </a:gs>
              <a:gs pos="100000">
                <a:srgbClr val="A37025"/>
              </a:gs>
            </a:gsLst>
            <a:lin ang="0" scaled="1"/>
            <a:tileRect/>
          </a:gradFill>
          <a:ln w="9525">
            <a:solidFill>
              <a:srgbClr val="A37025"/>
            </a:solidFill>
            <a:round/>
            <a:headEnd/>
            <a:tailEnd/>
          </a:ln>
          <a:effectLst/>
        </p:spPr>
        <p:txBody>
          <a:bodyPr wrap="none" anchor="ctr"/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/>
            <a:endParaRPr lang="de-DE" b="1">
              <a:solidFill>
                <a:srgbClr val="000000"/>
              </a:solidFill>
            </a:endParaRPr>
          </a:p>
        </p:txBody>
      </p:sp>
      <p:sp>
        <p:nvSpPr>
          <p:cNvPr id="19" name="WordArt 23"/>
          <p:cNvSpPr>
            <a:spLocks noChangeArrowheads="1" noChangeShapeType="1" noTextEdit="1"/>
          </p:cNvSpPr>
          <p:nvPr/>
        </p:nvSpPr>
        <p:spPr bwMode="auto">
          <a:xfrm>
            <a:off x="787938" y="1623613"/>
            <a:ext cx="1419225" cy="393001"/>
          </a:xfrm>
          <a:prstGeom prst="rect">
            <a:avLst/>
          </a:prstGeom>
        </p:spPr>
        <p:txBody>
          <a:bodyPr wrap="none" numCol="1" fromWordArt="1">
            <a:prstTxWarp prst="textCanDown">
              <a:avLst>
                <a:gd name="adj" fmla="val 24903"/>
              </a:avLst>
            </a:prstTxWarp>
          </a:bodyPr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/>
            <a:r>
              <a:rPr lang="de-DE" sz="1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ahoma"/>
                <a:ea typeface="Tahoma"/>
                <a:cs typeface="Tahoma"/>
              </a:rPr>
              <a:t> Descriptions </a:t>
            </a:r>
          </a:p>
        </p:txBody>
      </p:sp>
      <p:sp>
        <p:nvSpPr>
          <p:cNvPr id="20" name="Textfeld 54"/>
          <p:cNvSpPr txBox="1"/>
          <p:nvPr/>
        </p:nvSpPr>
        <p:spPr>
          <a:xfrm>
            <a:off x="885474" y="1402823"/>
            <a:ext cx="2953512" cy="27699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perspectiveRelaxed" fov="7200000">
                <a:rot lat="18600000" lon="0" rev="0"/>
              </a:camera>
              <a:lightRig rig="threePt" dir="t"/>
            </a:scene3d>
            <a:sp3d/>
          </a:bodyPr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de-DE" sz="1200">
                <a:solidFill>
                  <a:srgbClr val="000000"/>
                </a:solidFill>
              </a:rPr>
              <a:t>Primary source</a:t>
            </a:r>
          </a:p>
        </p:txBody>
      </p:sp>
      <p:grpSp>
        <p:nvGrpSpPr>
          <p:cNvPr id="21" name="Gruppieren 20"/>
          <p:cNvGrpSpPr/>
          <p:nvPr/>
        </p:nvGrpSpPr>
        <p:grpSpPr>
          <a:xfrm>
            <a:off x="717849" y="613390"/>
            <a:ext cx="1458827" cy="632651"/>
            <a:chOff x="477521" y="1194815"/>
            <a:chExt cx="1988311" cy="632651"/>
          </a:xfrm>
        </p:grpSpPr>
        <p:sp>
          <p:nvSpPr>
            <p:cNvPr id="132" name="AutoShape 22"/>
            <p:cNvSpPr>
              <a:spLocks noChangeArrowheads="1"/>
            </p:cNvSpPr>
            <p:nvPr/>
          </p:nvSpPr>
          <p:spPr bwMode="auto">
            <a:xfrm>
              <a:off x="477521" y="1194815"/>
              <a:ext cx="1988311" cy="632651"/>
            </a:xfrm>
            <a:prstGeom prst="can">
              <a:avLst>
                <a:gd name="adj" fmla="val 39398"/>
              </a:avLst>
            </a:prstGeom>
            <a:gradFill flip="none" rotWithShape="1">
              <a:gsLst>
                <a:gs pos="0">
                  <a:srgbClr val="A37025"/>
                </a:gs>
                <a:gs pos="50000">
                  <a:srgbClr val="FFC000">
                    <a:alpha val="80000"/>
                  </a:srgbClr>
                </a:gs>
                <a:gs pos="100000">
                  <a:srgbClr val="A37025"/>
                </a:gs>
              </a:gsLst>
              <a:lin ang="0" scaled="1"/>
              <a:tileRect/>
            </a:gradFill>
            <a:ln w="9525">
              <a:solidFill>
                <a:srgbClr val="A37025"/>
              </a:solidFill>
              <a:round/>
              <a:headEnd/>
              <a:tailEnd/>
            </a:ln>
            <a:effectLst/>
          </p:spPr>
          <p:txBody>
            <a:bodyPr wrap="none" anchor="ctr"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ctr"/>
              <a:endParaRPr lang="de-DE" b="1">
                <a:solidFill>
                  <a:srgbClr val="000000"/>
                </a:solidFill>
              </a:endParaRPr>
            </a:p>
          </p:txBody>
        </p:sp>
        <p:sp>
          <p:nvSpPr>
            <p:cNvPr id="133" name="WordArt 55"/>
            <p:cNvSpPr>
              <a:spLocks noChangeArrowheads="1" noChangeShapeType="1" noTextEdit="1"/>
            </p:cNvSpPr>
            <p:nvPr/>
          </p:nvSpPr>
          <p:spPr bwMode="auto">
            <a:xfrm>
              <a:off x="622108" y="1457389"/>
              <a:ext cx="1615871" cy="317500"/>
            </a:xfrm>
            <a:prstGeom prst="rect">
              <a:avLst/>
            </a:prstGeom>
          </p:spPr>
          <p:txBody>
            <a:bodyPr wrap="none" numCol="1" fromWordArt="1">
              <a:prstTxWarp prst="textCanDown">
                <a:avLst>
                  <a:gd name="adj" fmla="val 24903"/>
                </a:avLst>
              </a:prstTxWarp>
            </a:bodyPr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ctr"/>
              <a:r>
                <a:rPr lang="de-DE" sz="16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ahoma"/>
                  <a:ea typeface="Tahoma"/>
                  <a:cs typeface="Tahoma"/>
                </a:rPr>
                <a:t>  Projects </a:t>
              </a:r>
            </a:p>
          </p:txBody>
        </p:sp>
      </p:grpSp>
      <p:grpSp>
        <p:nvGrpSpPr>
          <p:cNvPr id="22" name="Gruppieren 21"/>
          <p:cNvGrpSpPr/>
          <p:nvPr/>
        </p:nvGrpSpPr>
        <p:grpSpPr>
          <a:xfrm>
            <a:off x="689988" y="3834239"/>
            <a:ext cx="1480751" cy="632651"/>
            <a:chOff x="3190241" y="3688079"/>
            <a:chExt cx="1988311" cy="632651"/>
          </a:xfrm>
        </p:grpSpPr>
        <p:sp>
          <p:nvSpPr>
            <p:cNvPr id="130" name="AutoShape 22"/>
            <p:cNvSpPr>
              <a:spLocks noChangeArrowheads="1"/>
            </p:cNvSpPr>
            <p:nvPr/>
          </p:nvSpPr>
          <p:spPr bwMode="auto">
            <a:xfrm>
              <a:off x="3190241" y="3688079"/>
              <a:ext cx="1988311" cy="632651"/>
            </a:xfrm>
            <a:prstGeom prst="can">
              <a:avLst>
                <a:gd name="adj" fmla="val 39398"/>
              </a:avLst>
            </a:prstGeom>
            <a:gradFill flip="none" rotWithShape="1">
              <a:gsLst>
                <a:gs pos="0">
                  <a:srgbClr val="A37025"/>
                </a:gs>
                <a:gs pos="50000">
                  <a:srgbClr val="FFC000">
                    <a:alpha val="80000"/>
                  </a:srgbClr>
                </a:gs>
                <a:gs pos="100000">
                  <a:srgbClr val="A37025"/>
                </a:gs>
              </a:gsLst>
              <a:lin ang="0" scaled="1"/>
              <a:tileRect/>
            </a:gradFill>
            <a:ln w="9525">
              <a:solidFill>
                <a:srgbClr val="A37025"/>
              </a:solidFill>
              <a:round/>
              <a:headEnd/>
              <a:tailEnd/>
            </a:ln>
            <a:effectLst/>
          </p:spPr>
          <p:txBody>
            <a:bodyPr wrap="none" anchor="ctr"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ctr"/>
              <a:endParaRPr lang="de-DE" b="1">
                <a:solidFill>
                  <a:srgbClr val="000000"/>
                </a:solidFill>
              </a:endParaRPr>
            </a:p>
          </p:txBody>
        </p:sp>
        <p:sp>
          <p:nvSpPr>
            <p:cNvPr id="131" name="WordArt 45"/>
            <p:cNvSpPr>
              <a:spLocks noChangeArrowheads="1" noChangeShapeType="1" noTextEdit="1"/>
            </p:cNvSpPr>
            <p:nvPr/>
          </p:nvSpPr>
          <p:spPr bwMode="auto">
            <a:xfrm>
              <a:off x="3329348" y="3937127"/>
              <a:ext cx="1770214" cy="317500"/>
            </a:xfrm>
            <a:prstGeom prst="rect">
              <a:avLst/>
            </a:prstGeom>
          </p:spPr>
          <p:txBody>
            <a:bodyPr wrap="none" numCol="1" fromWordArt="1">
              <a:prstTxWarp prst="textCanDown">
                <a:avLst>
                  <a:gd name="adj" fmla="val 24903"/>
                </a:avLst>
              </a:prstTxWarp>
            </a:bodyPr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ctr"/>
              <a:r>
                <a:rPr lang="de-DE" sz="16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ahoma"/>
                  <a:ea typeface="Tahoma"/>
                  <a:cs typeface="Tahoma"/>
                </a:rPr>
                <a:t>TaxonNames </a:t>
              </a:r>
            </a:p>
          </p:txBody>
        </p:sp>
      </p:grpSp>
      <p:sp>
        <p:nvSpPr>
          <p:cNvPr id="23" name="Textfeld 59"/>
          <p:cNvSpPr txBox="1"/>
          <p:nvPr/>
        </p:nvSpPr>
        <p:spPr>
          <a:xfrm>
            <a:off x="4040941" y="603488"/>
            <a:ext cx="1210056" cy="27699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perspectiveRelaxed" fov="7200000">
                <a:rot lat="18600000" lon="0" rev="0"/>
              </a:camera>
              <a:lightRig rig="threePt" dir="t"/>
            </a:scene3d>
            <a:sp3d/>
          </a:bodyPr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de-DE" sz="1200">
                <a:solidFill>
                  <a:srgbClr val="000000"/>
                </a:solidFill>
              </a:rPr>
              <a:t>Cached data</a:t>
            </a:r>
          </a:p>
        </p:txBody>
      </p:sp>
      <p:sp>
        <p:nvSpPr>
          <p:cNvPr id="24" name="AutoShape 6"/>
          <p:cNvSpPr>
            <a:spLocks noChangeArrowheads="1"/>
          </p:cNvSpPr>
          <p:nvPr/>
        </p:nvSpPr>
        <p:spPr bwMode="auto">
          <a:xfrm rot="5400000">
            <a:off x="2681429" y="180875"/>
            <a:ext cx="508794" cy="1514478"/>
          </a:xfrm>
          <a:prstGeom prst="upArrow">
            <a:avLst>
              <a:gd name="adj1" fmla="val 56537"/>
              <a:gd name="adj2" fmla="val 56190"/>
            </a:avLst>
          </a:prstGeom>
          <a:gradFill rotWithShape="1">
            <a:gsLst>
              <a:gs pos="0">
                <a:srgbClr val="C0C0C0"/>
              </a:gs>
              <a:gs pos="100000">
                <a:srgbClr val="C0C0C0">
                  <a:gamma/>
                  <a:shade val="3922"/>
                  <a:invGamma/>
                  <a:alpha val="0"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vert="vert270" wrap="none" anchor="ctr"/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/>
            <a:r>
              <a:rPr lang="de-DE" sz="1400">
                <a:solidFill>
                  <a:srgbClr val="000000"/>
                </a:solidFill>
              </a:rPr>
              <a:t>Metadata</a:t>
            </a:r>
            <a:endParaRPr lang="de-DE">
              <a:solidFill>
                <a:srgbClr val="000000"/>
              </a:solidFill>
            </a:endParaRPr>
          </a:p>
        </p:txBody>
      </p:sp>
      <p:cxnSp>
        <p:nvCxnSpPr>
          <p:cNvPr id="25" name="Gekrümmte Verbindung 24"/>
          <p:cNvCxnSpPr>
            <a:stCxn id="40" idx="1"/>
            <a:endCxn id="130" idx="4"/>
          </p:cNvCxnSpPr>
          <p:nvPr/>
        </p:nvCxnSpPr>
        <p:spPr>
          <a:xfrm rot="10800000">
            <a:off x="2170739" y="4150565"/>
            <a:ext cx="1669526" cy="28608"/>
          </a:xfrm>
          <a:prstGeom prst="curvedConnector3">
            <a:avLst>
              <a:gd name="adj1" fmla="val 50000"/>
            </a:avLst>
          </a:prstGeom>
          <a:ln w="25400">
            <a:solidFill>
              <a:srgbClr val="C00000">
                <a:alpha val="52000"/>
              </a:srgb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Gekrümmte Verbindung 25"/>
          <p:cNvCxnSpPr>
            <a:endCxn id="99" idx="2"/>
          </p:cNvCxnSpPr>
          <p:nvPr/>
        </p:nvCxnSpPr>
        <p:spPr>
          <a:xfrm flipV="1">
            <a:off x="2087599" y="2304633"/>
            <a:ext cx="629151" cy="212477"/>
          </a:xfrm>
          <a:prstGeom prst="curvedConnector2">
            <a:avLst/>
          </a:prstGeom>
          <a:ln w="25400">
            <a:solidFill>
              <a:srgbClr val="C0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Flussdiagramm: Zentralspeicher 26"/>
          <p:cNvSpPr/>
          <p:nvPr/>
        </p:nvSpPr>
        <p:spPr>
          <a:xfrm>
            <a:off x="4556729" y="4001296"/>
            <a:ext cx="813183" cy="347241"/>
          </a:xfrm>
          <a:prstGeom prst="flowChartInternalStorage">
            <a:avLst/>
          </a:prstGeom>
          <a:solidFill>
            <a:schemeClr val="bg1"/>
          </a:solidFill>
          <a:ln w="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sz="800">
                <a:solidFill>
                  <a:srgbClr val="000000"/>
                </a:solidFill>
              </a:rPr>
              <a:t>Taxon</a:t>
            </a:r>
          </a:p>
          <a:p>
            <a:pPr algn="ctr"/>
            <a:r>
              <a:rPr lang="de-DE" sz="800">
                <a:solidFill>
                  <a:srgbClr val="000000"/>
                </a:solidFill>
              </a:rPr>
              <a:t>Synonymy</a:t>
            </a:r>
          </a:p>
        </p:txBody>
      </p:sp>
      <p:pic>
        <p:nvPicPr>
          <p:cNvPr id="29" name="Picture 15" descr="linux_pingui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91524" y="5996494"/>
            <a:ext cx="363537" cy="431800"/>
          </a:xfrm>
          <a:prstGeom prst="rect">
            <a:avLst/>
          </a:prstGeom>
          <a:noFill/>
        </p:spPr>
      </p:pic>
      <p:pic>
        <p:nvPicPr>
          <p:cNvPr id="30" name="Picture 40" descr="postgres_log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30942" y="3336989"/>
            <a:ext cx="444500" cy="458787"/>
          </a:xfrm>
          <a:prstGeom prst="rect">
            <a:avLst/>
          </a:prstGeom>
          <a:noFill/>
        </p:spPr>
      </p:pic>
      <p:sp>
        <p:nvSpPr>
          <p:cNvPr id="31" name="Textfeld 98"/>
          <p:cNvSpPr txBox="1"/>
          <p:nvPr/>
        </p:nvSpPr>
        <p:spPr>
          <a:xfrm>
            <a:off x="856899" y="3822324"/>
            <a:ext cx="1369314" cy="27699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perspectiveRelaxed" fov="7200000">
                <a:rot lat="18600000" lon="0" rev="0"/>
              </a:camera>
              <a:lightRig rig="threePt" dir="t"/>
            </a:scene3d>
            <a:sp3d/>
          </a:bodyPr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de-DE" sz="1200">
                <a:solidFill>
                  <a:srgbClr val="000000"/>
                </a:solidFill>
              </a:rPr>
              <a:t>Primary source</a:t>
            </a:r>
          </a:p>
        </p:txBody>
      </p:sp>
      <p:sp>
        <p:nvSpPr>
          <p:cNvPr id="32" name="Textfeld 99"/>
          <p:cNvSpPr txBox="1"/>
          <p:nvPr/>
        </p:nvSpPr>
        <p:spPr>
          <a:xfrm>
            <a:off x="885474" y="584437"/>
            <a:ext cx="1366976" cy="27699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perspectiveRelaxed" fov="7200000">
                <a:rot lat="18600000" lon="0" rev="0"/>
              </a:camera>
              <a:lightRig rig="threePt" dir="t"/>
            </a:scene3d>
            <a:sp3d/>
          </a:bodyPr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de-DE" sz="1200">
                <a:solidFill>
                  <a:srgbClr val="000000"/>
                </a:solidFill>
              </a:rPr>
              <a:t>Primary source</a:t>
            </a:r>
          </a:p>
        </p:txBody>
      </p:sp>
      <p:cxnSp>
        <p:nvCxnSpPr>
          <p:cNvPr id="38" name="Gekrümmte Verbindung 37"/>
          <p:cNvCxnSpPr>
            <a:endCxn id="99" idx="2"/>
          </p:cNvCxnSpPr>
          <p:nvPr/>
        </p:nvCxnSpPr>
        <p:spPr>
          <a:xfrm flipV="1">
            <a:off x="1885272" y="2304633"/>
            <a:ext cx="831478" cy="693911"/>
          </a:xfrm>
          <a:prstGeom prst="curvedConnector2">
            <a:avLst/>
          </a:prstGeom>
          <a:ln w="25400">
            <a:solidFill>
              <a:srgbClr val="C0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hteck 32"/>
          <p:cNvSpPr/>
          <p:nvPr/>
        </p:nvSpPr>
        <p:spPr>
          <a:xfrm>
            <a:off x="864241" y="2066729"/>
            <a:ext cx="1209675" cy="121596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de-DE" sz="300">
              <a:solidFill>
                <a:srgbClr val="000000"/>
              </a:solidFill>
            </a:endParaRPr>
          </a:p>
          <a:p>
            <a:pPr algn="r"/>
            <a:r>
              <a:rPr lang="de-DE" sz="800">
                <a:solidFill>
                  <a:srgbClr val="000000"/>
                </a:solidFill>
              </a:rPr>
              <a:t>Restricted by:</a:t>
            </a:r>
            <a:br>
              <a:rPr lang="de-DE" sz="800">
                <a:solidFill>
                  <a:srgbClr val="000000"/>
                </a:solidFill>
              </a:rPr>
            </a:br>
            <a:endParaRPr lang="de-DE" sz="600">
              <a:solidFill>
                <a:srgbClr val="000000"/>
              </a:solidFill>
            </a:endParaRPr>
          </a:p>
          <a:p>
            <a:pPr algn="r"/>
            <a:endParaRPr lang="de-DE" sz="200">
              <a:solidFill>
                <a:srgbClr val="000000"/>
              </a:solidFill>
            </a:endParaRPr>
          </a:p>
          <a:p>
            <a:pPr algn="r"/>
            <a:r>
              <a:rPr lang="de-DE" sz="1100">
                <a:solidFill>
                  <a:srgbClr val="000000"/>
                </a:solidFill>
              </a:rPr>
              <a:t>Project</a:t>
            </a:r>
          </a:p>
          <a:p>
            <a:pPr algn="r"/>
            <a:endParaRPr lang="de-DE" sz="1100">
              <a:solidFill>
                <a:srgbClr val="000000"/>
              </a:solidFill>
            </a:endParaRPr>
          </a:p>
          <a:p>
            <a:pPr algn="r"/>
            <a:endParaRPr lang="de-DE" sz="800">
              <a:solidFill>
                <a:srgbClr val="000000"/>
              </a:solidFill>
            </a:endParaRPr>
          </a:p>
          <a:p>
            <a:pPr algn="r"/>
            <a:r>
              <a:rPr lang="de-DE" sz="1100">
                <a:solidFill>
                  <a:srgbClr val="000000"/>
                </a:solidFill>
              </a:rPr>
              <a:t>Withhold</a:t>
            </a:r>
            <a:endParaRPr lang="de-DE" sz="1200">
              <a:solidFill>
                <a:srgbClr val="000000"/>
              </a:solidFill>
            </a:endParaRPr>
          </a:p>
          <a:p>
            <a:pPr algn="r"/>
            <a:endParaRPr lang="de-DE" sz="1200">
              <a:solidFill>
                <a:srgbClr val="000000"/>
              </a:solidFill>
            </a:endParaRPr>
          </a:p>
        </p:txBody>
      </p:sp>
      <p:pic>
        <p:nvPicPr>
          <p:cNvPr id="34" name="Grafik 3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288" y="2229648"/>
            <a:ext cx="282575" cy="44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6" name="Gruppieren 35"/>
          <p:cNvGrpSpPr/>
          <p:nvPr/>
        </p:nvGrpSpPr>
        <p:grpSpPr>
          <a:xfrm>
            <a:off x="892382" y="2726652"/>
            <a:ext cx="607859" cy="442464"/>
            <a:chOff x="5257806" y="5729736"/>
            <a:chExt cx="662101" cy="481947"/>
          </a:xfrm>
        </p:grpSpPr>
        <p:sp>
          <p:nvSpPr>
            <p:cNvPr id="121" name="Stern mit 8 Zacken 120"/>
            <p:cNvSpPr/>
            <p:nvPr/>
          </p:nvSpPr>
          <p:spPr>
            <a:xfrm rot="1366614">
              <a:off x="5355016" y="5729736"/>
              <a:ext cx="494270" cy="481947"/>
            </a:xfrm>
            <a:prstGeom prst="star8">
              <a:avLst>
                <a:gd name="adj" fmla="val 45790"/>
              </a:avLst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de-DE">
                <a:solidFill>
                  <a:srgbClr val="FFFFFF"/>
                </a:solidFill>
              </a:endParaRPr>
            </a:p>
          </p:txBody>
        </p:sp>
        <p:sp>
          <p:nvSpPr>
            <p:cNvPr id="122" name="Textfeld 101"/>
            <p:cNvSpPr txBox="1"/>
            <p:nvPr/>
          </p:nvSpPr>
          <p:spPr>
            <a:xfrm>
              <a:off x="5257806" y="5823527"/>
              <a:ext cx="662101" cy="2849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r>
                <a:rPr lang="de-DE" sz="1100" b="1">
                  <a:solidFill>
                    <a:srgbClr val="FFFFFF"/>
                  </a:solidFill>
                </a:rPr>
                <a:t> STOP</a:t>
              </a:r>
            </a:p>
          </p:txBody>
        </p:sp>
      </p:grpSp>
      <p:sp>
        <p:nvSpPr>
          <p:cNvPr id="39" name="Textfeld 124"/>
          <p:cNvSpPr txBox="1"/>
          <p:nvPr/>
        </p:nvSpPr>
        <p:spPr>
          <a:xfrm>
            <a:off x="1835688" y="3140564"/>
            <a:ext cx="248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de-DE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40" name="Rechteck 39"/>
          <p:cNvSpPr/>
          <p:nvPr/>
        </p:nvSpPr>
        <p:spPr>
          <a:xfrm>
            <a:off x="3840265" y="4024959"/>
            <a:ext cx="646712" cy="30842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sz="900">
                <a:solidFill>
                  <a:srgbClr val="000000"/>
                </a:solidFill>
              </a:rPr>
              <a:t>Sources for taxa</a:t>
            </a:r>
          </a:p>
        </p:txBody>
      </p:sp>
      <p:sp>
        <p:nvSpPr>
          <p:cNvPr id="42" name="Textfeld 178"/>
          <p:cNvSpPr txBox="1"/>
          <p:nvPr/>
        </p:nvSpPr>
        <p:spPr>
          <a:xfrm>
            <a:off x="2382574" y="3663221"/>
            <a:ext cx="11592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de-DE" sz="1400" b="1">
                <a:solidFill>
                  <a:srgbClr val="000000"/>
                </a:solidFill>
              </a:rPr>
              <a:t>SQL Server</a:t>
            </a:r>
          </a:p>
        </p:txBody>
      </p:sp>
      <p:sp>
        <p:nvSpPr>
          <p:cNvPr id="43" name="Textfeld 179"/>
          <p:cNvSpPr txBox="1"/>
          <p:nvPr/>
        </p:nvSpPr>
        <p:spPr>
          <a:xfrm>
            <a:off x="6685893" y="3351202"/>
            <a:ext cx="12202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de-DE" sz="1400" b="1">
                <a:solidFill>
                  <a:srgbClr val="000000"/>
                </a:solidFill>
              </a:rPr>
              <a:t>PostgreSQL</a:t>
            </a:r>
          </a:p>
        </p:txBody>
      </p:sp>
      <p:pic>
        <p:nvPicPr>
          <p:cNvPr id="44" name="Picture 16" descr="foreword_win-log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57945" y="462821"/>
            <a:ext cx="400050" cy="360363"/>
          </a:xfrm>
          <a:prstGeom prst="rect">
            <a:avLst/>
          </a:prstGeom>
          <a:noFill/>
        </p:spPr>
      </p:pic>
      <p:pic>
        <p:nvPicPr>
          <p:cNvPr id="46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683413" y="3159614"/>
            <a:ext cx="511528" cy="55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7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731038" y="2292839"/>
            <a:ext cx="371475" cy="37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8" name="AutoShape 6"/>
          <p:cNvSpPr>
            <a:spLocks noChangeArrowheads="1"/>
          </p:cNvSpPr>
          <p:nvPr/>
        </p:nvSpPr>
        <p:spPr bwMode="auto">
          <a:xfrm rot="5400000">
            <a:off x="5671413" y="3476756"/>
            <a:ext cx="798354" cy="1225427"/>
          </a:xfrm>
          <a:prstGeom prst="upArrow">
            <a:avLst>
              <a:gd name="adj1" fmla="val 56537"/>
              <a:gd name="adj2" fmla="val 56190"/>
            </a:avLst>
          </a:prstGeom>
          <a:gradFill rotWithShape="1">
            <a:gsLst>
              <a:gs pos="0">
                <a:srgbClr val="C0C0C0"/>
              </a:gs>
              <a:gs pos="100000">
                <a:srgbClr val="C0C0C0">
                  <a:gamma/>
                  <a:shade val="3922"/>
                  <a:invGamma/>
                  <a:alpha val="0"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vert="vert270" wrap="none" anchor="ctr"/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/>
            <a:r>
              <a:rPr lang="de-DE">
                <a:solidFill>
                  <a:srgbClr val="000000"/>
                </a:solidFill>
              </a:rPr>
              <a:t>    Project</a:t>
            </a:r>
          </a:p>
        </p:txBody>
      </p:sp>
      <p:pic>
        <p:nvPicPr>
          <p:cNvPr id="49" name="Picture 5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788188" y="1211752"/>
            <a:ext cx="266700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0" name="Picture 5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836188" y="792652"/>
            <a:ext cx="266700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" name="Picture 5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855238" y="3526327"/>
            <a:ext cx="266700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2" name="Rechteck 51"/>
          <p:cNvSpPr/>
          <p:nvPr/>
        </p:nvSpPr>
        <p:spPr>
          <a:xfrm>
            <a:off x="3988339" y="1335123"/>
            <a:ext cx="1295400" cy="2571749"/>
          </a:xfrm>
          <a:prstGeom prst="rect">
            <a:avLst/>
          </a:prstGeom>
          <a:gradFill flip="none" rotWithShape="1">
            <a:gsLst>
              <a:gs pos="0">
                <a:srgbClr val="803850"/>
              </a:gs>
              <a:gs pos="20000">
                <a:srgbClr val="F395B4"/>
              </a:gs>
              <a:gs pos="64000">
                <a:srgbClr val="F9C7D8"/>
              </a:gs>
              <a:gs pos="100000">
                <a:srgbClr val="BB154C"/>
              </a:gs>
            </a:gsLst>
            <a:lin ang="600000" scaled="0"/>
            <a:tileRect/>
          </a:gradFill>
          <a:ln>
            <a:solidFill>
              <a:srgbClr val="8038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sz="1200" b="1">
                <a:solidFill>
                  <a:srgbClr val="A5355D"/>
                </a:solidFill>
              </a:rPr>
              <a:t>Project</a:t>
            </a:r>
            <a:r>
              <a:rPr lang="de-DE" sz="1600">
                <a:solidFill>
                  <a:srgbClr val="FF0066"/>
                </a:solidFill>
              </a:rPr>
              <a:t> </a:t>
            </a:r>
            <a:endParaRPr lang="de-DE">
              <a:solidFill>
                <a:srgbClr val="FF0066"/>
              </a:solidFill>
            </a:endParaRPr>
          </a:p>
          <a:p>
            <a:pPr algn="ctr"/>
            <a:endParaRPr lang="de-DE">
              <a:solidFill>
                <a:srgbClr val="FFFFFF"/>
              </a:solidFill>
            </a:endParaRPr>
          </a:p>
          <a:p>
            <a:pPr algn="ctr"/>
            <a:endParaRPr lang="de-DE">
              <a:solidFill>
                <a:srgbClr val="FFFFFF"/>
              </a:solidFill>
            </a:endParaRPr>
          </a:p>
        </p:txBody>
      </p:sp>
      <p:sp>
        <p:nvSpPr>
          <p:cNvPr id="53" name="Textfeld 157"/>
          <p:cNvSpPr txBox="1"/>
          <p:nvPr/>
        </p:nvSpPr>
        <p:spPr>
          <a:xfrm>
            <a:off x="7127042" y="561428"/>
            <a:ext cx="1210056" cy="27699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perspectiveRelaxed" fov="7200000">
                <a:rot lat="18600000" lon="0" rev="0"/>
              </a:camera>
              <a:lightRig rig="threePt" dir="t"/>
            </a:scene3d>
            <a:sp3d/>
          </a:bodyPr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de-DE" sz="1200">
                <a:solidFill>
                  <a:srgbClr val="000000"/>
                </a:solidFill>
              </a:rPr>
              <a:t>Cached data</a:t>
            </a:r>
          </a:p>
        </p:txBody>
      </p:sp>
      <p:sp>
        <p:nvSpPr>
          <p:cNvPr id="54" name="Rechteck 53"/>
          <p:cNvSpPr/>
          <p:nvPr/>
        </p:nvSpPr>
        <p:spPr>
          <a:xfrm>
            <a:off x="3835937" y="1249397"/>
            <a:ext cx="1333501" cy="2495549"/>
          </a:xfrm>
          <a:prstGeom prst="rect">
            <a:avLst/>
          </a:prstGeom>
          <a:gradFill flip="none" rotWithShape="1">
            <a:gsLst>
              <a:gs pos="0">
                <a:srgbClr val="803850"/>
              </a:gs>
              <a:gs pos="20000">
                <a:srgbClr val="F395B4"/>
              </a:gs>
              <a:gs pos="64000">
                <a:srgbClr val="F9C7D8"/>
              </a:gs>
              <a:gs pos="100000">
                <a:srgbClr val="BB154C"/>
              </a:gs>
            </a:gsLst>
            <a:lin ang="600000" scaled="0"/>
            <a:tileRect/>
          </a:gradFill>
          <a:ln>
            <a:solidFill>
              <a:srgbClr val="8038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sz="1200" b="1">
                <a:solidFill>
                  <a:srgbClr val="A5355D"/>
                </a:solidFill>
              </a:rPr>
              <a:t>Project</a:t>
            </a:r>
          </a:p>
          <a:p>
            <a:pPr algn="ctr"/>
            <a:endParaRPr lang="de-DE" sz="1200" b="1">
              <a:solidFill>
                <a:srgbClr val="A5355D"/>
              </a:solidFill>
            </a:endParaRPr>
          </a:p>
          <a:p>
            <a:pPr algn="ctr"/>
            <a:endParaRPr lang="de-DE" sz="1200" b="1">
              <a:solidFill>
                <a:srgbClr val="A5355D"/>
              </a:solidFill>
            </a:endParaRPr>
          </a:p>
          <a:p>
            <a:pPr algn="ctr"/>
            <a:endParaRPr lang="de-DE" sz="1200" b="1">
              <a:solidFill>
                <a:srgbClr val="A5355D"/>
              </a:solidFill>
            </a:endParaRPr>
          </a:p>
          <a:p>
            <a:pPr algn="ctr"/>
            <a:endParaRPr lang="de-DE" sz="1200" b="1">
              <a:solidFill>
                <a:srgbClr val="A5355D"/>
              </a:solidFill>
            </a:endParaRPr>
          </a:p>
          <a:p>
            <a:pPr algn="ctr"/>
            <a:endParaRPr lang="de-DE" sz="1200" b="1">
              <a:solidFill>
                <a:srgbClr val="A5355D"/>
              </a:solidFill>
            </a:endParaRPr>
          </a:p>
          <a:p>
            <a:pPr algn="ctr"/>
            <a:endParaRPr lang="de-DE" sz="1200" b="1">
              <a:solidFill>
                <a:srgbClr val="A5355D"/>
              </a:solidFill>
            </a:endParaRPr>
          </a:p>
          <a:p>
            <a:pPr algn="ctr"/>
            <a:endParaRPr lang="de-DE" sz="1200" b="1">
              <a:solidFill>
                <a:srgbClr val="A5355D"/>
              </a:solidFill>
            </a:endParaRPr>
          </a:p>
          <a:p>
            <a:pPr algn="ctr"/>
            <a:r>
              <a:rPr lang="de-DE" sz="1600">
                <a:solidFill>
                  <a:srgbClr val="FF0066"/>
                </a:solidFill>
              </a:rPr>
              <a:t> </a:t>
            </a:r>
            <a:endParaRPr lang="de-DE">
              <a:solidFill>
                <a:srgbClr val="FF0066"/>
              </a:solidFill>
            </a:endParaRPr>
          </a:p>
          <a:p>
            <a:pPr algn="ctr"/>
            <a:endParaRPr lang="de-DE">
              <a:solidFill>
                <a:srgbClr val="FFFFFF"/>
              </a:solidFill>
            </a:endParaRPr>
          </a:p>
          <a:p>
            <a:pPr algn="ctr"/>
            <a:endParaRPr lang="de-DE">
              <a:solidFill>
                <a:srgbClr val="FFFFFF"/>
              </a:solidFill>
            </a:endParaRPr>
          </a:p>
        </p:txBody>
      </p:sp>
      <p:pic>
        <p:nvPicPr>
          <p:cNvPr id="55" name="Picture 5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940713" y="1568485"/>
            <a:ext cx="266700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6" name="Flussdiagramm: Zentralspeicher 55"/>
          <p:cNvSpPr/>
          <p:nvPr/>
        </p:nvSpPr>
        <p:spPr>
          <a:xfrm>
            <a:off x="4340763" y="1639922"/>
            <a:ext cx="704850" cy="371474"/>
          </a:xfrm>
          <a:prstGeom prst="flowChartInternalStorage">
            <a:avLst/>
          </a:prstGeom>
          <a:solidFill>
            <a:schemeClr val="bg1"/>
          </a:solidFill>
          <a:ln w="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sz="800">
                <a:solidFill>
                  <a:srgbClr val="000000"/>
                </a:solidFill>
              </a:rPr>
              <a:t>Data of project</a:t>
            </a:r>
          </a:p>
        </p:txBody>
      </p:sp>
      <p:sp>
        <p:nvSpPr>
          <p:cNvPr id="57" name="Rechteck 56"/>
          <p:cNvSpPr/>
          <p:nvPr/>
        </p:nvSpPr>
        <p:spPr>
          <a:xfrm>
            <a:off x="7036339" y="1043804"/>
            <a:ext cx="1362076" cy="1527552"/>
          </a:xfrm>
          <a:prstGeom prst="rect">
            <a:avLst/>
          </a:prstGeom>
          <a:gradFill flip="none" rotWithShape="1">
            <a:gsLst>
              <a:gs pos="0">
                <a:srgbClr val="803850"/>
              </a:gs>
              <a:gs pos="20000">
                <a:srgbClr val="F395B4"/>
              </a:gs>
              <a:gs pos="64000">
                <a:srgbClr val="F9C7D8"/>
              </a:gs>
              <a:gs pos="100000">
                <a:srgbClr val="913F5A"/>
              </a:gs>
            </a:gsLst>
            <a:lin ang="600000" scaled="0"/>
            <a:tileRect/>
          </a:gradFill>
          <a:ln>
            <a:solidFill>
              <a:srgbClr val="8038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sz="1200" b="1">
                <a:solidFill>
                  <a:srgbClr val="A5355D"/>
                </a:solidFill>
              </a:rPr>
              <a:t>Project</a:t>
            </a:r>
            <a:r>
              <a:rPr lang="de-DE" sz="1600">
                <a:solidFill>
                  <a:srgbClr val="FF0066"/>
                </a:solidFill>
              </a:rPr>
              <a:t> </a:t>
            </a:r>
            <a:endParaRPr lang="de-DE">
              <a:solidFill>
                <a:srgbClr val="FF0066"/>
              </a:solidFill>
            </a:endParaRPr>
          </a:p>
          <a:p>
            <a:pPr algn="ctr"/>
            <a:endParaRPr lang="de-DE">
              <a:solidFill>
                <a:srgbClr val="FFFFFF"/>
              </a:solidFill>
            </a:endParaRPr>
          </a:p>
          <a:p>
            <a:pPr algn="ctr"/>
            <a:endParaRPr lang="de-DE">
              <a:solidFill>
                <a:srgbClr val="FFFFFF"/>
              </a:solidFill>
            </a:endParaRPr>
          </a:p>
        </p:txBody>
      </p:sp>
      <p:sp>
        <p:nvSpPr>
          <p:cNvPr id="58" name="Rechteck 57"/>
          <p:cNvSpPr/>
          <p:nvPr/>
        </p:nvSpPr>
        <p:spPr>
          <a:xfrm>
            <a:off x="6912514" y="934622"/>
            <a:ext cx="1390650" cy="1551009"/>
          </a:xfrm>
          <a:prstGeom prst="rect">
            <a:avLst/>
          </a:prstGeom>
          <a:gradFill flip="none" rotWithShape="1">
            <a:gsLst>
              <a:gs pos="0">
                <a:srgbClr val="803850"/>
              </a:gs>
              <a:gs pos="20000">
                <a:srgbClr val="F395B4"/>
              </a:gs>
              <a:gs pos="64000">
                <a:srgbClr val="F9C7D8"/>
              </a:gs>
              <a:gs pos="100000">
                <a:srgbClr val="913F5A"/>
              </a:gs>
            </a:gsLst>
            <a:lin ang="600000" scaled="0"/>
            <a:tileRect/>
          </a:gradFill>
          <a:ln>
            <a:solidFill>
              <a:srgbClr val="8038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sz="1200" b="1">
                <a:solidFill>
                  <a:srgbClr val="A5355D"/>
                </a:solidFill>
              </a:rPr>
              <a:t>Project</a:t>
            </a:r>
          </a:p>
          <a:p>
            <a:pPr algn="ctr"/>
            <a:endParaRPr lang="de-DE" sz="800" b="1">
              <a:solidFill>
                <a:srgbClr val="A5355D"/>
              </a:solidFill>
            </a:endParaRPr>
          </a:p>
          <a:p>
            <a:pPr algn="ctr"/>
            <a:endParaRPr lang="de-DE" sz="1200" b="1">
              <a:solidFill>
                <a:srgbClr val="A5355D"/>
              </a:solidFill>
            </a:endParaRPr>
          </a:p>
          <a:p>
            <a:pPr algn="ctr"/>
            <a:endParaRPr lang="de-DE" sz="1200" b="1">
              <a:solidFill>
                <a:srgbClr val="A5355D"/>
              </a:solidFill>
            </a:endParaRPr>
          </a:p>
          <a:p>
            <a:pPr algn="ctr"/>
            <a:r>
              <a:rPr lang="de-DE" sz="1600">
                <a:solidFill>
                  <a:srgbClr val="FF0066"/>
                </a:solidFill>
              </a:rPr>
              <a:t> </a:t>
            </a:r>
            <a:endParaRPr lang="de-DE">
              <a:solidFill>
                <a:srgbClr val="FF0066"/>
              </a:solidFill>
            </a:endParaRPr>
          </a:p>
          <a:p>
            <a:pPr algn="ctr"/>
            <a:endParaRPr lang="de-DE">
              <a:solidFill>
                <a:srgbClr val="FFFFFF"/>
              </a:solidFill>
            </a:endParaRPr>
          </a:p>
          <a:p>
            <a:pPr algn="ctr"/>
            <a:endParaRPr lang="de-DE">
              <a:solidFill>
                <a:srgbClr val="FFFFFF"/>
              </a:solidFill>
            </a:endParaRPr>
          </a:p>
        </p:txBody>
      </p:sp>
      <p:sp>
        <p:nvSpPr>
          <p:cNvPr id="59" name="Flussdiagramm: Zentralspeicher 58"/>
          <p:cNvSpPr/>
          <p:nvPr/>
        </p:nvSpPr>
        <p:spPr>
          <a:xfrm>
            <a:off x="7426864" y="1228331"/>
            <a:ext cx="704850" cy="371474"/>
          </a:xfrm>
          <a:prstGeom prst="flowChartInternalStorage">
            <a:avLst/>
          </a:prstGeom>
          <a:solidFill>
            <a:schemeClr val="bg1"/>
          </a:solidFill>
          <a:ln w="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sz="800">
                <a:solidFill>
                  <a:srgbClr val="000000"/>
                </a:solidFill>
              </a:rPr>
              <a:t>Data of project</a:t>
            </a:r>
          </a:p>
        </p:txBody>
      </p:sp>
      <p:pic>
        <p:nvPicPr>
          <p:cNvPr id="60" name="Picture 5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017289" y="1137844"/>
            <a:ext cx="266700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1" name="Rechteck 60"/>
          <p:cNvSpPr/>
          <p:nvPr/>
        </p:nvSpPr>
        <p:spPr>
          <a:xfrm>
            <a:off x="7103015" y="1805073"/>
            <a:ext cx="1085850" cy="585308"/>
          </a:xfrm>
          <a:prstGeom prst="rect">
            <a:avLst/>
          </a:prstGeom>
          <a:solidFill>
            <a:srgbClr val="61AFCB"/>
          </a:solidFill>
          <a:ln>
            <a:solidFill>
              <a:srgbClr val="4089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de-DE" sz="1600">
              <a:solidFill>
                <a:srgbClr val="FFFFFF"/>
              </a:solidFill>
            </a:endParaRPr>
          </a:p>
          <a:p>
            <a:pPr algn="ctr"/>
            <a:endParaRPr lang="de-DE">
              <a:solidFill>
                <a:srgbClr val="FFFFFF"/>
              </a:solidFill>
            </a:endParaRPr>
          </a:p>
          <a:p>
            <a:pPr algn="ctr"/>
            <a:endParaRPr lang="de-DE">
              <a:solidFill>
                <a:srgbClr val="FFFFFF"/>
              </a:solidFill>
            </a:endParaRPr>
          </a:p>
          <a:p>
            <a:pPr algn="ctr"/>
            <a:endParaRPr lang="de-DE">
              <a:solidFill>
                <a:srgbClr val="FFFFFF"/>
              </a:solidFill>
            </a:endParaRPr>
          </a:p>
          <a:p>
            <a:pPr algn="ctr"/>
            <a:endParaRPr lang="de-DE">
              <a:solidFill>
                <a:srgbClr val="FFFFFF"/>
              </a:solidFill>
            </a:endParaRPr>
          </a:p>
        </p:txBody>
      </p:sp>
      <p:sp>
        <p:nvSpPr>
          <p:cNvPr id="62" name="Rechteck 61"/>
          <p:cNvSpPr/>
          <p:nvPr/>
        </p:nvSpPr>
        <p:spPr>
          <a:xfrm>
            <a:off x="6979189" y="1671723"/>
            <a:ext cx="1133475" cy="585308"/>
          </a:xfrm>
          <a:prstGeom prst="rect">
            <a:avLst/>
          </a:prstGeom>
          <a:solidFill>
            <a:srgbClr val="61AFCB"/>
          </a:solidFill>
          <a:ln>
            <a:solidFill>
              <a:srgbClr val="4089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de-DE" sz="1600">
              <a:solidFill>
                <a:srgbClr val="FFFFFF"/>
              </a:solidFill>
            </a:endParaRPr>
          </a:p>
          <a:p>
            <a:pPr algn="ctr"/>
            <a:endParaRPr lang="de-DE">
              <a:solidFill>
                <a:srgbClr val="FFFFFF"/>
              </a:solidFill>
            </a:endParaRPr>
          </a:p>
          <a:p>
            <a:pPr algn="ctr"/>
            <a:endParaRPr lang="de-DE">
              <a:solidFill>
                <a:srgbClr val="FFFFFF"/>
              </a:solidFill>
            </a:endParaRPr>
          </a:p>
          <a:p>
            <a:pPr algn="ctr"/>
            <a:endParaRPr lang="de-DE">
              <a:solidFill>
                <a:srgbClr val="FFFFFF"/>
              </a:solidFill>
            </a:endParaRPr>
          </a:p>
          <a:p>
            <a:pPr algn="ctr"/>
            <a:endParaRPr lang="de-DE">
              <a:solidFill>
                <a:srgbClr val="FFFFFF"/>
              </a:solidFill>
            </a:endParaRPr>
          </a:p>
        </p:txBody>
      </p:sp>
      <p:sp>
        <p:nvSpPr>
          <p:cNvPr id="63" name="Textfeld 104"/>
          <p:cNvSpPr txBox="1"/>
          <p:nvPr/>
        </p:nvSpPr>
        <p:spPr>
          <a:xfrm>
            <a:off x="6973090" y="1686726"/>
            <a:ext cx="70083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de-DE" sz="1000" b="1">
                <a:solidFill>
                  <a:srgbClr val="032761"/>
                </a:solidFill>
              </a:rPr>
              <a:t>Package</a:t>
            </a:r>
          </a:p>
        </p:txBody>
      </p:sp>
      <p:sp>
        <p:nvSpPr>
          <p:cNvPr id="64" name="Flussdiagramm: Zentralspeicher 63"/>
          <p:cNvSpPr/>
          <p:nvPr/>
        </p:nvSpPr>
        <p:spPr>
          <a:xfrm>
            <a:off x="7032838" y="1877818"/>
            <a:ext cx="794076" cy="341113"/>
          </a:xfrm>
          <a:prstGeom prst="flowChartInternalStorage">
            <a:avLst/>
          </a:prstGeom>
          <a:noFill/>
          <a:ln w="0">
            <a:solidFill>
              <a:srgbClr val="065EE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sz="800">
                <a:solidFill>
                  <a:srgbClr val="333399"/>
                </a:solidFill>
              </a:rPr>
              <a:t>Converted data</a:t>
            </a:r>
          </a:p>
        </p:txBody>
      </p:sp>
      <p:pic>
        <p:nvPicPr>
          <p:cNvPr id="65" name="Grafik 64" descr="CD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 rot="16200000">
            <a:off x="7703870" y="1719062"/>
            <a:ext cx="385180" cy="375265"/>
          </a:xfrm>
          <a:prstGeom prst="rect">
            <a:avLst/>
          </a:prstGeom>
        </p:spPr>
      </p:pic>
      <p:cxnSp>
        <p:nvCxnSpPr>
          <p:cNvPr id="72" name="Gekrümmte Verbindung 71"/>
          <p:cNvCxnSpPr>
            <a:stCxn id="310" idx="1"/>
            <a:endCxn id="98" idx="2"/>
          </p:cNvCxnSpPr>
          <p:nvPr/>
        </p:nvCxnSpPr>
        <p:spPr>
          <a:xfrm rot="10800000">
            <a:off x="3116849" y="2298555"/>
            <a:ext cx="1057206" cy="219729"/>
          </a:xfrm>
          <a:prstGeom prst="curvedConnector2">
            <a:avLst/>
          </a:prstGeom>
          <a:ln w="25400">
            <a:solidFill>
              <a:srgbClr val="C0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Gekrümmte Verbindung 69"/>
          <p:cNvCxnSpPr>
            <a:stCxn id="69" idx="1"/>
            <a:endCxn id="98" idx="2"/>
          </p:cNvCxnSpPr>
          <p:nvPr/>
        </p:nvCxnSpPr>
        <p:spPr>
          <a:xfrm rot="10800000">
            <a:off x="3116850" y="2298554"/>
            <a:ext cx="1000051" cy="1086494"/>
          </a:xfrm>
          <a:prstGeom prst="curvedConnector2">
            <a:avLst/>
          </a:prstGeom>
          <a:ln w="25400">
            <a:solidFill>
              <a:srgbClr val="C00000"/>
            </a:solidFill>
            <a:prstDash val="soli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Gekrümmte Verbindung 70"/>
          <p:cNvCxnSpPr>
            <a:stCxn id="68" idx="1"/>
            <a:endCxn id="98" idx="2"/>
          </p:cNvCxnSpPr>
          <p:nvPr/>
        </p:nvCxnSpPr>
        <p:spPr>
          <a:xfrm rot="10800000">
            <a:off x="3116850" y="2298555"/>
            <a:ext cx="880253" cy="644455"/>
          </a:xfrm>
          <a:prstGeom prst="curvedConnector2">
            <a:avLst/>
          </a:prstGeom>
          <a:ln w="25400">
            <a:solidFill>
              <a:srgbClr val="C0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Gekrümmte Verbindung 72"/>
          <p:cNvCxnSpPr>
            <a:stCxn id="101" idx="1"/>
            <a:endCxn id="136" idx="4"/>
          </p:cNvCxnSpPr>
          <p:nvPr/>
        </p:nvCxnSpPr>
        <p:spPr>
          <a:xfrm rot="10800000">
            <a:off x="2252450" y="4593594"/>
            <a:ext cx="1587816" cy="1515"/>
          </a:xfrm>
          <a:prstGeom prst="curvedConnector3">
            <a:avLst>
              <a:gd name="adj1" fmla="val 50000"/>
            </a:avLst>
          </a:prstGeom>
          <a:ln w="25400">
            <a:solidFill>
              <a:srgbClr val="C00000">
                <a:alpha val="52000"/>
              </a:srgb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AutoShape 6"/>
          <p:cNvSpPr>
            <a:spLocks noChangeArrowheads="1"/>
          </p:cNvSpPr>
          <p:nvPr/>
        </p:nvSpPr>
        <p:spPr bwMode="auto">
          <a:xfrm rot="5400000">
            <a:off x="5825113" y="1807929"/>
            <a:ext cx="599828" cy="1117429"/>
          </a:xfrm>
          <a:prstGeom prst="upArrow">
            <a:avLst>
              <a:gd name="adj1" fmla="val 52303"/>
              <a:gd name="adj2" fmla="val 56190"/>
            </a:avLst>
          </a:prstGeom>
          <a:gradFill rotWithShape="1">
            <a:gsLst>
              <a:gs pos="0">
                <a:srgbClr val="C0C0C0"/>
              </a:gs>
              <a:gs pos="100000">
                <a:srgbClr val="C0C0C0">
                  <a:gamma/>
                  <a:shade val="3922"/>
                  <a:invGamma/>
                  <a:alpha val="0"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vert="vert270" wrap="none" anchor="ctr"/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/>
            <a:r>
              <a:rPr lang="de-DE">
                <a:solidFill>
                  <a:srgbClr val="000000"/>
                </a:solidFill>
              </a:rPr>
              <a:t>    Taxa</a:t>
            </a:r>
          </a:p>
        </p:txBody>
      </p:sp>
      <p:sp>
        <p:nvSpPr>
          <p:cNvPr id="75" name="AutoShape 6"/>
          <p:cNvSpPr>
            <a:spLocks noChangeArrowheads="1"/>
          </p:cNvSpPr>
          <p:nvPr/>
        </p:nvSpPr>
        <p:spPr bwMode="auto">
          <a:xfrm rot="5400000">
            <a:off x="5809239" y="4359231"/>
            <a:ext cx="599828" cy="1157330"/>
          </a:xfrm>
          <a:prstGeom prst="upArrow">
            <a:avLst>
              <a:gd name="adj1" fmla="val 56537"/>
              <a:gd name="adj2" fmla="val 56190"/>
            </a:avLst>
          </a:prstGeom>
          <a:gradFill rotWithShape="1">
            <a:gsLst>
              <a:gs pos="0">
                <a:srgbClr val="C0C0C0"/>
              </a:gs>
              <a:gs pos="100000">
                <a:srgbClr val="C0C0C0">
                  <a:gamma/>
                  <a:shade val="3922"/>
                  <a:invGamma/>
                  <a:alpha val="0"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vert="vert270" wrap="none" anchor="ctr"/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/>
            <a:r>
              <a:rPr lang="de-DE">
                <a:solidFill>
                  <a:srgbClr val="000000"/>
                </a:solidFill>
              </a:rPr>
              <a:t>    Taxa</a:t>
            </a:r>
          </a:p>
        </p:txBody>
      </p:sp>
      <p:sp>
        <p:nvSpPr>
          <p:cNvPr id="77" name="AutoShape 22"/>
          <p:cNvSpPr>
            <a:spLocks noChangeArrowheads="1"/>
          </p:cNvSpPr>
          <p:nvPr/>
        </p:nvSpPr>
        <p:spPr bwMode="auto">
          <a:xfrm>
            <a:off x="6819538" y="3711544"/>
            <a:ext cx="1666875" cy="2736000"/>
          </a:xfrm>
          <a:prstGeom prst="can">
            <a:avLst>
              <a:gd name="adj" fmla="val 20191"/>
            </a:avLst>
          </a:prstGeom>
          <a:gradFill flip="none" rotWithShape="1">
            <a:gsLst>
              <a:gs pos="0">
                <a:srgbClr val="375F7D"/>
              </a:gs>
              <a:gs pos="50000">
                <a:srgbClr val="73B3E3"/>
              </a:gs>
              <a:gs pos="100000">
                <a:srgbClr val="375F7D"/>
              </a:gs>
            </a:gsLst>
            <a:lin ang="0" scaled="1"/>
            <a:tileRect/>
          </a:gradFill>
          <a:ln w="9525">
            <a:solidFill>
              <a:srgbClr val="375F7D"/>
            </a:solidFill>
            <a:round/>
            <a:headEnd/>
            <a:tailEnd/>
          </a:ln>
          <a:effectLst/>
        </p:spPr>
        <p:txBody>
          <a:bodyPr wrap="none" anchor="ctr"/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/>
            <a:endParaRPr lang="de-DE" b="1">
              <a:solidFill>
                <a:srgbClr val="000000"/>
              </a:solidFill>
            </a:endParaRPr>
          </a:p>
          <a:p>
            <a:pPr algn="ctr"/>
            <a:endParaRPr lang="de-DE" b="1">
              <a:solidFill>
                <a:srgbClr val="000000"/>
              </a:solidFill>
            </a:endParaRPr>
          </a:p>
          <a:p>
            <a:pPr algn="ctr"/>
            <a:endParaRPr lang="de-DE" b="1">
              <a:solidFill>
                <a:srgbClr val="000000"/>
              </a:solidFill>
            </a:endParaRPr>
          </a:p>
          <a:p>
            <a:pPr algn="ctr"/>
            <a:endParaRPr lang="de-DE" b="1">
              <a:solidFill>
                <a:srgbClr val="000000"/>
              </a:solidFill>
            </a:endParaRPr>
          </a:p>
          <a:p>
            <a:pPr algn="ctr"/>
            <a:endParaRPr lang="de-DE" b="1">
              <a:solidFill>
                <a:srgbClr val="000000"/>
              </a:solidFill>
            </a:endParaRPr>
          </a:p>
          <a:p>
            <a:pPr algn="ctr"/>
            <a:endParaRPr lang="de-DE" b="1">
              <a:solidFill>
                <a:srgbClr val="000000"/>
              </a:solidFill>
            </a:endParaRPr>
          </a:p>
          <a:p>
            <a:pPr algn="ctr"/>
            <a:endParaRPr lang="de-DE" b="1">
              <a:solidFill>
                <a:srgbClr val="000000"/>
              </a:solidFill>
            </a:endParaRPr>
          </a:p>
          <a:p>
            <a:pPr algn="ctr"/>
            <a:endParaRPr lang="de-DE" b="1">
              <a:solidFill>
                <a:srgbClr val="000000"/>
              </a:solidFill>
            </a:endParaRPr>
          </a:p>
        </p:txBody>
      </p:sp>
      <p:sp>
        <p:nvSpPr>
          <p:cNvPr id="78" name="Textfeld 200"/>
          <p:cNvSpPr txBox="1"/>
          <p:nvPr/>
        </p:nvSpPr>
        <p:spPr>
          <a:xfrm>
            <a:off x="7129316" y="3732641"/>
            <a:ext cx="1210056" cy="27699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perspectiveRelaxed" fov="7200000">
                <a:rot lat="18600000" lon="0" rev="0"/>
              </a:camera>
              <a:lightRig rig="threePt" dir="t"/>
            </a:scene3d>
            <a:sp3d/>
          </a:bodyPr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de-DE" sz="1200">
                <a:solidFill>
                  <a:srgbClr val="000000"/>
                </a:solidFill>
              </a:rPr>
              <a:t>Cached data</a:t>
            </a:r>
          </a:p>
        </p:txBody>
      </p:sp>
      <p:sp>
        <p:nvSpPr>
          <p:cNvPr id="79" name="Rechteck 78"/>
          <p:cNvSpPr/>
          <p:nvPr/>
        </p:nvSpPr>
        <p:spPr>
          <a:xfrm>
            <a:off x="7038613" y="4215017"/>
            <a:ext cx="1362076" cy="1527552"/>
          </a:xfrm>
          <a:prstGeom prst="rect">
            <a:avLst/>
          </a:prstGeom>
          <a:gradFill flip="none" rotWithShape="1">
            <a:gsLst>
              <a:gs pos="0">
                <a:srgbClr val="803850"/>
              </a:gs>
              <a:gs pos="20000">
                <a:srgbClr val="F395B4"/>
              </a:gs>
              <a:gs pos="64000">
                <a:srgbClr val="F9C7D8"/>
              </a:gs>
              <a:gs pos="100000">
                <a:srgbClr val="913F5A"/>
              </a:gs>
            </a:gsLst>
            <a:lin ang="600000" scaled="0"/>
            <a:tileRect/>
          </a:gradFill>
          <a:ln>
            <a:solidFill>
              <a:srgbClr val="8038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sz="1200" b="1">
                <a:solidFill>
                  <a:srgbClr val="A5355D"/>
                </a:solidFill>
              </a:rPr>
              <a:t>Project</a:t>
            </a:r>
            <a:r>
              <a:rPr lang="de-DE" sz="1600">
                <a:solidFill>
                  <a:srgbClr val="FF0066"/>
                </a:solidFill>
              </a:rPr>
              <a:t> </a:t>
            </a:r>
            <a:endParaRPr lang="de-DE">
              <a:solidFill>
                <a:srgbClr val="FF0066"/>
              </a:solidFill>
            </a:endParaRPr>
          </a:p>
          <a:p>
            <a:pPr algn="ctr"/>
            <a:endParaRPr lang="de-DE">
              <a:solidFill>
                <a:srgbClr val="FFFFFF"/>
              </a:solidFill>
            </a:endParaRPr>
          </a:p>
          <a:p>
            <a:pPr algn="ctr"/>
            <a:endParaRPr lang="de-DE">
              <a:solidFill>
                <a:srgbClr val="FFFFFF"/>
              </a:solidFill>
            </a:endParaRPr>
          </a:p>
        </p:txBody>
      </p:sp>
      <p:sp>
        <p:nvSpPr>
          <p:cNvPr id="80" name="Rechteck 79"/>
          <p:cNvSpPr/>
          <p:nvPr/>
        </p:nvSpPr>
        <p:spPr>
          <a:xfrm>
            <a:off x="6914788" y="4105835"/>
            <a:ext cx="1390650" cy="1551009"/>
          </a:xfrm>
          <a:prstGeom prst="rect">
            <a:avLst/>
          </a:prstGeom>
          <a:gradFill flip="none" rotWithShape="1">
            <a:gsLst>
              <a:gs pos="0">
                <a:srgbClr val="803850"/>
              </a:gs>
              <a:gs pos="20000">
                <a:srgbClr val="F395B4"/>
              </a:gs>
              <a:gs pos="64000">
                <a:srgbClr val="F9C7D8"/>
              </a:gs>
              <a:gs pos="100000">
                <a:srgbClr val="913F5A"/>
              </a:gs>
            </a:gsLst>
            <a:lin ang="600000" scaled="0"/>
            <a:tileRect/>
          </a:gradFill>
          <a:ln>
            <a:solidFill>
              <a:srgbClr val="8038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sz="1200" b="1">
                <a:solidFill>
                  <a:srgbClr val="A5355D"/>
                </a:solidFill>
              </a:rPr>
              <a:t>Project</a:t>
            </a:r>
          </a:p>
          <a:p>
            <a:pPr algn="ctr"/>
            <a:endParaRPr lang="de-DE" sz="800" b="1">
              <a:solidFill>
                <a:srgbClr val="A5355D"/>
              </a:solidFill>
            </a:endParaRPr>
          </a:p>
          <a:p>
            <a:pPr algn="ctr"/>
            <a:endParaRPr lang="de-DE" sz="1200" b="1">
              <a:solidFill>
                <a:srgbClr val="A5355D"/>
              </a:solidFill>
            </a:endParaRPr>
          </a:p>
          <a:p>
            <a:pPr algn="ctr"/>
            <a:endParaRPr lang="de-DE" sz="1200" b="1">
              <a:solidFill>
                <a:srgbClr val="A5355D"/>
              </a:solidFill>
            </a:endParaRPr>
          </a:p>
          <a:p>
            <a:pPr algn="ctr"/>
            <a:r>
              <a:rPr lang="de-DE" sz="1600">
                <a:solidFill>
                  <a:srgbClr val="FF0066"/>
                </a:solidFill>
              </a:rPr>
              <a:t> </a:t>
            </a:r>
            <a:endParaRPr lang="de-DE">
              <a:solidFill>
                <a:srgbClr val="FF0066"/>
              </a:solidFill>
            </a:endParaRPr>
          </a:p>
          <a:p>
            <a:pPr algn="ctr"/>
            <a:endParaRPr lang="de-DE">
              <a:solidFill>
                <a:srgbClr val="FFFFFF"/>
              </a:solidFill>
            </a:endParaRPr>
          </a:p>
          <a:p>
            <a:pPr algn="ctr"/>
            <a:endParaRPr lang="de-DE">
              <a:solidFill>
                <a:srgbClr val="FFFFFF"/>
              </a:solidFill>
            </a:endParaRPr>
          </a:p>
        </p:txBody>
      </p:sp>
      <p:sp>
        <p:nvSpPr>
          <p:cNvPr id="81" name="Flussdiagramm: Zentralspeicher 80"/>
          <p:cNvSpPr/>
          <p:nvPr/>
        </p:nvSpPr>
        <p:spPr>
          <a:xfrm>
            <a:off x="7429138" y="4399544"/>
            <a:ext cx="704850" cy="371474"/>
          </a:xfrm>
          <a:prstGeom prst="flowChartInternalStorage">
            <a:avLst/>
          </a:prstGeom>
          <a:solidFill>
            <a:schemeClr val="bg1"/>
          </a:solidFill>
          <a:ln w="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sz="800">
                <a:solidFill>
                  <a:srgbClr val="000000"/>
                </a:solidFill>
              </a:rPr>
              <a:t>Data of project</a:t>
            </a:r>
          </a:p>
        </p:txBody>
      </p:sp>
      <p:pic>
        <p:nvPicPr>
          <p:cNvPr id="82" name="Picture 5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019563" y="4309057"/>
            <a:ext cx="266700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3" name="Rechteck 82"/>
          <p:cNvSpPr/>
          <p:nvPr/>
        </p:nvSpPr>
        <p:spPr>
          <a:xfrm>
            <a:off x="7105289" y="4976286"/>
            <a:ext cx="1085850" cy="585308"/>
          </a:xfrm>
          <a:prstGeom prst="rect">
            <a:avLst/>
          </a:prstGeom>
          <a:solidFill>
            <a:srgbClr val="61AFCB"/>
          </a:solidFill>
          <a:ln>
            <a:solidFill>
              <a:srgbClr val="438BC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de-DE" sz="1600">
              <a:solidFill>
                <a:srgbClr val="FFFFFF"/>
              </a:solidFill>
            </a:endParaRPr>
          </a:p>
          <a:p>
            <a:pPr algn="ctr"/>
            <a:endParaRPr lang="de-DE">
              <a:solidFill>
                <a:srgbClr val="FFFFFF"/>
              </a:solidFill>
            </a:endParaRPr>
          </a:p>
          <a:p>
            <a:pPr algn="ctr"/>
            <a:endParaRPr lang="de-DE">
              <a:solidFill>
                <a:srgbClr val="FFFFFF"/>
              </a:solidFill>
            </a:endParaRPr>
          </a:p>
          <a:p>
            <a:pPr algn="ctr"/>
            <a:endParaRPr lang="de-DE">
              <a:solidFill>
                <a:srgbClr val="FFFFFF"/>
              </a:solidFill>
            </a:endParaRPr>
          </a:p>
          <a:p>
            <a:pPr algn="ctr"/>
            <a:endParaRPr lang="de-DE">
              <a:solidFill>
                <a:srgbClr val="FFFFFF"/>
              </a:solidFill>
            </a:endParaRPr>
          </a:p>
        </p:txBody>
      </p:sp>
      <p:sp>
        <p:nvSpPr>
          <p:cNvPr id="84" name="Rechteck 83"/>
          <p:cNvSpPr/>
          <p:nvPr/>
        </p:nvSpPr>
        <p:spPr>
          <a:xfrm>
            <a:off x="6981463" y="4842936"/>
            <a:ext cx="1133475" cy="585308"/>
          </a:xfrm>
          <a:prstGeom prst="rect">
            <a:avLst/>
          </a:prstGeom>
          <a:solidFill>
            <a:srgbClr val="61AFCB"/>
          </a:solidFill>
          <a:ln>
            <a:solidFill>
              <a:srgbClr val="438BC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de-DE" sz="1600">
              <a:solidFill>
                <a:srgbClr val="FFFFFF"/>
              </a:solidFill>
            </a:endParaRPr>
          </a:p>
          <a:p>
            <a:pPr algn="ctr"/>
            <a:endParaRPr lang="de-DE">
              <a:solidFill>
                <a:srgbClr val="FFFFFF"/>
              </a:solidFill>
            </a:endParaRPr>
          </a:p>
          <a:p>
            <a:pPr algn="ctr"/>
            <a:endParaRPr lang="de-DE">
              <a:solidFill>
                <a:srgbClr val="FFFFFF"/>
              </a:solidFill>
            </a:endParaRPr>
          </a:p>
          <a:p>
            <a:pPr algn="ctr"/>
            <a:endParaRPr lang="de-DE">
              <a:solidFill>
                <a:srgbClr val="FFFFFF"/>
              </a:solidFill>
            </a:endParaRPr>
          </a:p>
          <a:p>
            <a:pPr algn="ctr"/>
            <a:endParaRPr lang="de-DE">
              <a:solidFill>
                <a:srgbClr val="FFFFFF"/>
              </a:solidFill>
            </a:endParaRPr>
          </a:p>
        </p:txBody>
      </p:sp>
      <p:sp>
        <p:nvSpPr>
          <p:cNvPr id="85" name="Textfeld 207"/>
          <p:cNvSpPr txBox="1"/>
          <p:nvPr/>
        </p:nvSpPr>
        <p:spPr>
          <a:xfrm>
            <a:off x="6975365" y="4834929"/>
            <a:ext cx="70083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de-DE" sz="1000" b="1">
                <a:solidFill>
                  <a:srgbClr val="032761"/>
                </a:solidFill>
              </a:rPr>
              <a:t>Package</a:t>
            </a:r>
          </a:p>
        </p:txBody>
      </p:sp>
      <p:sp>
        <p:nvSpPr>
          <p:cNvPr id="86" name="Flussdiagramm: Zentralspeicher 85"/>
          <p:cNvSpPr/>
          <p:nvPr/>
        </p:nvSpPr>
        <p:spPr>
          <a:xfrm>
            <a:off x="7035112" y="5049031"/>
            <a:ext cx="794076" cy="341113"/>
          </a:xfrm>
          <a:prstGeom prst="flowChartInternalStorage">
            <a:avLst/>
          </a:prstGeom>
          <a:noFill/>
          <a:ln w="0">
            <a:solidFill>
              <a:srgbClr val="065EE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sz="800">
                <a:solidFill>
                  <a:srgbClr val="333399"/>
                </a:solidFill>
              </a:rPr>
              <a:t>Converted data</a:t>
            </a:r>
          </a:p>
        </p:txBody>
      </p:sp>
      <p:pic>
        <p:nvPicPr>
          <p:cNvPr id="87" name="Grafik 86" descr="CD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 rot="16200000">
            <a:off x="7706144" y="4890275"/>
            <a:ext cx="385180" cy="375265"/>
          </a:xfrm>
          <a:prstGeom prst="rect">
            <a:avLst/>
          </a:prstGeom>
        </p:spPr>
      </p:pic>
      <p:sp>
        <p:nvSpPr>
          <p:cNvPr id="88" name="AutoShape 6"/>
          <p:cNvSpPr>
            <a:spLocks noChangeArrowheads="1"/>
          </p:cNvSpPr>
          <p:nvPr/>
        </p:nvSpPr>
        <p:spPr bwMode="auto">
          <a:xfrm>
            <a:off x="4123124" y="5102714"/>
            <a:ext cx="542925" cy="863647"/>
          </a:xfrm>
          <a:prstGeom prst="upArrow">
            <a:avLst>
              <a:gd name="adj1" fmla="val 43626"/>
              <a:gd name="adj2" fmla="val 51417"/>
            </a:avLst>
          </a:prstGeom>
          <a:solidFill>
            <a:schemeClr val="bg1">
              <a:lumMod val="7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vert270" wrap="none" anchor="ctr"/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/>
            <a:endParaRPr lang="de-DE">
              <a:solidFill>
                <a:srgbClr val="000000"/>
              </a:solidFill>
            </a:endParaRPr>
          </a:p>
        </p:txBody>
      </p:sp>
      <p:sp>
        <p:nvSpPr>
          <p:cNvPr id="89" name="AutoShape 6"/>
          <p:cNvSpPr>
            <a:spLocks noChangeArrowheads="1"/>
          </p:cNvSpPr>
          <p:nvPr/>
        </p:nvSpPr>
        <p:spPr bwMode="auto">
          <a:xfrm rot="5400000">
            <a:off x="3191378" y="4799435"/>
            <a:ext cx="542925" cy="2098018"/>
          </a:xfrm>
          <a:prstGeom prst="upArrow">
            <a:avLst>
              <a:gd name="adj1" fmla="val 43626"/>
              <a:gd name="adj2" fmla="val 0"/>
            </a:avLst>
          </a:prstGeom>
          <a:gradFill rotWithShape="1">
            <a:gsLst>
              <a:gs pos="0">
                <a:srgbClr val="C0C0C0"/>
              </a:gs>
              <a:gs pos="100000">
                <a:srgbClr val="C0C0C0">
                  <a:gamma/>
                  <a:shade val="3922"/>
                  <a:invGamma/>
                  <a:alpha val="0"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vert="vert270" wrap="none" anchor="ctr"/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/>
            <a:r>
              <a:rPr lang="de-DE">
                <a:solidFill>
                  <a:srgbClr val="000000"/>
                </a:solidFill>
              </a:rPr>
              <a:t>            Taxa, Specimen, …          </a:t>
            </a:r>
          </a:p>
        </p:txBody>
      </p:sp>
      <p:cxnSp>
        <p:nvCxnSpPr>
          <p:cNvPr id="90" name="Gekrümmte Verbindung 89"/>
          <p:cNvCxnSpPr>
            <a:stCxn id="40" idx="1"/>
            <a:endCxn id="119" idx="4"/>
          </p:cNvCxnSpPr>
          <p:nvPr/>
        </p:nvCxnSpPr>
        <p:spPr>
          <a:xfrm rot="10800000" flipV="1">
            <a:off x="2073917" y="4179172"/>
            <a:ext cx="1766349" cy="1591471"/>
          </a:xfrm>
          <a:prstGeom prst="curvedConnector3">
            <a:avLst>
              <a:gd name="adj1" fmla="val 50000"/>
            </a:avLst>
          </a:prstGeom>
          <a:ln w="25400">
            <a:solidFill>
              <a:srgbClr val="C00000">
                <a:alpha val="49000"/>
              </a:srgb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Textfeld 214"/>
          <p:cNvSpPr txBox="1"/>
          <p:nvPr/>
        </p:nvSpPr>
        <p:spPr>
          <a:xfrm>
            <a:off x="4466132" y="5589830"/>
            <a:ext cx="80983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de-DE" sz="1400" b="1">
                <a:solidFill>
                  <a:srgbClr val="000000"/>
                </a:solidFill>
              </a:rPr>
              <a:t>Linked </a:t>
            </a:r>
          </a:p>
          <a:p>
            <a:r>
              <a:rPr lang="de-DE" sz="1400" b="1">
                <a:solidFill>
                  <a:srgbClr val="000000"/>
                </a:solidFill>
              </a:rPr>
              <a:t>Server</a:t>
            </a:r>
          </a:p>
        </p:txBody>
      </p:sp>
      <p:pic>
        <p:nvPicPr>
          <p:cNvPr id="92" name="Grafik 91" descr="IcoNameAccepted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4686150" y="4082189"/>
            <a:ext cx="152421" cy="123842"/>
          </a:xfrm>
          <a:prstGeom prst="rect">
            <a:avLst/>
          </a:prstGeom>
        </p:spPr>
      </p:pic>
      <p:pic>
        <p:nvPicPr>
          <p:cNvPr id="93" name="Grafik 92" descr="IcoNameAccepted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610752" y="2324392"/>
            <a:ext cx="152421" cy="123842"/>
          </a:xfrm>
          <a:prstGeom prst="rect">
            <a:avLst/>
          </a:prstGeom>
        </p:spPr>
      </p:pic>
      <p:pic>
        <p:nvPicPr>
          <p:cNvPr id="94" name="Grafik 93" descr="IcoNameAccepted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604402" y="4916968"/>
            <a:ext cx="152421" cy="123842"/>
          </a:xfrm>
          <a:prstGeom prst="rect">
            <a:avLst/>
          </a:prstGeom>
        </p:spPr>
      </p:pic>
      <p:pic>
        <p:nvPicPr>
          <p:cNvPr id="95" name="Picture 4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731288" y="5474189"/>
            <a:ext cx="1524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6" name="Rechteck 95"/>
          <p:cNvSpPr/>
          <p:nvPr/>
        </p:nvSpPr>
        <p:spPr>
          <a:xfrm rot="16200000">
            <a:off x="2787928" y="1653348"/>
            <a:ext cx="488055" cy="506695"/>
          </a:xfrm>
          <a:prstGeom prst="rect">
            <a:avLst/>
          </a:prstGeom>
          <a:gradFill>
            <a:gsLst>
              <a:gs pos="0">
                <a:srgbClr val="C0C0C0"/>
              </a:gs>
              <a:gs pos="100000">
                <a:srgbClr val="C0C0C0">
                  <a:gamma/>
                  <a:shade val="3922"/>
                  <a:invGamma/>
                  <a:alpha val="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de-DE">
              <a:solidFill>
                <a:srgbClr val="FFFFFF"/>
              </a:solidFill>
            </a:endParaRPr>
          </a:p>
        </p:txBody>
      </p:sp>
      <p:sp>
        <p:nvSpPr>
          <p:cNvPr id="97" name="AutoShape 6"/>
          <p:cNvSpPr>
            <a:spLocks noChangeArrowheads="1"/>
          </p:cNvSpPr>
          <p:nvPr/>
        </p:nvSpPr>
        <p:spPr bwMode="auto">
          <a:xfrm rot="5400000">
            <a:off x="2745927" y="1227727"/>
            <a:ext cx="572201" cy="1341118"/>
          </a:xfrm>
          <a:prstGeom prst="upArrow">
            <a:avLst>
              <a:gd name="adj1" fmla="val 58399"/>
              <a:gd name="adj2" fmla="val 52660"/>
            </a:avLst>
          </a:prstGeom>
          <a:gradFill rotWithShape="1">
            <a:gsLst>
              <a:gs pos="0">
                <a:srgbClr val="C0C0C0"/>
              </a:gs>
              <a:gs pos="100000">
                <a:srgbClr val="C0C0C0">
                  <a:gamma/>
                  <a:shade val="3922"/>
                  <a:invGamma/>
                  <a:alpha val="0"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vert="vert270" wrap="none" anchor="ctr"/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/>
            <a:r>
              <a:rPr lang="de-DE" sz="2000" b="1">
                <a:solidFill>
                  <a:srgbClr val="000000"/>
                </a:solidFill>
              </a:rPr>
              <a:t>Des</a:t>
            </a:r>
            <a:r>
              <a:rPr lang="de-DE" sz="1400" b="1">
                <a:solidFill>
                  <a:srgbClr val="000000"/>
                </a:solidFill>
              </a:rPr>
              <a:t>cript</a:t>
            </a:r>
            <a:r>
              <a:rPr lang="de-DE" sz="1100">
                <a:solidFill>
                  <a:srgbClr val="000000"/>
                </a:solidFill>
              </a:rPr>
              <a:t>ion     </a:t>
            </a:r>
            <a:endParaRPr lang="de-DE" sz="1400">
              <a:solidFill>
                <a:srgbClr val="000000"/>
              </a:solidFill>
            </a:endParaRPr>
          </a:p>
        </p:txBody>
      </p:sp>
      <p:sp>
        <p:nvSpPr>
          <p:cNvPr id="98" name="Rechteck 97"/>
          <p:cNvSpPr/>
          <p:nvPr/>
        </p:nvSpPr>
        <p:spPr>
          <a:xfrm>
            <a:off x="3064412" y="1493882"/>
            <a:ext cx="104873" cy="804672"/>
          </a:xfrm>
          <a:prstGeom prst="rect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de-DE">
              <a:solidFill>
                <a:srgbClr val="FFFFFF"/>
              </a:solidFill>
            </a:endParaRPr>
          </a:p>
        </p:txBody>
      </p:sp>
      <p:sp>
        <p:nvSpPr>
          <p:cNvPr id="99" name="Rechteck 98"/>
          <p:cNvSpPr/>
          <p:nvPr/>
        </p:nvSpPr>
        <p:spPr>
          <a:xfrm>
            <a:off x="2654837" y="1499961"/>
            <a:ext cx="123825" cy="804672"/>
          </a:xfrm>
          <a:prstGeom prst="rect">
            <a:avLst/>
          </a:prstGeom>
          <a:solidFill>
            <a:srgbClr val="FF0000">
              <a:alpha val="4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de-DE">
              <a:solidFill>
                <a:srgbClr val="FFFFFF"/>
              </a:solidFill>
            </a:endParaRPr>
          </a:p>
        </p:txBody>
      </p:sp>
      <p:sp>
        <p:nvSpPr>
          <p:cNvPr id="100" name="AutoShape 6"/>
          <p:cNvSpPr>
            <a:spLocks noChangeArrowheads="1"/>
          </p:cNvSpPr>
          <p:nvPr/>
        </p:nvSpPr>
        <p:spPr bwMode="auto">
          <a:xfrm rot="5400000">
            <a:off x="5828717" y="4661149"/>
            <a:ext cx="599828" cy="1117429"/>
          </a:xfrm>
          <a:prstGeom prst="upArrow">
            <a:avLst>
              <a:gd name="adj1" fmla="val 52303"/>
              <a:gd name="adj2" fmla="val 56190"/>
            </a:avLst>
          </a:prstGeom>
          <a:gradFill rotWithShape="1">
            <a:gsLst>
              <a:gs pos="0">
                <a:srgbClr val="C0C0C0"/>
              </a:gs>
              <a:gs pos="100000">
                <a:srgbClr val="C0C0C0">
                  <a:gamma/>
                  <a:shade val="3922"/>
                  <a:invGamma/>
                  <a:alpha val="0"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vert="vert270" wrap="none" anchor="ctr"/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/>
            <a:r>
              <a:rPr lang="de-DE">
                <a:solidFill>
                  <a:srgbClr val="000000"/>
                </a:solidFill>
              </a:rPr>
              <a:t>    Specimen  </a:t>
            </a:r>
          </a:p>
        </p:txBody>
      </p:sp>
      <p:sp>
        <p:nvSpPr>
          <p:cNvPr id="101" name="Rechteck 100"/>
          <p:cNvSpPr/>
          <p:nvPr/>
        </p:nvSpPr>
        <p:spPr>
          <a:xfrm>
            <a:off x="3840266" y="4440894"/>
            <a:ext cx="646712" cy="30842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sz="900">
                <a:solidFill>
                  <a:srgbClr val="000000"/>
                </a:solidFill>
              </a:rPr>
              <a:t>Sources for spec.</a:t>
            </a:r>
          </a:p>
        </p:txBody>
      </p:sp>
      <p:sp>
        <p:nvSpPr>
          <p:cNvPr id="102" name="Flussdiagramm: Zentralspeicher 101"/>
          <p:cNvSpPr/>
          <p:nvPr/>
        </p:nvSpPr>
        <p:spPr>
          <a:xfrm>
            <a:off x="4556729" y="4416206"/>
            <a:ext cx="813183" cy="347241"/>
          </a:xfrm>
          <a:prstGeom prst="flowChartInternalStorage">
            <a:avLst/>
          </a:prstGeom>
          <a:solidFill>
            <a:schemeClr val="bg1"/>
          </a:solidFill>
          <a:ln w="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sz="800">
                <a:solidFill>
                  <a:srgbClr val="000000"/>
                </a:solidFill>
              </a:rPr>
              <a:t>Specimen</a:t>
            </a:r>
          </a:p>
        </p:txBody>
      </p:sp>
      <p:sp>
        <p:nvSpPr>
          <p:cNvPr id="103" name="AutoShape 6"/>
          <p:cNvSpPr>
            <a:spLocks noChangeArrowheads="1"/>
          </p:cNvSpPr>
          <p:nvPr/>
        </p:nvSpPr>
        <p:spPr bwMode="auto">
          <a:xfrm rot="5400000">
            <a:off x="2567947" y="3309172"/>
            <a:ext cx="542925" cy="1740002"/>
          </a:xfrm>
          <a:prstGeom prst="upArrow">
            <a:avLst>
              <a:gd name="adj1" fmla="val 43626"/>
              <a:gd name="adj2" fmla="val 51417"/>
            </a:avLst>
          </a:prstGeom>
          <a:gradFill rotWithShape="1">
            <a:gsLst>
              <a:gs pos="0">
                <a:srgbClr val="C0C0C0"/>
              </a:gs>
              <a:gs pos="100000">
                <a:srgbClr val="C0C0C0">
                  <a:gamma/>
                  <a:shade val="3922"/>
                  <a:invGamma/>
                  <a:alpha val="0"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vert="vert270" wrap="none" anchor="ctr"/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/>
            <a:r>
              <a:rPr lang="de-DE">
                <a:solidFill>
                  <a:srgbClr val="000000"/>
                </a:solidFill>
              </a:rPr>
              <a:t>             Taxa</a:t>
            </a:r>
          </a:p>
        </p:txBody>
      </p:sp>
      <p:grpSp>
        <p:nvGrpSpPr>
          <p:cNvPr id="104" name="Gruppieren 103"/>
          <p:cNvGrpSpPr/>
          <p:nvPr/>
        </p:nvGrpSpPr>
        <p:grpSpPr>
          <a:xfrm>
            <a:off x="593165" y="5454318"/>
            <a:ext cx="1480751" cy="632651"/>
            <a:chOff x="3190241" y="3688079"/>
            <a:chExt cx="1988311" cy="632651"/>
          </a:xfrm>
        </p:grpSpPr>
        <p:sp>
          <p:nvSpPr>
            <p:cNvPr id="119" name="AutoShape 22"/>
            <p:cNvSpPr>
              <a:spLocks noChangeArrowheads="1"/>
            </p:cNvSpPr>
            <p:nvPr/>
          </p:nvSpPr>
          <p:spPr bwMode="auto">
            <a:xfrm>
              <a:off x="3190241" y="3688079"/>
              <a:ext cx="1988311" cy="632651"/>
            </a:xfrm>
            <a:prstGeom prst="can">
              <a:avLst>
                <a:gd name="adj" fmla="val 39398"/>
              </a:avLst>
            </a:prstGeom>
            <a:gradFill flip="none" rotWithShape="1">
              <a:gsLst>
                <a:gs pos="0">
                  <a:srgbClr val="A37025"/>
                </a:gs>
                <a:gs pos="50000">
                  <a:srgbClr val="FFC000">
                    <a:alpha val="80000"/>
                  </a:srgbClr>
                </a:gs>
                <a:gs pos="100000">
                  <a:srgbClr val="A37025"/>
                </a:gs>
              </a:gsLst>
              <a:lin ang="0" scaled="1"/>
              <a:tileRect/>
            </a:gradFill>
            <a:ln w="9525">
              <a:solidFill>
                <a:srgbClr val="A37025"/>
              </a:solidFill>
              <a:round/>
              <a:headEnd/>
              <a:tailEnd/>
            </a:ln>
            <a:effectLst/>
          </p:spPr>
          <p:txBody>
            <a:bodyPr wrap="none" anchor="ctr"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ctr"/>
              <a:endParaRPr lang="de-DE" b="1">
                <a:solidFill>
                  <a:srgbClr val="000000"/>
                </a:solidFill>
              </a:endParaRPr>
            </a:p>
          </p:txBody>
        </p:sp>
        <p:sp>
          <p:nvSpPr>
            <p:cNvPr id="120" name="WordArt 45"/>
            <p:cNvSpPr>
              <a:spLocks noChangeArrowheads="1" noChangeShapeType="1" noTextEdit="1"/>
            </p:cNvSpPr>
            <p:nvPr/>
          </p:nvSpPr>
          <p:spPr bwMode="auto">
            <a:xfrm>
              <a:off x="3329348" y="3937127"/>
              <a:ext cx="1770214" cy="317500"/>
            </a:xfrm>
            <a:prstGeom prst="rect">
              <a:avLst/>
            </a:prstGeom>
          </p:spPr>
          <p:txBody>
            <a:bodyPr wrap="none" numCol="1" fromWordArt="1">
              <a:prstTxWarp prst="textCanDown">
                <a:avLst>
                  <a:gd name="adj" fmla="val 24903"/>
                </a:avLst>
              </a:prstTxWarp>
            </a:bodyPr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ctr"/>
              <a:r>
                <a:rPr lang="de-DE" sz="16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ahoma"/>
                  <a:ea typeface="Tahoma"/>
                  <a:cs typeface="Tahoma"/>
                </a:rPr>
                <a:t>TaxonNames </a:t>
              </a:r>
            </a:p>
          </p:txBody>
        </p:sp>
      </p:grpSp>
      <p:sp>
        <p:nvSpPr>
          <p:cNvPr id="105" name="Textfeld 142"/>
          <p:cNvSpPr txBox="1"/>
          <p:nvPr/>
        </p:nvSpPr>
        <p:spPr>
          <a:xfrm>
            <a:off x="773926" y="5446751"/>
            <a:ext cx="1369314" cy="27699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perspectiveRelaxed" fov="7200000">
                <a:rot lat="18600000" lon="0" rev="0"/>
              </a:camera>
              <a:lightRig rig="threePt" dir="t"/>
            </a:scene3d>
            <a:sp3d/>
          </a:bodyPr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de-DE" sz="1200">
                <a:solidFill>
                  <a:srgbClr val="000000"/>
                </a:solidFill>
              </a:rPr>
              <a:t>Primary source</a:t>
            </a:r>
          </a:p>
        </p:txBody>
      </p:sp>
      <p:cxnSp>
        <p:nvCxnSpPr>
          <p:cNvPr id="106" name="Gekrümmte Verbindung 105"/>
          <p:cNvCxnSpPr>
            <a:stCxn id="101" idx="1"/>
            <a:endCxn id="134" idx="4"/>
          </p:cNvCxnSpPr>
          <p:nvPr/>
        </p:nvCxnSpPr>
        <p:spPr>
          <a:xfrm rot="10800000" flipV="1">
            <a:off x="2343076" y="4595108"/>
            <a:ext cx="1497191" cy="1366308"/>
          </a:xfrm>
          <a:prstGeom prst="curvedConnector3">
            <a:avLst>
              <a:gd name="adj1" fmla="val 50000"/>
            </a:avLst>
          </a:prstGeom>
          <a:ln w="25400">
            <a:solidFill>
              <a:srgbClr val="C00000">
                <a:alpha val="47000"/>
              </a:srgb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7" name="AutoShape 6"/>
          <p:cNvSpPr>
            <a:spLocks noChangeArrowheads="1"/>
          </p:cNvSpPr>
          <p:nvPr/>
        </p:nvSpPr>
        <p:spPr bwMode="auto">
          <a:xfrm rot="5400000">
            <a:off x="2638209" y="3733813"/>
            <a:ext cx="542925" cy="1595518"/>
          </a:xfrm>
          <a:prstGeom prst="upArrow">
            <a:avLst>
              <a:gd name="adj1" fmla="val 43626"/>
              <a:gd name="adj2" fmla="val 51417"/>
            </a:avLst>
          </a:prstGeom>
          <a:gradFill rotWithShape="1">
            <a:gsLst>
              <a:gs pos="0">
                <a:srgbClr val="C0C0C0"/>
              </a:gs>
              <a:gs pos="100000">
                <a:srgbClr val="C0C0C0">
                  <a:gamma/>
                  <a:shade val="3922"/>
                  <a:invGamma/>
                  <a:alpha val="0"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vert="vert270" wrap="none" anchor="ctr"/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/>
            <a:r>
              <a:rPr lang="de-DE">
                <a:solidFill>
                  <a:srgbClr val="000000"/>
                </a:solidFill>
              </a:rPr>
              <a:t>           Specimen       </a:t>
            </a:r>
          </a:p>
        </p:txBody>
      </p:sp>
      <p:sp>
        <p:nvSpPr>
          <p:cNvPr id="108" name="AutoShape 6"/>
          <p:cNvSpPr>
            <a:spLocks noChangeArrowheads="1"/>
          </p:cNvSpPr>
          <p:nvPr/>
        </p:nvSpPr>
        <p:spPr bwMode="auto">
          <a:xfrm rot="5400000">
            <a:off x="2852958" y="4331027"/>
            <a:ext cx="599828" cy="1117429"/>
          </a:xfrm>
          <a:prstGeom prst="upArrow">
            <a:avLst>
              <a:gd name="adj1" fmla="val 52303"/>
              <a:gd name="adj2" fmla="val 56190"/>
            </a:avLst>
          </a:prstGeom>
          <a:gradFill rotWithShape="1">
            <a:gsLst>
              <a:gs pos="0">
                <a:srgbClr val="C0C0C0"/>
              </a:gs>
              <a:gs pos="100000">
                <a:srgbClr val="C0C0C0">
                  <a:gamma/>
                  <a:shade val="3922"/>
                  <a:invGamma/>
                  <a:alpha val="0"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vert="vert270" wrap="none" anchor="ctr"/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/>
            <a:r>
              <a:rPr lang="de-DE">
                <a:solidFill>
                  <a:srgbClr val="000000"/>
                </a:solidFill>
              </a:rPr>
              <a:t>    …</a:t>
            </a:r>
          </a:p>
        </p:txBody>
      </p:sp>
      <p:sp>
        <p:nvSpPr>
          <p:cNvPr id="109" name="Flussdiagramm: Zentralspeicher 108"/>
          <p:cNvSpPr/>
          <p:nvPr/>
        </p:nvSpPr>
        <p:spPr>
          <a:xfrm>
            <a:off x="7615299" y="2748552"/>
            <a:ext cx="813183" cy="347241"/>
          </a:xfrm>
          <a:prstGeom prst="flowChartInternalStorage">
            <a:avLst/>
          </a:prstGeom>
          <a:solidFill>
            <a:schemeClr val="bg1"/>
          </a:solidFill>
          <a:ln w="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de-DE" sz="800">
              <a:solidFill>
                <a:srgbClr val="000000"/>
              </a:solidFill>
            </a:endParaRPr>
          </a:p>
          <a:p>
            <a:pPr algn="ctr"/>
            <a:r>
              <a:rPr lang="de-DE" sz="800">
                <a:solidFill>
                  <a:srgbClr val="000000"/>
                </a:solidFill>
              </a:rPr>
              <a:t>              …</a:t>
            </a:r>
          </a:p>
        </p:txBody>
      </p:sp>
      <p:sp>
        <p:nvSpPr>
          <p:cNvPr id="110" name="Flussdiagramm: Zentralspeicher 109"/>
          <p:cNvSpPr/>
          <p:nvPr/>
        </p:nvSpPr>
        <p:spPr>
          <a:xfrm>
            <a:off x="7264488" y="2691036"/>
            <a:ext cx="813183" cy="347241"/>
          </a:xfrm>
          <a:prstGeom prst="flowChartInternalStorage">
            <a:avLst/>
          </a:prstGeom>
          <a:solidFill>
            <a:schemeClr val="bg1"/>
          </a:solidFill>
          <a:ln w="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sz="800">
                <a:solidFill>
                  <a:srgbClr val="000000"/>
                </a:solidFill>
              </a:rPr>
              <a:t>Specimen</a:t>
            </a:r>
          </a:p>
        </p:txBody>
      </p:sp>
      <p:grpSp>
        <p:nvGrpSpPr>
          <p:cNvPr id="111" name="Gruppieren 110"/>
          <p:cNvGrpSpPr/>
          <p:nvPr/>
        </p:nvGrpSpPr>
        <p:grpSpPr>
          <a:xfrm>
            <a:off x="6870334" y="2602092"/>
            <a:ext cx="813183" cy="347241"/>
            <a:chOff x="6587220" y="2465863"/>
            <a:chExt cx="813183" cy="347241"/>
          </a:xfrm>
        </p:grpSpPr>
        <p:sp>
          <p:nvSpPr>
            <p:cNvPr id="117" name="Flussdiagramm: Zentralspeicher 116"/>
            <p:cNvSpPr/>
            <p:nvPr/>
          </p:nvSpPr>
          <p:spPr>
            <a:xfrm>
              <a:off x="6587220" y="2465863"/>
              <a:ext cx="813183" cy="347241"/>
            </a:xfrm>
            <a:prstGeom prst="flowChartInternalStorage">
              <a:avLst/>
            </a:prstGeom>
            <a:solidFill>
              <a:schemeClr val="bg1"/>
            </a:solidFill>
            <a:ln w="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de-DE" sz="800">
                  <a:solidFill>
                    <a:srgbClr val="000000"/>
                  </a:solidFill>
                </a:rPr>
                <a:t>Taxon</a:t>
              </a:r>
            </a:p>
            <a:p>
              <a:pPr algn="ctr"/>
              <a:r>
                <a:rPr lang="de-DE" sz="800">
                  <a:solidFill>
                    <a:srgbClr val="000000"/>
                  </a:solidFill>
                </a:rPr>
                <a:t>Synonymy</a:t>
              </a:r>
            </a:p>
          </p:txBody>
        </p:sp>
        <p:pic>
          <p:nvPicPr>
            <p:cNvPr id="118" name="Grafik 117" descr="IcoNameAccepted.png"/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6714651" y="2529191"/>
              <a:ext cx="152421" cy="123842"/>
            </a:xfrm>
            <a:prstGeom prst="rect">
              <a:avLst/>
            </a:prstGeom>
          </p:spPr>
        </p:pic>
      </p:grpSp>
      <p:sp>
        <p:nvSpPr>
          <p:cNvPr id="288" name="Rechteck 287"/>
          <p:cNvSpPr/>
          <p:nvPr/>
        </p:nvSpPr>
        <p:spPr>
          <a:xfrm>
            <a:off x="864241" y="3351202"/>
            <a:ext cx="1209675" cy="25944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de-DE" sz="1100">
                <a:solidFill>
                  <a:srgbClr val="000000"/>
                </a:solidFill>
              </a:rPr>
              <a:t>Key mapping</a:t>
            </a:r>
          </a:p>
        </p:txBody>
      </p:sp>
      <p:cxnSp>
        <p:nvCxnSpPr>
          <p:cNvPr id="289" name="Gekrümmte Verbindung 288"/>
          <p:cNvCxnSpPr>
            <a:stCxn id="288" idx="3"/>
          </p:cNvCxnSpPr>
          <p:nvPr/>
        </p:nvCxnSpPr>
        <p:spPr>
          <a:xfrm flipV="1">
            <a:off x="2073916" y="2321084"/>
            <a:ext cx="609497" cy="1159842"/>
          </a:xfrm>
          <a:prstGeom prst="curvedConnector2">
            <a:avLst/>
          </a:prstGeom>
          <a:ln w="25400">
            <a:solidFill>
              <a:srgbClr val="C0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4" name="Grafik 29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934" y="3404725"/>
            <a:ext cx="152400" cy="1524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00" name="Flussdiagramm: Zentralspeicher 299"/>
          <p:cNvSpPr/>
          <p:nvPr/>
        </p:nvSpPr>
        <p:spPr>
          <a:xfrm>
            <a:off x="7607838" y="5930500"/>
            <a:ext cx="813183" cy="347241"/>
          </a:xfrm>
          <a:prstGeom prst="flowChartInternalStorage">
            <a:avLst/>
          </a:prstGeom>
          <a:solidFill>
            <a:schemeClr val="bg1"/>
          </a:solidFill>
          <a:ln w="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de-DE" sz="800">
              <a:solidFill>
                <a:srgbClr val="000000"/>
              </a:solidFill>
            </a:endParaRPr>
          </a:p>
          <a:p>
            <a:pPr algn="ctr"/>
            <a:r>
              <a:rPr lang="de-DE" sz="800">
                <a:solidFill>
                  <a:srgbClr val="000000"/>
                </a:solidFill>
              </a:rPr>
              <a:t>              …</a:t>
            </a:r>
          </a:p>
        </p:txBody>
      </p:sp>
      <p:sp>
        <p:nvSpPr>
          <p:cNvPr id="301" name="Flussdiagramm: Zentralspeicher 300"/>
          <p:cNvSpPr/>
          <p:nvPr/>
        </p:nvSpPr>
        <p:spPr>
          <a:xfrm>
            <a:off x="7257027" y="5872984"/>
            <a:ext cx="813183" cy="347241"/>
          </a:xfrm>
          <a:prstGeom prst="flowChartInternalStorage">
            <a:avLst/>
          </a:prstGeom>
          <a:solidFill>
            <a:schemeClr val="bg1"/>
          </a:solidFill>
          <a:ln w="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sz="800">
                <a:solidFill>
                  <a:srgbClr val="000000"/>
                </a:solidFill>
              </a:rPr>
              <a:t>Specimen</a:t>
            </a:r>
          </a:p>
        </p:txBody>
      </p:sp>
      <p:grpSp>
        <p:nvGrpSpPr>
          <p:cNvPr id="302" name="Gruppieren 301"/>
          <p:cNvGrpSpPr/>
          <p:nvPr/>
        </p:nvGrpSpPr>
        <p:grpSpPr>
          <a:xfrm>
            <a:off x="6862873" y="5784040"/>
            <a:ext cx="813183" cy="347241"/>
            <a:chOff x="6587220" y="2465863"/>
            <a:chExt cx="813183" cy="347241"/>
          </a:xfrm>
        </p:grpSpPr>
        <p:sp>
          <p:nvSpPr>
            <p:cNvPr id="303" name="Flussdiagramm: Zentralspeicher 302"/>
            <p:cNvSpPr/>
            <p:nvPr/>
          </p:nvSpPr>
          <p:spPr>
            <a:xfrm>
              <a:off x="6587220" y="2465863"/>
              <a:ext cx="813183" cy="347241"/>
            </a:xfrm>
            <a:prstGeom prst="flowChartInternalStorage">
              <a:avLst/>
            </a:prstGeom>
            <a:solidFill>
              <a:schemeClr val="bg1"/>
            </a:solidFill>
            <a:ln w="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de-DE" sz="800">
                  <a:solidFill>
                    <a:srgbClr val="000000"/>
                  </a:solidFill>
                </a:rPr>
                <a:t>Taxon</a:t>
              </a:r>
            </a:p>
            <a:p>
              <a:pPr algn="ctr"/>
              <a:r>
                <a:rPr lang="de-DE" sz="800">
                  <a:solidFill>
                    <a:srgbClr val="000000"/>
                  </a:solidFill>
                </a:rPr>
                <a:t>Synonymy</a:t>
              </a:r>
            </a:p>
          </p:txBody>
        </p:sp>
        <p:pic>
          <p:nvPicPr>
            <p:cNvPr id="304" name="Grafik 303" descr="IcoNameAccepted.png"/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6714651" y="2529191"/>
              <a:ext cx="152421" cy="123842"/>
            </a:xfrm>
            <a:prstGeom prst="rect">
              <a:avLst/>
            </a:prstGeom>
          </p:spPr>
        </p:pic>
      </p:grpSp>
      <p:sp>
        <p:nvSpPr>
          <p:cNvPr id="66" name="Rechteck 65"/>
          <p:cNvSpPr/>
          <p:nvPr/>
        </p:nvSpPr>
        <p:spPr>
          <a:xfrm>
            <a:off x="3933398" y="2217270"/>
            <a:ext cx="1178890" cy="145147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de-DE" sz="1100">
              <a:solidFill>
                <a:srgbClr val="000000"/>
              </a:solidFill>
            </a:endParaRPr>
          </a:p>
          <a:p>
            <a:pPr algn="r"/>
            <a:r>
              <a:rPr lang="de-DE" sz="800">
                <a:solidFill>
                  <a:srgbClr val="000000"/>
                </a:solidFill>
              </a:rPr>
              <a:t>Restrict:</a:t>
            </a:r>
          </a:p>
          <a:p>
            <a:pPr algn="r"/>
            <a:endParaRPr lang="de-DE" sz="300">
              <a:solidFill>
                <a:srgbClr val="000000"/>
              </a:solidFill>
            </a:endParaRPr>
          </a:p>
          <a:p>
            <a:pPr algn="r"/>
            <a:r>
              <a:rPr lang="de-DE" sz="1100">
                <a:solidFill>
                  <a:srgbClr val="000000"/>
                </a:solidFill>
              </a:rPr>
              <a:t>Items</a:t>
            </a:r>
          </a:p>
          <a:p>
            <a:pPr algn="r"/>
            <a:endParaRPr lang="de-DE" sz="1100">
              <a:solidFill>
                <a:srgbClr val="000000"/>
              </a:solidFill>
            </a:endParaRPr>
          </a:p>
          <a:p>
            <a:pPr algn="r"/>
            <a:r>
              <a:rPr lang="de-DE" sz="1100">
                <a:solidFill>
                  <a:srgbClr val="000000"/>
                </a:solidFill>
              </a:rPr>
              <a:t>Characters</a:t>
            </a:r>
          </a:p>
          <a:p>
            <a:pPr algn="r"/>
            <a:endParaRPr lang="de-DE" sz="1100">
              <a:solidFill>
                <a:srgbClr val="000000"/>
              </a:solidFill>
            </a:endParaRPr>
          </a:p>
          <a:p>
            <a:pPr algn="r"/>
            <a:r>
              <a:rPr lang="de-DE" sz="1100">
                <a:solidFill>
                  <a:srgbClr val="000000"/>
                </a:solidFill>
              </a:rPr>
              <a:t>Scope</a:t>
            </a:r>
          </a:p>
          <a:p>
            <a:pPr algn="r"/>
            <a:r>
              <a:rPr lang="de-DE" sz="1100">
                <a:solidFill>
                  <a:srgbClr val="000000"/>
                </a:solidFill>
              </a:rPr>
              <a:t>types</a:t>
            </a:r>
            <a:endParaRPr lang="de-DE" sz="1200">
              <a:solidFill>
                <a:srgbClr val="000000"/>
              </a:solidFill>
            </a:endParaRPr>
          </a:p>
          <a:p>
            <a:pPr algn="r"/>
            <a:endParaRPr lang="de-DE" sz="1200">
              <a:solidFill>
                <a:srgbClr val="000000"/>
              </a:solidFill>
            </a:endParaRPr>
          </a:p>
        </p:txBody>
      </p:sp>
      <p:pic>
        <p:nvPicPr>
          <p:cNvPr id="68" name="Picture 4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97102" y="2759535"/>
            <a:ext cx="366948" cy="3669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" name="Picture 4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16900" y="3192497"/>
            <a:ext cx="385101" cy="385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0" name="Grafik 309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4055" y="2353967"/>
            <a:ext cx="328632" cy="328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562369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2"/>
          <p:cNvSpPr>
            <a:spLocks noChangeArrowheads="1"/>
          </p:cNvSpPr>
          <p:nvPr/>
        </p:nvSpPr>
        <p:spPr bwMode="auto">
          <a:xfrm>
            <a:off x="149483" y="1056163"/>
            <a:ext cx="5096116" cy="4745674"/>
          </a:xfrm>
          <a:prstGeom prst="can">
            <a:avLst>
              <a:gd name="adj" fmla="val 182"/>
            </a:avLst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/>
            <a:endParaRPr lang="de-DE" b="1" dirty="0"/>
          </a:p>
        </p:txBody>
      </p:sp>
      <p:sp>
        <p:nvSpPr>
          <p:cNvPr id="3" name="AutoShape 22"/>
          <p:cNvSpPr>
            <a:spLocks noChangeArrowheads="1"/>
          </p:cNvSpPr>
          <p:nvPr/>
        </p:nvSpPr>
        <p:spPr bwMode="auto">
          <a:xfrm>
            <a:off x="5630940" y="1056163"/>
            <a:ext cx="3363578" cy="4740064"/>
          </a:xfrm>
          <a:prstGeom prst="can">
            <a:avLst>
              <a:gd name="adj" fmla="val 171"/>
            </a:avLst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/>
            <a:endParaRPr lang="de-DE" b="1" dirty="0"/>
          </a:p>
        </p:txBody>
      </p:sp>
      <p:sp>
        <p:nvSpPr>
          <p:cNvPr id="4" name="AutoShape 22"/>
          <p:cNvSpPr>
            <a:spLocks noChangeArrowheads="1"/>
          </p:cNvSpPr>
          <p:nvPr/>
        </p:nvSpPr>
        <p:spPr bwMode="auto">
          <a:xfrm>
            <a:off x="5917364" y="1539458"/>
            <a:ext cx="2876952" cy="3783169"/>
          </a:xfrm>
          <a:prstGeom prst="can">
            <a:avLst>
              <a:gd name="adj" fmla="val 8014"/>
            </a:avLst>
          </a:prstGeom>
          <a:gradFill flip="none" rotWithShape="1">
            <a:gsLst>
              <a:gs pos="0">
                <a:srgbClr val="375F7D"/>
              </a:gs>
              <a:gs pos="50000">
                <a:srgbClr val="73B3E3"/>
              </a:gs>
              <a:gs pos="100000">
                <a:srgbClr val="375F7D"/>
              </a:gs>
            </a:gsLst>
            <a:lin ang="0" scaled="1"/>
            <a:tileRect/>
          </a:gradFill>
          <a:ln w="9525">
            <a:solidFill>
              <a:srgbClr val="1E6496"/>
            </a:solidFill>
            <a:round/>
            <a:headEnd/>
            <a:tailEnd/>
          </a:ln>
          <a:effectLst/>
        </p:spPr>
        <p:txBody>
          <a:bodyPr wrap="none" anchor="ctr"/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/>
            <a:endParaRPr lang="de-DE" b="1" dirty="0"/>
          </a:p>
          <a:p>
            <a:pPr algn="ctr"/>
            <a:endParaRPr lang="de-DE" b="1" dirty="0"/>
          </a:p>
          <a:p>
            <a:pPr algn="ctr"/>
            <a:endParaRPr lang="de-DE" b="1" dirty="0"/>
          </a:p>
          <a:p>
            <a:pPr algn="ctr"/>
            <a:endParaRPr lang="de-DE" b="1" dirty="0"/>
          </a:p>
          <a:p>
            <a:pPr algn="ctr"/>
            <a:endParaRPr lang="de-DE" b="1" dirty="0"/>
          </a:p>
          <a:p>
            <a:pPr algn="ctr"/>
            <a:endParaRPr lang="de-DE" b="1" dirty="0"/>
          </a:p>
          <a:p>
            <a:pPr algn="ctr"/>
            <a:endParaRPr lang="de-DE" b="1" dirty="0"/>
          </a:p>
          <a:p>
            <a:pPr algn="ctr"/>
            <a:endParaRPr lang="de-DE" b="1" dirty="0"/>
          </a:p>
        </p:txBody>
      </p:sp>
      <p:sp>
        <p:nvSpPr>
          <p:cNvPr id="5" name="AutoShape 22"/>
          <p:cNvSpPr>
            <a:spLocks noChangeArrowheads="1"/>
          </p:cNvSpPr>
          <p:nvPr/>
        </p:nvSpPr>
        <p:spPr bwMode="auto">
          <a:xfrm>
            <a:off x="377168" y="1560205"/>
            <a:ext cx="2563140" cy="3762422"/>
          </a:xfrm>
          <a:prstGeom prst="can">
            <a:avLst>
              <a:gd name="adj" fmla="val 10732"/>
            </a:avLst>
          </a:prstGeom>
          <a:gradFill flip="none" rotWithShape="1">
            <a:gsLst>
              <a:gs pos="0">
                <a:srgbClr val="742674"/>
              </a:gs>
              <a:gs pos="50000">
                <a:schemeClr val="bg1"/>
              </a:gs>
              <a:gs pos="100000">
                <a:srgbClr val="742674"/>
              </a:gs>
            </a:gsLst>
            <a:lin ang="0" scaled="1"/>
            <a:tileRect/>
          </a:gradFill>
          <a:ln w="9525">
            <a:solidFill>
              <a:srgbClr val="7030A0"/>
            </a:solidFill>
            <a:round/>
            <a:headEnd/>
            <a:tailEnd/>
          </a:ln>
          <a:effectLst/>
        </p:spPr>
        <p:txBody>
          <a:bodyPr wrap="none" anchor="ctr"/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/>
            <a:endParaRPr lang="de-DE" b="1" dirty="0"/>
          </a:p>
        </p:txBody>
      </p:sp>
      <p:sp>
        <p:nvSpPr>
          <p:cNvPr id="6" name="WordArt 23"/>
          <p:cNvSpPr>
            <a:spLocks noChangeArrowheads="1" noChangeShapeType="1" noTextEdit="1"/>
          </p:cNvSpPr>
          <p:nvPr/>
        </p:nvSpPr>
        <p:spPr bwMode="auto">
          <a:xfrm>
            <a:off x="361808" y="1828133"/>
            <a:ext cx="2861313" cy="376592"/>
          </a:xfrm>
          <a:prstGeom prst="rect">
            <a:avLst/>
          </a:prstGeom>
        </p:spPr>
        <p:txBody>
          <a:bodyPr wrap="none" numCol="1" fromWordArt="1">
            <a:prstTxWarp prst="textCanDown">
              <a:avLst>
                <a:gd name="adj" fmla="val 26430"/>
              </a:avLst>
            </a:prstTxWarp>
          </a:bodyPr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/>
            <a:r>
              <a:rPr lang="de-DE" sz="4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ahoma"/>
                <a:ea typeface="Tahoma"/>
                <a:cs typeface="Tahoma"/>
              </a:rPr>
              <a:t>  DescriptionsCache  </a:t>
            </a:r>
            <a:r>
              <a:rPr lang="de-DE" sz="1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ahoma"/>
                <a:ea typeface="Tahoma"/>
                <a:cs typeface="Tahoma"/>
              </a:rPr>
              <a:t> </a:t>
            </a:r>
            <a:endParaRPr lang="de-DE" sz="1600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000000"/>
              </a:solidFill>
              <a:latin typeface="Tahoma"/>
              <a:ea typeface="Tahoma"/>
              <a:cs typeface="Tahoma"/>
            </a:endParaRPr>
          </a:p>
        </p:txBody>
      </p:sp>
      <p:sp>
        <p:nvSpPr>
          <p:cNvPr id="7" name="Textfeld 59"/>
          <p:cNvSpPr txBox="1"/>
          <p:nvPr/>
        </p:nvSpPr>
        <p:spPr>
          <a:xfrm>
            <a:off x="1038842" y="1561630"/>
            <a:ext cx="1210056" cy="27699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perspectiveRelaxed" fov="7200000">
                <a:rot lat="18600000" lon="0" rev="0"/>
              </a:camera>
              <a:lightRig rig="threePt" dir="t"/>
            </a:scene3d>
            <a:sp3d/>
          </a:bodyPr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de-DE" sz="1200" dirty="0"/>
              <a:t>Cached data</a:t>
            </a:r>
          </a:p>
        </p:txBody>
      </p:sp>
      <p:pic>
        <p:nvPicPr>
          <p:cNvPr id="8" name="Picture 15" descr="linux_pingui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77564" y="1135512"/>
            <a:ext cx="363537" cy="431800"/>
          </a:xfrm>
          <a:prstGeom prst="rect">
            <a:avLst/>
          </a:prstGeom>
          <a:noFill/>
        </p:spPr>
      </p:pic>
      <p:pic>
        <p:nvPicPr>
          <p:cNvPr id="9" name="Picture 40" descr="postgres_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59764" y="4702500"/>
            <a:ext cx="444500" cy="458787"/>
          </a:xfrm>
          <a:prstGeom prst="rect">
            <a:avLst/>
          </a:prstGeom>
          <a:noFill/>
        </p:spPr>
      </p:pic>
      <p:sp>
        <p:nvSpPr>
          <p:cNvPr id="10" name="Textfeld 178"/>
          <p:cNvSpPr txBox="1"/>
          <p:nvPr/>
        </p:nvSpPr>
        <p:spPr>
          <a:xfrm>
            <a:off x="680802" y="4873989"/>
            <a:ext cx="11592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de-DE" sz="1400" b="1" dirty="0"/>
              <a:t>SQL Server</a:t>
            </a:r>
          </a:p>
        </p:txBody>
      </p:sp>
      <p:sp>
        <p:nvSpPr>
          <p:cNvPr id="11" name="Textfeld 179"/>
          <p:cNvSpPr txBox="1"/>
          <p:nvPr/>
        </p:nvSpPr>
        <p:spPr>
          <a:xfrm>
            <a:off x="6253967" y="4963500"/>
            <a:ext cx="95090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de-DE" sz="1400" b="1" dirty="0"/>
              <a:t>Postgres</a:t>
            </a:r>
          </a:p>
        </p:txBody>
      </p:sp>
      <p:pic>
        <p:nvPicPr>
          <p:cNvPr id="12" name="Picture 16" descr="foreword_win-log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7705" y="1167649"/>
            <a:ext cx="400050" cy="360363"/>
          </a:xfrm>
          <a:prstGeom prst="rect">
            <a:avLst/>
          </a:prstGeom>
          <a:noFill/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5255" y="4660027"/>
            <a:ext cx="431094" cy="4655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Textfeld 157"/>
          <p:cNvSpPr txBox="1"/>
          <p:nvPr/>
        </p:nvSpPr>
        <p:spPr>
          <a:xfrm>
            <a:off x="6791916" y="1517373"/>
            <a:ext cx="1210056" cy="27699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perspectiveRelaxed" fov="7200000">
                <a:rot lat="18600000" lon="0" rev="0"/>
              </a:camera>
              <a:lightRig rig="threePt" dir="t"/>
            </a:scene3d>
            <a:sp3d/>
          </a:bodyPr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de-DE" sz="1200" dirty="0"/>
              <a:t>Cached data</a:t>
            </a:r>
          </a:p>
        </p:txBody>
      </p:sp>
      <p:grpSp>
        <p:nvGrpSpPr>
          <p:cNvPr id="15" name="Gruppieren 14"/>
          <p:cNvGrpSpPr/>
          <p:nvPr/>
        </p:nvGrpSpPr>
        <p:grpSpPr>
          <a:xfrm>
            <a:off x="513455" y="2479398"/>
            <a:ext cx="1536966" cy="769441"/>
            <a:chOff x="1188431" y="1314284"/>
            <a:chExt cx="1536966" cy="769441"/>
          </a:xfrm>
        </p:grpSpPr>
        <p:pic>
          <p:nvPicPr>
            <p:cNvPr id="124" name="Grafik 123"/>
            <p:cNvPicPr>
              <a:picLocks noChangeAspect="1"/>
            </p:cNvPicPr>
            <p:nvPr/>
          </p:nvPicPr>
          <p:blipFill rotWithShape="1">
            <a:blip r:embed="rId6"/>
            <a:srcRect b="23314"/>
            <a:stretch/>
          </p:blipFill>
          <p:spPr>
            <a:xfrm>
              <a:off x="1188431" y="1390195"/>
              <a:ext cx="152400" cy="504000"/>
            </a:xfrm>
            <a:prstGeom prst="rect">
              <a:avLst/>
            </a:prstGeom>
          </p:spPr>
        </p:pic>
        <p:sp>
          <p:nvSpPr>
            <p:cNvPr id="125" name="Textfeld 8"/>
            <p:cNvSpPr txBox="1"/>
            <p:nvPr/>
          </p:nvSpPr>
          <p:spPr>
            <a:xfrm>
              <a:off x="1267947" y="1314284"/>
              <a:ext cx="1457450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r>
                <a:rPr lang="de-DE" sz="1100" dirty="0"/>
                <a:t>procBcpInitExport </a:t>
              </a:r>
            </a:p>
            <a:p>
              <a:r>
                <a:rPr lang="de-DE" sz="1100" dirty="0"/>
                <a:t>procBcpExport</a:t>
              </a:r>
            </a:p>
            <a:p>
              <a:r>
                <a:rPr lang="de-DE" sz="1100" dirty="0"/>
                <a:t>procBcpRemoveFile</a:t>
              </a:r>
            </a:p>
            <a:p>
              <a:endParaRPr lang="de-DE" sz="1100" dirty="0"/>
            </a:p>
          </p:txBody>
        </p:sp>
      </p:grpSp>
      <p:pic>
        <p:nvPicPr>
          <p:cNvPr id="16" name="Grafik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34035" y="3215110"/>
            <a:ext cx="228600" cy="219075"/>
          </a:xfrm>
          <a:prstGeom prst="rect">
            <a:avLst/>
          </a:prstGeom>
        </p:spPr>
      </p:pic>
      <p:sp>
        <p:nvSpPr>
          <p:cNvPr id="17" name="Textfeld 164"/>
          <p:cNvSpPr txBox="1"/>
          <p:nvPr/>
        </p:nvSpPr>
        <p:spPr>
          <a:xfrm>
            <a:off x="1160777" y="3200135"/>
            <a:ext cx="89159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de-DE" sz="1100" dirty="0"/>
              <a:t>CacheUser</a:t>
            </a:r>
          </a:p>
        </p:txBody>
      </p:sp>
      <p:pic>
        <p:nvPicPr>
          <p:cNvPr id="18" name="Grafik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19854" y="3756267"/>
            <a:ext cx="190500" cy="180975"/>
          </a:xfrm>
          <a:prstGeom prst="rect">
            <a:avLst/>
          </a:prstGeom>
        </p:spPr>
      </p:pic>
      <p:pic>
        <p:nvPicPr>
          <p:cNvPr id="19" name="Grafik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29418" y="2296383"/>
            <a:ext cx="180975" cy="190500"/>
          </a:xfrm>
          <a:prstGeom prst="rect">
            <a:avLst/>
          </a:prstGeom>
        </p:spPr>
      </p:pic>
      <p:sp>
        <p:nvSpPr>
          <p:cNvPr id="20" name="Zylinder 19"/>
          <p:cNvSpPr/>
          <p:nvPr/>
        </p:nvSpPr>
        <p:spPr>
          <a:xfrm>
            <a:off x="3347699" y="2920297"/>
            <a:ext cx="1505152" cy="1207509"/>
          </a:xfrm>
          <a:prstGeom prst="can">
            <a:avLst>
              <a:gd name="adj" fmla="val 19504"/>
            </a:avLst>
          </a:prstGeom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de-DE" dirty="0"/>
          </a:p>
        </p:txBody>
      </p:sp>
      <p:pic>
        <p:nvPicPr>
          <p:cNvPr id="21" name="Grafik 2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000866" y="2945272"/>
            <a:ext cx="247650" cy="228600"/>
          </a:xfrm>
          <a:prstGeom prst="rect">
            <a:avLst/>
          </a:prstGeom>
        </p:spPr>
      </p:pic>
      <p:cxnSp>
        <p:nvCxnSpPr>
          <p:cNvPr id="22" name="Gewinkelter Verbinder 24"/>
          <p:cNvCxnSpPr>
            <a:stCxn id="28" idx="3"/>
          </p:cNvCxnSpPr>
          <p:nvPr/>
        </p:nvCxnSpPr>
        <p:spPr>
          <a:xfrm>
            <a:off x="2145088" y="2595527"/>
            <a:ext cx="600026" cy="824949"/>
          </a:xfrm>
          <a:prstGeom prst="bentConnector2">
            <a:avLst/>
          </a:prstGeom>
          <a:ln w="25400">
            <a:solidFill>
              <a:schemeClr val="accent5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hteck 22"/>
          <p:cNvSpPr/>
          <p:nvPr/>
        </p:nvSpPr>
        <p:spPr>
          <a:xfrm>
            <a:off x="465255" y="2489275"/>
            <a:ext cx="1692534" cy="59121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de-DE"/>
          </a:p>
        </p:txBody>
      </p:sp>
      <p:pic>
        <p:nvPicPr>
          <p:cNvPr id="24" name="Grafik 2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399572" y="3174306"/>
            <a:ext cx="438150" cy="609600"/>
          </a:xfrm>
          <a:prstGeom prst="rect">
            <a:avLst/>
          </a:prstGeom>
        </p:spPr>
      </p:pic>
      <p:pic>
        <p:nvPicPr>
          <p:cNvPr id="25" name="Grafik 24"/>
          <p:cNvPicPr>
            <a:picLocks noChangeAspect="1"/>
          </p:cNvPicPr>
          <p:nvPr/>
        </p:nvPicPr>
        <p:blipFill rotWithShape="1">
          <a:blip r:embed="rId12"/>
          <a:srcRect l="8434" t="645" r="9402" b="15365"/>
          <a:stretch/>
        </p:blipFill>
        <p:spPr>
          <a:xfrm>
            <a:off x="3617768" y="3735566"/>
            <a:ext cx="180000" cy="216000"/>
          </a:xfrm>
          <a:prstGeom prst="rect">
            <a:avLst/>
          </a:prstGeom>
        </p:spPr>
      </p:pic>
      <p:sp>
        <p:nvSpPr>
          <p:cNvPr id="26" name="Textfeld 175"/>
          <p:cNvSpPr txBox="1"/>
          <p:nvPr/>
        </p:nvSpPr>
        <p:spPr>
          <a:xfrm>
            <a:off x="477921" y="3743223"/>
            <a:ext cx="179071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de-DE" sz="1100" dirty="0"/>
              <a:t>Project…TransferView…</a:t>
            </a:r>
          </a:p>
        </p:txBody>
      </p:sp>
      <p:sp>
        <p:nvSpPr>
          <p:cNvPr id="27" name="Textfeld 189"/>
          <p:cNvSpPr txBox="1"/>
          <p:nvPr/>
        </p:nvSpPr>
        <p:spPr>
          <a:xfrm>
            <a:off x="3562124" y="3293349"/>
            <a:ext cx="78899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de-DE" sz="1100" dirty="0"/>
              <a:t>Database</a:t>
            </a:r>
          </a:p>
          <a:p>
            <a:r>
              <a:rPr lang="de-DE" sz="1100" dirty="0"/>
              <a:t>   Project</a:t>
            </a:r>
          </a:p>
        </p:txBody>
      </p:sp>
      <p:sp>
        <p:nvSpPr>
          <p:cNvPr id="28" name="Pfeil nach rechts 27"/>
          <p:cNvSpPr/>
          <p:nvPr/>
        </p:nvSpPr>
        <p:spPr>
          <a:xfrm>
            <a:off x="1956065" y="2493878"/>
            <a:ext cx="189023" cy="203298"/>
          </a:xfrm>
          <a:prstGeom prst="rightArrow">
            <a:avLst/>
          </a:prstGeom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sz="800" b="1" dirty="0">
                <a:solidFill>
                  <a:schemeClr val="tx1"/>
                </a:solidFill>
              </a:rPr>
              <a:t>1</a:t>
            </a:r>
          </a:p>
        </p:txBody>
      </p:sp>
      <p:cxnSp>
        <p:nvCxnSpPr>
          <p:cNvPr id="29" name="Gewinkelter Verbinder 191"/>
          <p:cNvCxnSpPr>
            <a:stCxn id="42" idx="3"/>
            <a:endCxn id="18" idx="2"/>
          </p:cNvCxnSpPr>
          <p:nvPr/>
        </p:nvCxnSpPr>
        <p:spPr>
          <a:xfrm rot="16200000" flipV="1">
            <a:off x="1937462" y="4114884"/>
            <a:ext cx="357176" cy="1891"/>
          </a:xfrm>
          <a:prstGeom prst="bentConnector3">
            <a:avLst>
              <a:gd name="adj1" fmla="val 50000"/>
            </a:avLst>
          </a:prstGeom>
          <a:ln w="25400">
            <a:solidFill>
              <a:schemeClr val="accent5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feld 192"/>
          <p:cNvSpPr txBox="1"/>
          <p:nvPr/>
        </p:nvSpPr>
        <p:spPr>
          <a:xfrm>
            <a:off x="3733476" y="3724236"/>
            <a:ext cx="98456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de-DE" sz="1100" dirty="0"/>
              <a:t>Cache… csv</a:t>
            </a:r>
          </a:p>
        </p:txBody>
      </p:sp>
      <p:cxnSp>
        <p:nvCxnSpPr>
          <p:cNvPr id="31" name="Gewinkelter Verbinder 193"/>
          <p:cNvCxnSpPr>
            <a:stCxn id="37" idx="3"/>
            <a:endCxn id="41" idx="0"/>
          </p:cNvCxnSpPr>
          <p:nvPr/>
        </p:nvCxnSpPr>
        <p:spPr>
          <a:xfrm>
            <a:off x="2192713" y="2766977"/>
            <a:ext cx="449165" cy="653499"/>
          </a:xfrm>
          <a:prstGeom prst="bentConnector2">
            <a:avLst/>
          </a:prstGeom>
          <a:ln w="25400">
            <a:solidFill>
              <a:schemeClr val="accent5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Gewinkelter Verbinder 221"/>
          <p:cNvCxnSpPr>
            <a:stCxn id="38" idx="3"/>
          </p:cNvCxnSpPr>
          <p:nvPr/>
        </p:nvCxnSpPr>
        <p:spPr>
          <a:xfrm>
            <a:off x="2237305" y="2944777"/>
            <a:ext cx="237666" cy="453215"/>
          </a:xfrm>
          <a:prstGeom prst="bentConnector2">
            <a:avLst/>
          </a:prstGeom>
          <a:ln w="254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Gewinkelter Verbinder 213"/>
          <p:cNvCxnSpPr>
            <a:stCxn id="18" idx="3"/>
            <a:endCxn id="25" idx="1"/>
          </p:cNvCxnSpPr>
          <p:nvPr/>
        </p:nvCxnSpPr>
        <p:spPr>
          <a:xfrm flipV="1">
            <a:off x="2210354" y="3843566"/>
            <a:ext cx="1407414" cy="3189"/>
          </a:xfrm>
          <a:prstGeom prst="bentConnector3">
            <a:avLst>
              <a:gd name="adj1" fmla="val 50000"/>
            </a:avLst>
          </a:prstGeom>
          <a:ln w="25400">
            <a:solidFill>
              <a:srgbClr val="7030A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4" name="Gruppieren 33"/>
          <p:cNvGrpSpPr/>
          <p:nvPr/>
        </p:nvGrpSpPr>
        <p:grpSpPr>
          <a:xfrm>
            <a:off x="896349" y="2292471"/>
            <a:ext cx="855421" cy="261610"/>
            <a:chOff x="1816912" y="5200839"/>
            <a:chExt cx="855421" cy="261610"/>
          </a:xfrm>
        </p:grpSpPr>
        <p:sp>
          <p:nvSpPr>
            <p:cNvPr id="122" name="Textfeld 160"/>
            <p:cNvSpPr txBox="1"/>
            <p:nvPr/>
          </p:nvSpPr>
          <p:spPr>
            <a:xfrm>
              <a:off x="1929822" y="5200839"/>
              <a:ext cx="742511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r>
                <a:rPr lang="de-DE" sz="1100" dirty="0"/>
                <a:t>cmdshell</a:t>
              </a:r>
            </a:p>
          </p:txBody>
        </p:sp>
        <p:pic>
          <p:nvPicPr>
            <p:cNvPr id="123" name="Grafik 122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1816912" y="5262204"/>
              <a:ext cx="209550" cy="161925"/>
            </a:xfrm>
            <a:prstGeom prst="rect">
              <a:avLst/>
            </a:prstGeom>
          </p:spPr>
        </p:pic>
      </p:grpSp>
      <p:grpSp>
        <p:nvGrpSpPr>
          <p:cNvPr id="35" name="Gruppieren 34"/>
          <p:cNvGrpSpPr/>
          <p:nvPr/>
        </p:nvGrpSpPr>
        <p:grpSpPr>
          <a:xfrm>
            <a:off x="3474797" y="2599406"/>
            <a:ext cx="1347508" cy="261610"/>
            <a:chOff x="1558537" y="6162585"/>
            <a:chExt cx="1347508" cy="261610"/>
          </a:xfrm>
        </p:grpSpPr>
        <p:sp>
          <p:nvSpPr>
            <p:cNvPr id="120" name="Textfeld 163"/>
            <p:cNvSpPr txBox="1"/>
            <p:nvPr/>
          </p:nvSpPr>
          <p:spPr>
            <a:xfrm>
              <a:off x="1640955" y="6162585"/>
              <a:ext cx="126509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r>
                <a:rPr lang="de-DE" sz="1100" dirty="0"/>
                <a:t>PostgresTransfer</a:t>
              </a:r>
            </a:p>
          </p:txBody>
        </p:sp>
        <p:pic>
          <p:nvPicPr>
            <p:cNvPr id="121" name="Grafik 120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1558537" y="6197606"/>
              <a:ext cx="156340" cy="195425"/>
            </a:xfrm>
            <a:prstGeom prst="rect">
              <a:avLst/>
            </a:prstGeom>
          </p:spPr>
        </p:pic>
      </p:grpSp>
      <p:sp>
        <p:nvSpPr>
          <p:cNvPr id="36" name="Textfeld 227"/>
          <p:cNvSpPr txBox="1"/>
          <p:nvPr/>
        </p:nvSpPr>
        <p:spPr>
          <a:xfrm>
            <a:off x="658325" y="4292204"/>
            <a:ext cx="147187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de-DE" sz="1100" dirty="0"/>
              <a:t>procBcpViewCreate</a:t>
            </a:r>
          </a:p>
        </p:txBody>
      </p:sp>
      <p:sp>
        <p:nvSpPr>
          <p:cNvPr id="37" name="Pfeil nach rechts 36"/>
          <p:cNvSpPr/>
          <p:nvPr/>
        </p:nvSpPr>
        <p:spPr>
          <a:xfrm>
            <a:off x="1956064" y="2665328"/>
            <a:ext cx="236649" cy="203298"/>
          </a:xfrm>
          <a:prstGeom prst="rightArrow">
            <a:avLst/>
          </a:prstGeom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sz="8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38" name="Pfeil nach rechts 37"/>
          <p:cNvSpPr/>
          <p:nvPr/>
        </p:nvSpPr>
        <p:spPr>
          <a:xfrm>
            <a:off x="1962415" y="2843128"/>
            <a:ext cx="274890" cy="203298"/>
          </a:xfrm>
          <a:prstGeom prst="rightArrow">
            <a:avLst/>
          </a:prstGeom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sz="800" b="1" dirty="0">
                <a:solidFill>
                  <a:schemeClr val="tx1"/>
                </a:solidFill>
              </a:rPr>
              <a:t>14</a:t>
            </a:r>
          </a:p>
        </p:txBody>
      </p:sp>
      <p:pic>
        <p:nvPicPr>
          <p:cNvPr id="39" name="Grafik 38"/>
          <p:cNvPicPr>
            <a:picLocks noChangeAspect="1"/>
          </p:cNvPicPr>
          <p:nvPr/>
        </p:nvPicPr>
        <p:blipFill rotWithShape="1">
          <a:blip r:embed="rId6"/>
          <a:srcRect t="-3" b="78093"/>
          <a:stretch/>
        </p:blipFill>
        <p:spPr>
          <a:xfrm>
            <a:off x="582091" y="4352416"/>
            <a:ext cx="152400" cy="144000"/>
          </a:xfrm>
          <a:prstGeom prst="rect">
            <a:avLst/>
          </a:prstGeom>
        </p:spPr>
      </p:pic>
      <p:sp>
        <p:nvSpPr>
          <p:cNvPr id="40" name="Rechteck 39"/>
          <p:cNvSpPr/>
          <p:nvPr/>
        </p:nvSpPr>
        <p:spPr>
          <a:xfrm>
            <a:off x="549762" y="4311530"/>
            <a:ext cx="1692534" cy="21308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de-DE"/>
          </a:p>
        </p:txBody>
      </p:sp>
      <p:pic>
        <p:nvPicPr>
          <p:cNvPr id="41" name="Grafik 40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537103" y="3420476"/>
            <a:ext cx="209550" cy="180975"/>
          </a:xfrm>
          <a:prstGeom prst="rect">
            <a:avLst/>
          </a:prstGeom>
        </p:spPr>
      </p:pic>
      <p:sp>
        <p:nvSpPr>
          <p:cNvPr id="42" name="Pfeil nach rechts 41"/>
          <p:cNvSpPr/>
          <p:nvPr/>
        </p:nvSpPr>
        <p:spPr>
          <a:xfrm rot="16200000">
            <a:off x="2022483" y="4287280"/>
            <a:ext cx="189023" cy="203298"/>
          </a:xfrm>
          <a:prstGeom prst="rightArrow">
            <a:avLst/>
          </a:prstGeom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sz="8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43" name="Textfeld 161"/>
          <p:cNvSpPr txBox="1"/>
          <p:nvPr/>
        </p:nvSpPr>
        <p:spPr>
          <a:xfrm>
            <a:off x="1234139" y="3367686"/>
            <a:ext cx="147027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de-DE" sz="1100" dirty="0"/>
              <a:t>PostgresBulkExport</a:t>
            </a:r>
          </a:p>
        </p:txBody>
      </p:sp>
      <p:sp>
        <p:nvSpPr>
          <p:cNvPr id="44" name="Textfeld 252"/>
          <p:cNvSpPr txBox="1"/>
          <p:nvPr/>
        </p:nvSpPr>
        <p:spPr>
          <a:xfrm>
            <a:off x="6805828" y="2260607"/>
            <a:ext cx="117371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de-DE" sz="1100" dirty="0"/>
              <a:t>Cache…_Temp</a:t>
            </a:r>
          </a:p>
        </p:txBody>
      </p:sp>
      <p:cxnSp>
        <p:nvCxnSpPr>
          <p:cNvPr id="45" name="Gewinkelter Verbinder 258"/>
          <p:cNvCxnSpPr>
            <a:stCxn id="48" idx="1"/>
            <a:endCxn id="120" idx="0"/>
          </p:cNvCxnSpPr>
          <p:nvPr/>
        </p:nvCxnSpPr>
        <p:spPr>
          <a:xfrm rot="10800000" flipV="1">
            <a:off x="4189761" y="2479720"/>
            <a:ext cx="1792595" cy="119686"/>
          </a:xfrm>
          <a:prstGeom prst="bentConnector2">
            <a:avLst/>
          </a:prstGeom>
          <a:ln w="254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Gewinkelter Verbinder 265"/>
          <p:cNvCxnSpPr>
            <a:stCxn id="120" idx="3"/>
            <a:endCxn id="30" idx="3"/>
          </p:cNvCxnSpPr>
          <p:nvPr/>
        </p:nvCxnSpPr>
        <p:spPr>
          <a:xfrm flipH="1">
            <a:off x="4718041" y="2730211"/>
            <a:ext cx="104264" cy="1124830"/>
          </a:xfrm>
          <a:prstGeom prst="bentConnector3">
            <a:avLst>
              <a:gd name="adj1" fmla="val -251975"/>
            </a:avLst>
          </a:prstGeom>
          <a:ln w="254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Pfeil nach rechts 46"/>
          <p:cNvSpPr/>
          <p:nvPr/>
        </p:nvSpPr>
        <p:spPr>
          <a:xfrm>
            <a:off x="6295068" y="2266128"/>
            <a:ext cx="189023" cy="247711"/>
          </a:xfrm>
          <a:prstGeom prst="rightArrow">
            <a:avLst/>
          </a:prstGeom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sz="8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48" name="Pfeil nach links 47"/>
          <p:cNvSpPr/>
          <p:nvPr/>
        </p:nvSpPr>
        <p:spPr>
          <a:xfrm>
            <a:off x="5982355" y="2361375"/>
            <a:ext cx="199659" cy="236689"/>
          </a:xfrm>
          <a:prstGeom prst="leftArrow">
            <a:avLst/>
          </a:prstGeom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sz="800" b="1" dirty="0">
                <a:solidFill>
                  <a:schemeClr val="tx1"/>
                </a:solidFill>
              </a:rPr>
              <a:t>5</a:t>
            </a:r>
          </a:p>
        </p:txBody>
      </p:sp>
      <p:cxnSp>
        <p:nvCxnSpPr>
          <p:cNvPr id="49" name="Gewinkelter Verbinder 281"/>
          <p:cNvCxnSpPr>
            <a:stCxn id="47" idx="3"/>
            <a:endCxn id="19" idx="1"/>
          </p:cNvCxnSpPr>
          <p:nvPr/>
        </p:nvCxnSpPr>
        <p:spPr>
          <a:xfrm>
            <a:off x="6484091" y="2389984"/>
            <a:ext cx="245327" cy="1649"/>
          </a:xfrm>
          <a:prstGeom prst="bentConnector3">
            <a:avLst>
              <a:gd name="adj1" fmla="val 50000"/>
            </a:avLst>
          </a:prstGeom>
          <a:ln w="254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Gewinkelter Verbinder 285"/>
          <p:cNvCxnSpPr>
            <a:stCxn id="30" idx="2"/>
            <a:endCxn id="54" idx="1"/>
          </p:cNvCxnSpPr>
          <p:nvPr/>
        </p:nvCxnSpPr>
        <p:spPr>
          <a:xfrm rot="16200000" flipH="1">
            <a:off x="4227631" y="3983973"/>
            <a:ext cx="1593188" cy="1596933"/>
          </a:xfrm>
          <a:prstGeom prst="bentConnector2">
            <a:avLst/>
          </a:prstGeom>
          <a:ln w="254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Gewinkelter Verbinder 290"/>
          <p:cNvCxnSpPr>
            <a:stCxn id="120" idx="0"/>
          </p:cNvCxnSpPr>
          <p:nvPr/>
        </p:nvCxnSpPr>
        <p:spPr>
          <a:xfrm rot="16200000" flipH="1">
            <a:off x="4453264" y="2335901"/>
            <a:ext cx="130805" cy="657815"/>
          </a:xfrm>
          <a:prstGeom prst="bentConnector4">
            <a:avLst>
              <a:gd name="adj1" fmla="val 101729"/>
              <a:gd name="adj2" fmla="val 98079"/>
            </a:avLst>
          </a:prstGeom>
          <a:ln w="25400">
            <a:solidFill>
              <a:srgbClr val="0070C0">
                <a:alpha val="30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Gewinkelter Verbinder 294"/>
          <p:cNvCxnSpPr>
            <a:stCxn id="30" idx="3"/>
            <a:endCxn id="30" idx="2"/>
          </p:cNvCxnSpPr>
          <p:nvPr/>
        </p:nvCxnSpPr>
        <p:spPr>
          <a:xfrm flipH="1">
            <a:off x="4225759" y="3855041"/>
            <a:ext cx="492282" cy="130805"/>
          </a:xfrm>
          <a:prstGeom prst="bentConnector4">
            <a:avLst>
              <a:gd name="adj1" fmla="val 27030"/>
              <a:gd name="adj2" fmla="val -6945"/>
            </a:avLst>
          </a:prstGeom>
          <a:ln w="25400">
            <a:solidFill>
              <a:srgbClr val="0070C0">
                <a:alpha val="30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Rechteck 52"/>
          <p:cNvSpPr/>
          <p:nvPr/>
        </p:nvSpPr>
        <p:spPr>
          <a:xfrm>
            <a:off x="6466001" y="4560239"/>
            <a:ext cx="2119278" cy="400108"/>
          </a:xfrm>
          <a:prstGeom prst="rect">
            <a:avLst/>
          </a:prstGeom>
          <a:solidFill>
            <a:srgbClr val="0070C0">
              <a:alpha val="31000"/>
            </a:srgb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de-DE" sz="1000" dirty="0">
              <a:solidFill>
                <a:schemeClr val="tx1"/>
              </a:solidFill>
            </a:endParaRPr>
          </a:p>
          <a:p>
            <a:pPr algn="ctr"/>
            <a:r>
              <a:rPr lang="de-DE" sz="1000" dirty="0">
                <a:solidFill>
                  <a:schemeClr val="tx1"/>
                </a:solidFill>
              </a:rPr>
              <a:t>COPY FROM PROGRAM</a:t>
            </a:r>
          </a:p>
        </p:txBody>
      </p:sp>
      <p:sp>
        <p:nvSpPr>
          <p:cNvPr id="54" name="Rechteck 53"/>
          <p:cNvSpPr/>
          <p:nvPr/>
        </p:nvSpPr>
        <p:spPr>
          <a:xfrm>
            <a:off x="5822692" y="5444622"/>
            <a:ext cx="1495426" cy="268824"/>
          </a:xfrm>
          <a:prstGeom prst="rect">
            <a:avLst/>
          </a:prstGeom>
          <a:solidFill>
            <a:srgbClr val="0070C0">
              <a:alpha val="31000"/>
            </a:srgb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400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iconv sed tr</a:t>
            </a:r>
            <a:endParaRPr lang="de-DE" sz="1400" dirty="0">
              <a:solidFill>
                <a:schemeClr val="tx1"/>
              </a:solidFill>
            </a:endParaRPr>
          </a:p>
        </p:txBody>
      </p:sp>
      <p:cxnSp>
        <p:nvCxnSpPr>
          <p:cNvPr id="55" name="Gewinkelter Verbinder 312"/>
          <p:cNvCxnSpPr>
            <a:stCxn id="54" idx="3"/>
            <a:endCxn id="53" idx="2"/>
          </p:cNvCxnSpPr>
          <p:nvPr/>
        </p:nvCxnSpPr>
        <p:spPr>
          <a:xfrm flipV="1">
            <a:off x="7318118" y="4960347"/>
            <a:ext cx="207522" cy="618687"/>
          </a:xfrm>
          <a:prstGeom prst="bentConnector2">
            <a:avLst/>
          </a:prstGeom>
          <a:ln w="254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Gewinkelter Verbinder 318"/>
          <p:cNvCxnSpPr>
            <a:stCxn id="53" idx="3"/>
            <a:endCxn id="44" idx="0"/>
          </p:cNvCxnSpPr>
          <p:nvPr/>
        </p:nvCxnSpPr>
        <p:spPr>
          <a:xfrm flipH="1" flipV="1">
            <a:off x="7392688" y="2260607"/>
            <a:ext cx="1192591" cy="2499686"/>
          </a:xfrm>
          <a:prstGeom prst="bentConnector4">
            <a:avLst>
              <a:gd name="adj1" fmla="val -9584"/>
              <a:gd name="adj2" fmla="val 109145"/>
            </a:avLst>
          </a:prstGeom>
          <a:ln w="254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7" name="Grafik 5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19965" y="2564933"/>
            <a:ext cx="180975" cy="190500"/>
          </a:xfrm>
          <a:prstGeom prst="rect">
            <a:avLst/>
          </a:prstGeom>
        </p:spPr>
      </p:pic>
      <p:cxnSp>
        <p:nvCxnSpPr>
          <p:cNvPr id="58" name="Gewinkelter Verbinder 326"/>
          <p:cNvCxnSpPr>
            <a:endCxn id="57" idx="1"/>
          </p:cNvCxnSpPr>
          <p:nvPr/>
        </p:nvCxnSpPr>
        <p:spPr>
          <a:xfrm>
            <a:off x="6474638" y="2658534"/>
            <a:ext cx="245327" cy="1649"/>
          </a:xfrm>
          <a:prstGeom prst="bentConnector3">
            <a:avLst>
              <a:gd name="adj1" fmla="val 50000"/>
            </a:avLst>
          </a:prstGeom>
          <a:ln w="254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9" name="Grafik 5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17617" y="2819369"/>
            <a:ext cx="180975" cy="190500"/>
          </a:xfrm>
          <a:prstGeom prst="rect">
            <a:avLst/>
          </a:prstGeom>
        </p:spPr>
      </p:pic>
      <p:sp>
        <p:nvSpPr>
          <p:cNvPr id="60" name="Textfeld 329"/>
          <p:cNvSpPr txBox="1"/>
          <p:nvPr/>
        </p:nvSpPr>
        <p:spPr>
          <a:xfrm>
            <a:off x="6794027" y="2783593"/>
            <a:ext cx="73449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de-DE" sz="1100" dirty="0"/>
              <a:t>Cache…</a:t>
            </a:r>
          </a:p>
        </p:txBody>
      </p:sp>
      <p:cxnSp>
        <p:nvCxnSpPr>
          <p:cNvPr id="61" name="Gewinkelter Verbinder 330"/>
          <p:cNvCxnSpPr>
            <a:endCxn id="59" idx="1"/>
          </p:cNvCxnSpPr>
          <p:nvPr/>
        </p:nvCxnSpPr>
        <p:spPr>
          <a:xfrm>
            <a:off x="6472290" y="2912970"/>
            <a:ext cx="245327" cy="1649"/>
          </a:xfrm>
          <a:prstGeom prst="bentConnector3">
            <a:avLst>
              <a:gd name="adj1" fmla="val 50000"/>
            </a:avLst>
          </a:prstGeom>
          <a:ln w="254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Pfeil nach rechts 61"/>
          <p:cNvSpPr/>
          <p:nvPr/>
        </p:nvSpPr>
        <p:spPr>
          <a:xfrm>
            <a:off x="6292720" y="2782174"/>
            <a:ext cx="189023" cy="247711"/>
          </a:xfrm>
          <a:prstGeom prst="rightArrow">
            <a:avLst/>
          </a:prstGeom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sz="800" b="1" dirty="0"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63" name="Pfeil nach rechts 62"/>
          <p:cNvSpPr/>
          <p:nvPr/>
        </p:nvSpPr>
        <p:spPr>
          <a:xfrm>
            <a:off x="6295068" y="2527738"/>
            <a:ext cx="189023" cy="247711"/>
          </a:xfrm>
          <a:prstGeom prst="rightArrow">
            <a:avLst/>
          </a:prstGeom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sz="800" b="1" dirty="0">
                <a:solidFill>
                  <a:schemeClr val="tx1"/>
                </a:solidFill>
              </a:rPr>
              <a:t>6</a:t>
            </a:r>
          </a:p>
        </p:txBody>
      </p:sp>
      <p:cxnSp>
        <p:nvCxnSpPr>
          <p:cNvPr id="64" name="Gewinkelter Verbinder 331"/>
          <p:cNvCxnSpPr/>
          <p:nvPr/>
        </p:nvCxnSpPr>
        <p:spPr>
          <a:xfrm>
            <a:off x="6477173" y="3174100"/>
            <a:ext cx="245327" cy="1649"/>
          </a:xfrm>
          <a:prstGeom prst="bentConnector3">
            <a:avLst>
              <a:gd name="adj1" fmla="val 50000"/>
            </a:avLst>
          </a:prstGeom>
          <a:ln w="254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Pfeil nach rechts 64"/>
          <p:cNvSpPr/>
          <p:nvPr/>
        </p:nvSpPr>
        <p:spPr>
          <a:xfrm>
            <a:off x="6297603" y="3043304"/>
            <a:ext cx="189023" cy="247711"/>
          </a:xfrm>
          <a:prstGeom prst="rightArrow">
            <a:avLst/>
          </a:prstGeom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sz="800" b="1" dirty="0">
                <a:solidFill>
                  <a:schemeClr val="tx1"/>
                </a:solidFill>
              </a:rPr>
              <a:t>8</a:t>
            </a:r>
          </a:p>
        </p:txBody>
      </p:sp>
      <p:pic>
        <p:nvPicPr>
          <p:cNvPr id="66" name="Grafik 65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678986" y="3093373"/>
            <a:ext cx="190500" cy="190500"/>
          </a:xfrm>
          <a:prstGeom prst="rect">
            <a:avLst/>
          </a:prstGeom>
        </p:spPr>
      </p:pic>
      <p:cxnSp>
        <p:nvCxnSpPr>
          <p:cNvPr id="67" name="Gewinkelter Verbinder 334"/>
          <p:cNvCxnSpPr>
            <a:stCxn id="60" idx="2"/>
            <a:endCxn id="66" idx="3"/>
          </p:cNvCxnSpPr>
          <p:nvPr/>
        </p:nvCxnSpPr>
        <p:spPr>
          <a:xfrm rot="5400000">
            <a:off x="6943671" y="2971019"/>
            <a:ext cx="143420" cy="291789"/>
          </a:xfrm>
          <a:prstGeom prst="bentConnector2">
            <a:avLst/>
          </a:prstGeom>
          <a:ln w="254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Gewinkelter Verbinder 338"/>
          <p:cNvCxnSpPr/>
          <p:nvPr/>
        </p:nvCxnSpPr>
        <p:spPr>
          <a:xfrm>
            <a:off x="6485274" y="3428540"/>
            <a:ext cx="245327" cy="1649"/>
          </a:xfrm>
          <a:prstGeom prst="bentConnector3">
            <a:avLst>
              <a:gd name="adj1" fmla="val 50000"/>
            </a:avLst>
          </a:prstGeom>
          <a:ln w="254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Pfeil nach rechts 68"/>
          <p:cNvSpPr/>
          <p:nvPr/>
        </p:nvSpPr>
        <p:spPr>
          <a:xfrm>
            <a:off x="6305704" y="3297744"/>
            <a:ext cx="189023" cy="247711"/>
          </a:xfrm>
          <a:prstGeom prst="rightArrow">
            <a:avLst/>
          </a:prstGeom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sz="800" b="1" dirty="0">
                <a:solidFill>
                  <a:schemeClr val="tx1"/>
                </a:solidFill>
              </a:rPr>
              <a:t>9</a:t>
            </a:r>
          </a:p>
        </p:txBody>
      </p:sp>
      <p:pic>
        <p:nvPicPr>
          <p:cNvPr id="70" name="Grafik 69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687087" y="3347813"/>
            <a:ext cx="190500" cy="190500"/>
          </a:xfrm>
          <a:prstGeom prst="rect">
            <a:avLst/>
          </a:prstGeom>
        </p:spPr>
      </p:pic>
      <p:cxnSp>
        <p:nvCxnSpPr>
          <p:cNvPr id="71" name="Gewinkelter Verbinder 341"/>
          <p:cNvCxnSpPr>
            <a:stCxn id="70" idx="3"/>
            <a:endCxn id="60" idx="3"/>
          </p:cNvCxnSpPr>
          <p:nvPr/>
        </p:nvCxnSpPr>
        <p:spPr>
          <a:xfrm flipV="1">
            <a:off x="6877587" y="2914398"/>
            <a:ext cx="650936" cy="528665"/>
          </a:xfrm>
          <a:prstGeom prst="bentConnector3">
            <a:avLst>
              <a:gd name="adj1" fmla="val 135119"/>
            </a:avLst>
          </a:prstGeom>
          <a:ln w="254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Gewinkelter Verbinder 344"/>
          <p:cNvCxnSpPr>
            <a:stCxn id="73" idx="3"/>
            <a:endCxn id="44" idx="3"/>
          </p:cNvCxnSpPr>
          <p:nvPr/>
        </p:nvCxnSpPr>
        <p:spPr>
          <a:xfrm flipV="1">
            <a:off x="6678986" y="2391412"/>
            <a:ext cx="1300561" cy="1290325"/>
          </a:xfrm>
          <a:prstGeom prst="bentConnector3">
            <a:avLst>
              <a:gd name="adj1" fmla="val 120726"/>
            </a:avLst>
          </a:prstGeom>
          <a:ln w="254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Pfeil nach rechts 72"/>
          <p:cNvSpPr/>
          <p:nvPr/>
        </p:nvSpPr>
        <p:spPr>
          <a:xfrm>
            <a:off x="6304202" y="3557881"/>
            <a:ext cx="374784" cy="247711"/>
          </a:xfrm>
          <a:prstGeom prst="rightArrow">
            <a:avLst/>
          </a:prstGeom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sz="800" b="1" dirty="0">
                <a:solidFill>
                  <a:schemeClr val="tx1"/>
                </a:solidFill>
              </a:rPr>
              <a:t>10</a:t>
            </a:r>
          </a:p>
        </p:txBody>
      </p:sp>
      <p:cxnSp>
        <p:nvCxnSpPr>
          <p:cNvPr id="74" name="Gewinkelter Verbinder 350"/>
          <p:cNvCxnSpPr>
            <a:stCxn id="44" idx="3"/>
            <a:endCxn id="60" idx="0"/>
          </p:cNvCxnSpPr>
          <p:nvPr/>
        </p:nvCxnSpPr>
        <p:spPr>
          <a:xfrm flipH="1">
            <a:off x="7161275" y="2391412"/>
            <a:ext cx="818272" cy="392181"/>
          </a:xfrm>
          <a:prstGeom prst="bentConnector4">
            <a:avLst>
              <a:gd name="adj1" fmla="val 17929"/>
              <a:gd name="adj2" fmla="val -1182"/>
            </a:avLst>
          </a:prstGeom>
          <a:ln w="25400">
            <a:solidFill>
              <a:srgbClr val="0070C0">
                <a:alpha val="32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Pfeil nach rechts 74"/>
          <p:cNvSpPr/>
          <p:nvPr/>
        </p:nvSpPr>
        <p:spPr>
          <a:xfrm>
            <a:off x="6296334" y="3813005"/>
            <a:ext cx="374784" cy="247711"/>
          </a:xfrm>
          <a:prstGeom prst="rightArrow">
            <a:avLst/>
          </a:prstGeom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sz="800" b="1" dirty="0">
                <a:solidFill>
                  <a:schemeClr val="tx1"/>
                </a:solidFill>
              </a:rPr>
              <a:t>11</a:t>
            </a:r>
          </a:p>
        </p:txBody>
      </p:sp>
      <p:cxnSp>
        <p:nvCxnSpPr>
          <p:cNvPr id="76" name="Gewinkelter Verbinder 360"/>
          <p:cNvCxnSpPr>
            <a:stCxn id="75" idx="3"/>
            <a:endCxn id="82" idx="3"/>
          </p:cNvCxnSpPr>
          <p:nvPr/>
        </p:nvCxnSpPr>
        <p:spPr>
          <a:xfrm flipV="1">
            <a:off x="6671118" y="2659962"/>
            <a:ext cx="1409583" cy="1276899"/>
          </a:xfrm>
          <a:prstGeom prst="bentConnector3">
            <a:avLst>
              <a:gd name="adj1" fmla="val 116218"/>
            </a:avLst>
          </a:prstGeom>
          <a:ln w="25400">
            <a:solidFill>
              <a:srgbClr val="0070C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Gewinkelter Verbinder 364"/>
          <p:cNvCxnSpPr>
            <a:stCxn id="82" idx="3"/>
            <a:endCxn id="60" idx="2"/>
          </p:cNvCxnSpPr>
          <p:nvPr/>
        </p:nvCxnSpPr>
        <p:spPr>
          <a:xfrm flipH="1">
            <a:off x="7161275" y="2659962"/>
            <a:ext cx="919426" cy="385241"/>
          </a:xfrm>
          <a:prstGeom prst="bentConnector4">
            <a:avLst>
              <a:gd name="adj1" fmla="val 44161"/>
              <a:gd name="adj2" fmla="val 159339"/>
            </a:avLst>
          </a:prstGeom>
          <a:ln w="25400">
            <a:solidFill>
              <a:srgbClr val="0070C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Pfeil nach rechts 77"/>
          <p:cNvSpPr/>
          <p:nvPr/>
        </p:nvSpPr>
        <p:spPr>
          <a:xfrm>
            <a:off x="6309825" y="4042305"/>
            <a:ext cx="374784" cy="247711"/>
          </a:xfrm>
          <a:prstGeom prst="rightArrow">
            <a:avLst/>
          </a:prstGeom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sz="800" b="1" dirty="0">
                <a:solidFill>
                  <a:schemeClr val="tx1"/>
                </a:solidFill>
              </a:rPr>
              <a:t>12</a:t>
            </a:r>
          </a:p>
        </p:txBody>
      </p:sp>
      <p:cxnSp>
        <p:nvCxnSpPr>
          <p:cNvPr id="79" name="Gewinkelter Verbinder 375"/>
          <p:cNvCxnSpPr/>
          <p:nvPr/>
        </p:nvCxnSpPr>
        <p:spPr>
          <a:xfrm>
            <a:off x="6688521" y="4172749"/>
            <a:ext cx="245327" cy="1649"/>
          </a:xfrm>
          <a:prstGeom prst="bentConnector3">
            <a:avLst>
              <a:gd name="adj1" fmla="val 50000"/>
            </a:avLst>
          </a:prstGeom>
          <a:ln w="254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0" name="Grafik 79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887165" y="4071854"/>
            <a:ext cx="190500" cy="190500"/>
          </a:xfrm>
          <a:prstGeom prst="rect">
            <a:avLst/>
          </a:prstGeom>
        </p:spPr>
      </p:pic>
      <p:cxnSp>
        <p:nvCxnSpPr>
          <p:cNvPr id="81" name="Gewinkelter Verbinder 377"/>
          <p:cNvCxnSpPr>
            <a:stCxn id="80" idx="3"/>
          </p:cNvCxnSpPr>
          <p:nvPr/>
        </p:nvCxnSpPr>
        <p:spPr>
          <a:xfrm flipV="1">
            <a:off x="7077665" y="2971565"/>
            <a:ext cx="314140" cy="1195539"/>
          </a:xfrm>
          <a:prstGeom prst="bentConnector2">
            <a:avLst/>
          </a:prstGeom>
          <a:ln w="254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Textfeld 325"/>
          <p:cNvSpPr txBox="1"/>
          <p:nvPr/>
        </p:nvSpPr>
        <p:spPr>
          <a:xfrm>
            <a:off x="6796375" y="2529157"/>
            <a:ext cx="128432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de-DE" sz="1100" dirty="0"/>
              <a:t>Cache…_Backup</a:t>
            </a:r>
          </a:p>
        </p:txBody>
      </p:sp>
      <p:sp>
        <p:nvSpPr>
          <p:cNvPr id="83" name="Pfeil nach rechts 82"/>
          <p:cNvSpPr/>
          <p:nvPr/>
        </p:nvSpPr>
        <p:spPr>
          <a:xfrm>
            <a:off x="6311721" y="4308690"/>
            <a:ext cx="374784" cy="247711"/>
          </a:xfrm>
          <a:prstGeom prst="rightArrow">
            <a:avLst/>
          </a:prstGeom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sz="800" b="1" dirty="0">
                <a:solidFill>
                  <a:schemeClr val="tx1"/>
                </a:solidFill>
              </a:rPr>
              <a:t>13</a:t>
            </a:r>
          </a:p>
        </p:txBody>
      </p:sp>
      <p:cxnSp>
        <p:nvCxnSpPr>
          <p:cNvPr id="84" name="Gewinkelter Verbinder 391"/>
          <p:cNvCxnSpPr>
            <a:stCxn id="83" idx="3"/>
          </p:cNvCxnSpPr>
          <p:nvPr/>
        </p:nvCxnSpPr>
        <p:spPr>
          <a:xfrm flipV="1">
            <a:off x="6686505" y="2730552"/>
            <a:ext cx="1266703" cy="1701994"/>
          </a:xfrm>
          <a:prstGeom prst="bentConnector2">
            <a:avLst/>
          </a:prstGeom>
          <a:ln w="254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Gewinkelter Verbinder 394"/>
          <p:cNvCxnSpPr/>
          <p:nvPr/>
        </p:nvCxnSpPr>
        <p:spPr>
          <a:xfrm flipV="1">
            <a:off x="6850062" y="2260607"/>
            <a:ext cx="706183" cy="2171939"/>
          </a:xfrm>
          <a:prstGeom prst="bentConnector4">
            <a:avLst>
              <a:gd name="adj1" fmla="val 235234"/>
              <a:gd name="adj2" fmla="val 105812"/>
            </a:avLst>
          </a:prstGeom>
          <a:ln w="254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6" name="Grafik 8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7797" y="4148578"/>
            <a:ext cx="228600" cy="219075"/>
          </a:xfrm>
          <a:prstGeom prst="rect">
            <a:avLst/>
          </a:prstGeom>
        </p:spPr>
      </p:pic>
      <p:sp>
        <p:nvSpPr>
          <p:cNvPr id="87" name="Textfeld 423"/>
          <p:cNvSpPr txBox="1"/>
          <p:nvPr/>
        </p:nvSpPr>
        <p:spPr>
          <a:xfrm>
            <a:off x="635821" y="4126388"/>
            <a:ext cx="99418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de-DE" sz="1100" dirty="0"/>
              <a:t>CacheAdmin</a:t>
            </a:r>
          </a:p>
        </p:txBody>
      </p:sp>
      <p:cxnSp>
        <p:nvCxnSpPr>
          <p:cNvPr id="88" name="Gewinkelter Verbinder 430"/>
          <p:cNvCxnSpPr>
            <a:stCxn id="41" idx="2"/>
            <a:endCxn id="18" idx="3"/>
          </p:cNvCxnSpPr>
          <p:nvPr/>
        </p:nvCxnSpPr>
        <p:spPr>
          <a:xfrm rot="5400000">
            <a:off x="2303464" y="3508341"/>
            <a:ext cx="245304" cy="431524"/>
          </a:xfrm>
          <a:prstGeom prst="bentConnector2">
            <a:avLst/>
          </a:prstGeom>
          <a:ln w="254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Gewinkelter Verbinder 450"/>
          <p:cNvCxnSpPr>
            <a:endCxn id="25" idx="2"/>
          </p:cNvCxnSpPr>
          <p:nvPr/>
        </p:nvCxnSpPr>
        <p:spPr>
          <a:xfrm>
            <a:off x="2482345" y="3617066"/>
            <a:ext cx="1225423" cy="334500"/>
          </a:xfrm>
          <a:prstGeom prst="bentConnector4">
            <a:avLst>
              <a:gd name="adj1" fmla="val 594"/>
              <a:gd name="adj2" fmla="val 168341"/>
            </a:avLst>
          </a:prstGeom>
          <a:ln w="25400">
            <a:solidFill>
              <a:srgbClr val="FF0000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Gewinkelter Verbinder 461"/>
          <p:cNvCxnSpPr>
            <a:stCxn id="41" idx="3"/>
            <a:endCxn id="27" idx="1"/>
          </p:cNvCxnSpPr>
          <p:nvPr/>
        </p:nvCxnSpPr>
        <p:spPr>
          <a:xfrm flipV="1">
            <a:off x="2746653" y="3508793"/>
            <a:ext cx="815471" cy="2171"/>
          </a:xfrm>
          <a:prstGeom prst="bentConnector3">
            <a:avLst>
              <a:gd name="adj1" fmla="val 50000"/>
            </a:avLst>
          </a:prstGeom>
          <a:ln w="254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Textfeld 477"/>
          <p:cNvSpPr txBox="1"/>
          <p:nvPr/>
        </p:nvSpPr>
        <p:spPr>
          <a:xfrm>
            <a:off x="6307804" y="1964085"/>
            <a:ext cx="99418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de-DE" sz="1100" dirty="0"/>
              <a:t>CacheAdmin</a:t>
            </a:r>
          </a:p>
        </p:txBody>
      </p:sp>
      <p:sp>
        <p:nvSpPr>
          <p:cNvPr id="92" name="Rechteck 91"/>
          <p:cNvSpPr/>
          <p:nvPr/>
        </p:nvSpPr>
        <p:spPr>
          <a:xfrm>
            <a:off x="6182016" y="2154009"/>
            <a:ext cx="79246" cy="2402391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de-DE"/>
          </a:p>
        </p:txBody>
      </p:sp>
      <p:grpSp>
        <p:nvGrpSpPr>
          <p:cNvPr id="93" name="Gruppieren 92"/>
          <p:cNvGrpSpPr/>
          <p:nvPr/>
        </p:nvGrpSpPr>
        <p:grpSpPr>
          <a:xfrm>
            <a:off x="6100068" y="2011597"/>
            <a:ext cx="265741" cy="266183"/>
            <a:chOff x="5391014" y="1121663"/>
            <a:chExt cx="195774" cy="178843"/>
          </a:xfrm>
        </p:grpSpPr>
        <p:sp>
          <p:nvSpPr>
            <p:cNvPr id="108" name="Kreis 107"/>
            <p:cNvSpPr/>
            <p:nvPr/>
          </p:nvSpPr>
          <p:spPr>
            <a:xfrm>
              <a:off x="5439279" y="1150827"/>
              <a:ext cx="93593" cy="100791"/>
            </a:xfrm>
            <a:prstGeom prst="pie">
              <a:avLst>
                <a:gd name="adj1" fmla="val 10799982"/>
                <a:gd name="adj2" fmla="val 24"/>
              </a:avLst>
            </a:prstGeom>
            <a:solidFill>
              <a:schemeClr val="bg1"/>
            </a:solidFill>
            <a:ln w="3175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de-DE">
                <a:solidFill>
                  <a:schemeClr val="tx1"/>
                </a:solidFill>
              </a:endParaRPr>
            </a:p>
          </p:txBody>
        </p:sp>
        <p:sp>
          <p:nvSpPr>
            <p:cNvPr id="109" name="Kreis 108"/>
            <p:cNvSpPr/>
            <p:nvPr/>
          </p:nvSpPr>
          <p:spPr>
            <a:xfrm>
              <a:off x="5440096" y="1148783"/>
              <a:ext cx="93593" cy="100791"/>
            </a:xfrm>
            <a:prstGeom prst="pie">
              <a:avLst>
                <a:gd name="adj1" fmla="val 10799982"/>
                <a:gd name="adj2" fmla="val 24"/>
              </a:avLst>
            </a:prstGeom>
            <a:solidFill>
              <a:srgbClr val="FF0000">
                <a:alpha val="50000"/>
              </a:srgbClr>
            </a:solidFill>
            <a:ln w="31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de-DE">
                <a:solidFill>
                  <a:schemeClr val="tx1"/>
                </a:solidFill>
              </a:endParaRPr>
            </a:p>
          </p:txBody>
        </p:sp>
        <p:sp>
          <p:nvSpPr>
            <p:cNvPr id="110" name="Ellipse 109"/>
            <p:cNvSpPr/>
            <p:nvPr/>
          </p:nvSpPr>
          <p:spPr>
            <a:xfrm>
              <a:off x="5464376" y="1121663"/>
              <a:ext cx="45932" cy="45719"/>
            </a:xfrm>
            <a:prstGeom prst="ellipse">
              <a:avLst/>
            </a:prstGeom>
            <a:solidFill>
              <a:schemeClr val="accent3"/>
            </a:solidFill>
            <a:ln w="3175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de-DE"/>
            </a:p>
          </p:txBody>
        </p:sp>
        <p:sp>
          <p:nvSpPr>
            <p:cNvPr id="111" name="Ellipse 110"/>
            <p:cNvSpPr/>
            <p:nvPr/>
          </p:nvSpPr>
          <p:spPr>
            <a:xfrm>
              <a:off x="5464376" y="1121663"/>
              <a:ext cx="45932" cy="45719"/>
            </a:xfrm>
            <a:prstGeom prst="ellipse">
              <a:avLst/>
            </a:prstGeom>
            <a:solidFill>
              <a:srgbClr val="FF0000">
                <a:alpha val="56000"/>
              </a:srgbClr>
            </a:solidFill>
            <a:ln w="31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de-DE"/>
            </a:p>
          </p:txBody>
        </p:sp>
        <p:sp>
          <p:nvSpPr>
            <p:cNvPr id="112" name="Kreis 111"/>
            <p:cNvSpPr/>
            <p:nvPr/>
          </p:nvSpPr>
          <p:spPr>
            <a:xfrm>
              <a:off x="5391014" y="1198726"/>
              <a:ext cx="93593" cy="100791"/>
            </a:xfrm>
            <a:prstGeom prst="pie">
              <a:avLst>
                <a:gd name="adj1" fmla="val 10799982"/>
                <a:gd name="adj2" fmla="val 24"/>
              </a:avLst>
            </a:prstGeom>
            <a:solidFill>
              <a:schemeClr val="bg1"/>
            </a:solidFill>
            <a:ln w="3175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de-DE">
                <a:solidFill>
                  <a:schemeClr val="tx1"/>
                </a:solidFill>
              </a:endParaRPr>
            </a:p>
          </p:txBody>
        </p:sp>
        <p:sp>
          <p:nvSpPr>
            <p:cNvPr id="113" name="Kreis 112"/>
            <p:cNvSpPr/>
            <p:nvPr/>
          </p:nvSpPr>
          <p:spPr>
            <a:xfrm>
              <a:off x="5391831" y="1196682"/>
              <a:ext cx="93593" cy="100791"/>
            </a:xfrm>
            <a:prstGeom prst="pie">
              <a:avLst>
                <a:gd name="adj1" fmla="val 10799982"/>
                <a:gd name="adj2" fmla="val 24"/>
              </a:avLst>
            </a:prstGeom>
            <a:solidFill>
              <a:srgbClr val="0070C0">
                <a:alpha val="50000"/>
              </a:srgbClr>
            </a:solidFill>
            <a:ln w="3175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de-DE">
                <a:solidFill>
                  <a:schemeClr val="tx1"/>
                </a:solidFill>
              </a:endParaRPr>
            </a:p>
          </p:txBody>
        </p:sp>
        <p:sp>
          <p:nvSpPr>
            <p:cNvPr id="114" name="Ellipse 113"/>
            <p:cNvSpPr/>
            <p:nvPr/>
          </p:nvSpPr>
          <p:spPr>
            <a:xfrm>
              <a:off x="5416111" y="1169562"/>
              <a:ext cx="45932" cy="45719"/>
            </a:xfrm>
            <a:prstGeom prst="ellipse">
              <a:avLst/>
            </a:prstGeom>
            <a:solidFill>
              <a:schemeClr val="accent3"/>
            </a:solidFill>
            <a:ln w="3175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de-DE"/>
            </a:p>
          </p:txBody>
        </p:sp>
        <p:sp>
          <p:nvSpPr>
            <p:cNvPr id="115" name="Ellipse 114"/>
            <p:cNvSpPr/>
            <p:nvPr/>
          </p:nvSpPr>
          <p:spPr>
            <a:xfrm>
              <a:off x="5416111" y="1169562"/>
              <a:ext cx="45932" cy="45719"/>
            </a:xfrm>
            <a:prstGeom prst="ellipse">
              <a:avLst/>
            </a:prstGeom>
            <a:solidFill>
              <a:srgbClr val="0070C0">
                <a:alpha val="56000"/>
              </a:srgbClr>
            </a:solidFill>
            <a:ln w="3175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de-DE"/>
            </a:p>
          </p:txBody>
        </p:sp>
        <p:sp>
          <p:nvSpPr>
            <p:cNvPr id="116" name="Kreis 115"/>
            <p:cNvSpPr/>
            <p:nvPr/>
          </p:nvSpPr>
          <p:spPr>
            <a:xfrm>
              <a:off x="5492378" y="1199715"/>
              <a:ext cx="93593" cy="100791"/>
            </a:xfrm>
            <a:prstGeom prst="pie">
              <a:avLst>
                <a:gd name="adj1" fmla="val 10799982"/>
                <a:gd name="adj2" fmla="val 24"/>
              </a:avLst>
            </a:prstGeom>
            <a:solidFill>
              <a:schemeClr val="bg1"/>
            </a:solidFill>
            <a:ln w="3175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de-DE">
                <a:solidFill>
                  <a:schemeClr val="tx1"/>
                </a:solidFill>
              </a:endParaRPr>
            </a:p>
          </p:txBody>
        </p:sp>
        <p:sp>
          <p:nvSpPr>
            <p:cNvPr id="117" name="Kreis 116"/>
            <p:cNvSpPr/>
            <p:nvPr/>
          </p:nvSpPr>
          <p:spPr>
            <a:xfrm>
              <a:off x="5493195" y="1197671"/>
              <a:ext cx="93593" cy="100791"/>
            </a:xfrm>
            <a:prstGeom prst="pie">
              <a:avLst>
                <a:gd name="adj1" fmla="val 10799982"/>
                <a:gd name="adj2" fmla="val 24"/>
              </a:avLst>
            </a:prstGeom>
            <a:solidFill>
              <a:srgbClr val="00B050">
                <a:alpha val="50000"/>
              </a:srgbClr>
            </a:solidFill>
            <a:ln w="317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de-DE">
                <a:solidFill>
                  <a:schemeClr val="tx1"/>
                </a:solidFill>
              </a:endParaRPr>
            </a:p>
          </p:txBody>
        </p:sp>
        <p:sp>
          <p:nvSpPr>
            <p:cNvPr id="118" name="Ellipse 117"/>
            <p:cNvSpPr/>
            <p:nvPr/>
          </p:nvSpPr>
          <p:spPr>
            <a:xfrm>
              <a:off x="5517475" y="1170551"/>
              <a:ext cx="45932" cy="45719"/>
            </a:xfrm>
            <a:prstGeom prst="ellipse">
              <a:avLst/>
            </a:prstGeom>
            <a:solidFill>
              <a:schemeClr val="accent3"/>
            </a:solidFill>
            <a:ln w="3175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de-DE"/>
            </a:p>
          </p:txBody>
        </p:sp>
        <p:sp>
          <p:nvSpPr>
            <p:cNvPr id="119" name="Ellipse 118"/>
            <p:cNvSpPr/>
            <p:nvPr/>
          </p:nvSpPr>
          <p:spPr>
            <a:xfrm>
              <a:off x="5517475" y="1170551"/>
              <a:ext cx="45932" cy="45719"/>
            </a:xfrm>
            <a:prstGeom prst="ellipse">
              <a:avLst/>
            </a:prstGeom>
            <a:solidFill>
              <a:srgbClr val="00B050">
                <a:alpha val="56000"/>
              </a:srgbClr>
            </a:solidFill>
            <a:ln w="317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de-DE"/>
            </a:p>
          </p:txBody>
        </p:sp>
      </p:grpSp>
      <p:sp>
        <p:nvSpPr>
          <p:cNvPr id="94" name="Textfeld 511"/>
          <p:cNvSpPr txBox="1"/>
          <p:nvPr/>
        </p:nvSpPr>
        <p:spPr>
          <a:xfrm>
            <a:off x="6684563" y="4551738"/>
            <a:ext cx="198644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de-DE" sz="1100" dirty="0"/>
              <a:t>pg_execute_server_program</a:t>
            </a:r>
          </a:p>
        </p:txBody>
      </p:sp>
      <p:grpSp>
        <p:nvGrpSpPr>
          <p:cNvPr id="95" name="Gruppieren 94"/>
          <p:cNvGrpSpPr/>
          <p:nvPr/>
        </p:nvGrpSpPr>
        <p:grpSpPr>
          <a:xfrm>
            <a:off x="6498941" y="4584430"/>
            <a:ext cx="265741" cy="266183"/>
            <a:chOff x="5391014" y="1121663"/>
            <a:chExt cx="195774" cy="178843"/>
          </a:xfrm>
        </p:grpSpPr>
        <p:sp>
          <p:nvSpPr>
            <p:cNvPr id="96" name="Kreis 95"/>
            <p:cNvSpPr/>
            <p:nvPr/>
          </p:nvSpPr>
          <p:spPr>
            <a:xfrm>
              <a:off x="5439279" y="1150827"/>
              <a:ext cx="93593" cy="100791"/>
            </a:xfrm>
            <a:prstGeom prst="pie">
              <a:avLst>
                <a:gd name="adj1" fmla="val 10799982"/>
                <a:gd name="adj2" fmla="val 24"/>
              </a:avLst>
            </a:prstGeom>
            <a:solidFill>
              <a:schemeClr val="bg1"/>
            </a:solidFill>
            <a:ln w="3175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de-DE">
                <a:solidFill>
                  <a:schemeClr val="tx1"/>
                </a:solidFill>
              </a:endParaRPr>
            </a:p>
          </p:txBody>
        </p:sp>
        <p:sp>
          <p:nvSpPr>
            <p:cNvPr id="97" name="Kreis 96"/>
            <p:cNvSpPr/>
            <p:nvPr/>
          </p:nvSpPr>
          <p:spPr>
            <a:xfrm>
              <a:off x="5440096" y="1148783"/>
              <a:ext cx="93593" cy="100791"/>
            </a:xfrm>
            <a:prstGeom prst="pie">
              <a:avLst>
                <a:gd name="adj1" fmla="val 10799982"/>
                <a:gd name="adj2" fmla="val 24"/>
              </a:avLst>
            </a:prstGeom>
            <a:solidFill>
              <a:srgbClr val="FF0000">
                <a:alpha val="50000"/>
              </a:srgbClr>
            </a:solidFill>
            <a:ln w="31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de-DE">
                <a:solidFill>
                  <a:schemeClr val="tx1"/>
                </a:solidFill>
              </a:endParaRPr>
            </a:p>
          </p:txBody>
        </p:sp>
        <p:sp>
          <p:nvSpPr>
            <p:cNvPr id="98" name="Ellipse 97"/>
            <p:cNvSpPr/>
            <p:nvPr/>
          </p:nvSpPr>
          <p:spPr>
            <a:xfrm>
              <a:off x="5464376" y="1121663"/>
              <a:ext cx="45932" cy="45719"/>
            </a:xfrm>
            <a:prstGeom prst="ellipse">
              <a:avLst/>
            </a:prstGeom>
            <a:solidFill>
              <a:schemeClr val="accent3"/>
            </a:solidFill>
            <a:ln w="3175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de-DE"/>
            </a:p>
          </p:txBody>
        </p:sp>
        <p:sp>
          <p:nvSpPr>
            <p:cNvPr id="99" name="Ellipse 98"/>
            <p:cNvSpPr/>
            <p:nvPr/>
          </p:nvSpPr>
          <p:spPr>
            <a:xfrm>
              <a:off x="5464376" y="1121663"/>
              <a:ext cx="45932" cy="45719"/>
            </a:xfrm>
            <a:prstGeom prst="ellipse">
              <a:avLst/>
            </a:prstGeom>
            <a:solidFill>
              <a:srgbClr val="FF0000">
                <a:alpha val="56000"/>
              </a:srgbClr>
            </a:solidFill>
            <a:ln w="31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de-DE"/>
            </a:p>
          </p:txBody>
        </p:sp>
        <p:sp>
          <p:nvSpPr>
            <p:cNvPr id="100" name="Kreis 99"/>
            <p:cNvSpPr/>
            <p:nvPr/>
          </p:nvSpPr>
          <p:spPr>
            <a:xfrm>
              <a:off x="5391014" y="1198726"/>
              <a:ext cx="93593" cy="100791"/>
            </a:xfrm>
            <a:prstGeom prst="pie">
              <a:avLst>
                <a:gd name="adj1" fmla="val 10799982"/>
                <a:gd name="adj2" fmla="val 24"/>
              </a:avLst>
            </a:prstGeom>
            <a:solidFill>
              <a:schemeClr val="bg1"/>
            </a:solidFill>
            <a:ln w="3175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de-DE">
                <a:solidFill>
                  <a:schemeClr val="tx1"/>
                </a:solidFill>
              </a:endParaRPr>
            </a:p>
          </p:txBody>
        </p:sp>
        <p:sp>
          <p:nvSpPr>
            <p:cNvPr id="101" name="Kreis 100"/>
            <p:cNvSpPr/>
            <p:nvPr/>
          </p:nvSpPr>
          <p:spPr>
            <a:xfrm>
              <a:off x="5391831" y="1196682"/>
              <a:ext cx="93593" cy="100791"/>
            </a:xfrm>
            <a:prstGeom prst="pie">
              <a:avLst>
                <a:gd name="adj1" fmla="val 10799982"/>
                <a:gd name="adj2" fmla="val 24"/>
              </a:avLst>
            </a:prstGeom>
            <a:solidFill>
              <a:srgbClr val="0070C0">
                <a:alpha val="50000"/>
              </a:srgbClr>
            </a:solidFill>
            <a:ln w="3175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de-DE">
                <a:solidFill>
                  <a:schemeClr val="tx1"/>
                </a:solidFill>
              </a:endParaRPr>
            </a:p>
          </p:txBody>
        </p:sp>
        <p:sp>
          <p:nvSpPr>
            <p:cNvPr id="102" name="Ellipse 101"/>
            <p:cNvSpPr/>
            <p:nvPr/>
          </p:nvSpPr>
          <p:spPr>
            <a:xfrm>
              <a:off x="5416111" y="1169562"/>
              <a:ext cx="45932" cy="45719"/>
            </a:xfrm>
            <a:prstGeom prst="ellipse">
              <a:avLst/>
            </a:prstGeom>
            <a:solidFill>
              <a:schemeClr val="accent3"/>
            </a:solidFill>
            <a:ln w="3175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de-DE"/>
            </a:p>
          </p:txBody>
        </p:sp>
        <p:sp>
          <p:nvSpPr>
            <p:cNvPr id="103" name="Ellipse 102"/>
            <p:cNvSpPr/>
            <p:nvPr/>
          </p:nvSpPr>
          <p:spPr>
            <a:xfrm>
              <a:off x="5416111" y="1169562"/>
              <a:ext cx="45932" cy="45719"/>
            </a:xfrm>
            <a:prstGeom prst="ellipse">
              <a:avLst/>
            </a:prstGeom>
            <a:solidFill>
              <a:srgbClr val="0070C0">
                <a:alpha val="56000"/>
              </a:srgbClr>
            </a:solidFill>
            <a:ln w="3175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de-DE"/>
            </a:p>
          </p:txBody>
        </p:sp>
        <p:sp>
          <p:nvSpPr>
            <p:cNvPr id="104" name="Kreis 103"/>
            <p:cNvSpPr/>
            <p:nvPr/>
          </p:nvSpPr>
          <p:spPr>
            <a:xfrm>
              <a:off x="5492378" y="1199715"/>
              <a:ext cx="93593" cy="100791"/>
            </a:xfrm>
            <a:prstGeom prst="pie">
              <a:avLst>
                <a:gd name="adj1" fmla="val 10799982"/>
                <a:gd name="adj2" fmla="val 24"/>
              </a:avLst>
            </a:prstGeom>
            <a:solidFill>
              <a:schemeClr val="bg1"/>
            </a:solidFill>
            <a:ln w="3175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de-DE">
                <a:solidFill>
                  <a:schemeClr val="tx1"/>
                </a:solidFill>
              </a:endParaRPr>
            </a:p>
          </p:txBody>
        </p:sp>
        <p:sp>
          <p:nvSpPr>
            <p:cNvPr id="105" name="Kreis 104"/>
            <p:cNvSpPr/>
            <p:nvPr/>
          </p:nvSpPr>
          <p:spPr>
            <a:xfrm>
              <a:off x="5493195" y="1197671"/>
              <a:ext cx="93593" cy="100791"/>
            </a:xfrm>
            <a:prstGeom prst="pie">
              <a:avLst>
                <a:gd name="adj1" fmla="val 10799982"/>
                <a:gd name="adj2" fmla="val 24"/>
              </a:avLst>
            </a:prstGeom>
            <a:solidFill>
              <a:srgbClr val="00B050">
                <a:alpha val="50000"/>
              </a:srgbClr>
            </a:solidFill>
            <a:ln w="317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de-DE">
                <a:solidFill>
                  <a:schemeClr val="tx1"/>
                </a:solidFill>
              </a:endParaRPr>
            </a:p>
          </p:txBody>
        </p:sp>
        <p:sp>
          <p:nvSpPr>
            <p:cNvPr id="106" name="Ellipse 105"/>
            <p:cNvSpPr/>
            <p:nvPr/>
          </p:nvSpPr>
          <p:spPr>
            <a:xfrm>
              <a:off x="5517475" y="1170551"/>
              <a:ext cx="45932" cy="45719"/>
            </a:xfrm>
            <a:prstGeom prst="ellipse">
              <a:avLst/>
            </a:prstGeom>
            <a:solidFill>
              <a:schemeClr val="accent3"/>
            </a:solidFill>
            <a:ln w="3175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de-DE"/>
            </a:p>
          </p:txBody>
        </p:sp>
        <p:sp>
          <p:nvSpPr>
            <p:cNvPr id="107" name="Ellipse 106"/>
            <p:cNvSpPr/>
            <p:nvPr/>
          </p:nvSpPr>
          <p:spPr>
            <a:xfrm>
              <a:off x="5517475" y="1170551"/>
              <a:ext cx="45932" cy="45719"/>
            </a:xfrm>
            <a:prstGeom prst="ellipse">
              <a:avLst/>
            </a:prstGeom>
            <a:solidFill>
              <a:srgbClr val="00B050">
                <a:alpha val="56000"/>
              </a:srgbClr>
            </a:solidFill>
            <a:ln w="317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de-DE"/>
            </a:p>
          </p:txBody>
        </p:sp>
      </p:grpSp>
    </p:spTree>
    <p:extLst>
      <p:ext uri="{BB962C8B-B14F-4D97-AF65-F5344CB8AC3E}">
        <p14:creationId xmlns:p14="http://schemas.microsoft.com/office/powerpoint/2010/main" val="1721853118"/>
      </p:ext>
    </p:extLst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Standarddesign">
  <a:themeElements>
    <a:clrScheme name="Standarddesign 16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1041A4"/>
      </a:hlink>
      <a:folHlink>
        <a:srgbClr val="99CC00"/>
      </a:folHlink>
    </a:clrScheme>
    <a:fontScheme name="Standard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andard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FF9900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1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FF6600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1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FF771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1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1041A4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2939</Words>
  <Application>Microsoft Office PowerPoint</Application>
  <PresentationFormat>Bildschirmpräsentation (4:3)</PresentationFormat>
  <Paragraphs>1110</Paragraphs>
  <Slides>67</Slides>
  <Notes>7</Notes>
  <HiddenSlides>0</HiddenSlides>
  <MMClips>0</MMClips>
  <ScaleCrop>false</ScaleCrop>
  <HeadingPairs>
    <vt:vector size="8" baseType="variant">
      <vt:variant>
        <vt:lpstr>Verwendete Schriftarten</vt:lpstr>
      </vt:variant>
      <vt:variant>
        <vt:i4>7</vt:i4>
      </vt:variant>
      <vt:variant>
        <vt:lpstr>Design</vt:lpstr>
      </vt:variant>
      <vt:variant>
        <vt:i4>1</vt:i4>
      </vt:variant>
      <vt:variant>
        <vt:lpstr>Eingebettete OLE-Server</vt:lpstr>
      </vt:variant>
      <vt:variant>
        <vt:i4>2</vt:i4>
      </vt:variant>
      <vt:variant>
        <vt:lpstr>Folientitel</vt:lpstr>
      </vt:variant>
      <vt:variant>
        <vt:i4>67</vt:i4>
      </vt:variant>
    </vt:vector>
  </HeadingPairs>
  <TitlesOfParts>
    <vt:vector size="77" baseType="lpstr">
      <vt:lpstr>Arial</vt:lpstr>
      <vt:lpstr>Arial Black</vt:lpstr>
      <vt:lpstr>Courier New</vt:lpstr>
      <vt:lpstr>Monotype Corsiva</vt:lpstr>
      <vt:lpstr>Tahoma</vt:lpstr>
      <vt:lpstr>Times New Roman</vt:lpstr>
      <vt:lpstr>Verdana</vt:lpstr>
      <vt:lpstr>Standarddesign</vt:lpstr>
      <vt:lpstr>Image</vt:lpstr>
      <vt:lpstr>VISIO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DiversityCollection – Schnittstellen zu anderen Komponenten</vt:lpstr>
      <vt:lpstr>DiversityCollection – Specimen Parts</vt:lpstr>
      <vt:lpstr>DiversityCollection – Unit hierarchy</vt:lpstr>
      <vt:lpstr>DiversityCollection Client – Label Print </vt:lpstr>
      <vt:lpstr>DiversityCollection:  Export, Datenfluss, Präsentation im Internet</vt:lpstr>
      <vt:lpstr>DiversityCollection: Webschnittstellen – Detailansicht, Verknüpfung</vt:lpstr>
      <vt:lpstr>DiversityCollection:  Webschnittstellen – GoogleMaps Webservice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>Botanische Staatssammlung München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Jan Ingenhaag</dc:creator>
  <cp:lastModifiedBy>Link</cp:lastModifiedBy>
  <cp:revision>692</cp:revision>
  <dcterms:created xsi:type="dcterms:W3CDTF">2006-11-06T13:43:15Z</dcterms:created>
  <dcterms:modified xsi:type="dcterms:W3CDTF">2023-03-22T13:13:28Z</dcterms:modified>
</cp:coreProperties>
</file>